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sldIdLst>
    <p:sldId id="324" r:id="rId2"/>
    <p:sldId id="343" r:id="rId3"/>
    <p:sldId id="336" r:id="rId4"/>
    <p:sldId id="330" r:id="rId5"/>
    <p:sldId id="367" r:id="rId6"/>
    <p:sldId id="344" r:id="rId7"/>
    <p:sldId id="368" r:id="rId8"/>
    <p:sldId id="366" r:id="rId9"/>
    <p:sldId id="370" r:id="rId10"/>
    <p:sldId id="371" r:id="rId11"/>
    <p:sldId id="372" r:id="rId12"/>
    <p:sldId id="374" r:id="rId13"/>
    <p:sldId id="369" r:id="rId14"/>
    <p:sldId id="364" r:id="rId1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0066FF"/>
    <a:srgbClr val="008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019" autoAdjust="0"/>
    <p:restoredTop sz="84943" autoAdjust="0"/>
  </p:normalViewPr>
  <p:slideViewPr>
    <p:cSldViewPr snapToGrid="0" showGuides="1">
      <p:cViewPr varScale="1">
        <p:scale>
          <a:sx n="99" d="100"/>
          <a:sy n="99" d="100"/>
        </p:scale>
        <p:origin x="858" y="7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1863CD-4FD6-49A4-850E-992B099D3A8B}" type="doc">
      <dgm:prSet loTypeId="urn:microsoft.com/office/officeart/2005/8/layout/b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E17CA50-0512-447F-9149-97C81EF39FA7}">
      <dgm:prSet phldrT="[Text]"/>
      <dgm:spPr/>
      <dgm:t>
        <a:bodyPr/>
        <a:lstStyle/>
        <a:p>
          <a:r>
            <a:rPr lang="ar-SA" dirty="0" smtClean="0"/>
            <a:t>المقايضة</a:t>
          </a:r>
          <a:endParaRPr lang="en-US" dirty="0"/>
        </a:p>
      </dgm:t>
    </dgm:pt>
    <dgm:pt modelId="{DB1A7B9F-B527-4329-B0A1-A432BAFB8398}" type="parTrans" cxnId="{CC213DC2-D342-4C03-A2C8-195BFFC49316}">
      <dgm:prSet/>
      <dgm:spPr/>
      <dgm:t>
        <a:bodyPr/>
        <a:lstStyle/>
        <a:p>
          <a:endParaRPr lang="en-US"/>
        </a:p>
      </dgm:t>
    </dgm:pt>
    <dgm:pt modelId="{7F105E17-9F81-49CC-A598-1DE228B4B3F1}" type="sibTrans" cxnId="{CC213DC2-D342-4C03-A2C8-195BFFC49316}">
      <dgm:prSet/>
      <dgm:spPr/>
      <dgm:t>
        <a:bodyPr/>
        <a:lstStyle/>
        <a:p>
          <a:endParaRPr lang="en-US"/>
        </a:p>
      </dgm:t>
    </dgm:pt>
    <dgm:pt modelId="{951FD6CA-6FA4-46CA-94C4-1499188551DA}">
      <dgm:prSet phldrT="[Text]"/>
      <dgm:spPr/>
      <dgm:t>
        <a:bodyPr/>
        <a:lstStyle/>
        <a:p>
          <a:r>
            <a:rPr lang="ar-SA" dirty="0" smtClean="0"/>
            <a:t>وسائل</a:t>
          </a:r>
          <a:r>
            <a:rPr lang="he-IL" dirty="0" smtClean="0"/>
            <a:t> </a:t>
          </a:r>
          <a:r>
            <a:rPr lang="ar-SA" dirty="0" smtClean="0"/>
            <a:t>تبادل</a:t>
          </a:r>
          <a:endParaRPr lang="en-US" dirty="0"/>
        </a:p>
      </dgm:t>
    </dgm:pt>
    <dgm:pt modelId="{3E74A8DA-0A4A-4E00-B9AF-4285CAD2A722}" type="parTrans" cxnId="{A49F0BC4-A852-4A26-B508-18E3F4FC970F}">
      <dgm:prSet/>
      <dgm:spPr/>
      <dgm:t>
        <a:bodyPr/>
        <a:lstStyle/>
        <a:p>
          <a:endParaRPr lang="en-US"/>
        </a:p>
      </dgm:t>
    </dgm:pt>
    <dgm:pt modelId="{49DD5332-B906-483E-A49B-3D7E12BE0D80}" type="sibTrans" cxnId="{A49F0BC4-A852-4A26-B508-18E3F4FC970F}">
      <dgm:prSet/>
      <dgm:spPr/>
      <dgm:t>
        <a:bodyPr/>
        <a:lstStyle/>
        <a:p>
          <a:endParaRPr lang="en-US"/>
        </a:p>
      </dgm:t>
    </dgm:pt>
    <dgm:pt modelId="{44036A8E-6AA1-4050-B0FA-E8AD0CB16AEB}">
      <dgm:prSet phldrT="[Text]"/>
      <dgm:spPr/>
      <dgm:t>
        <a:bodyPr/>
        <a:lstStyle/>
        <a:p>
          <a:r>
            <a:rPr lang="ar-SA" dirty="0" smtClean="0"/>
            <a:t>قطع نقديّة</a:t>
          </a:r>
          <a:endParaRPr lang="en-US" dirty="0"/>
        </a:p>
      </dgm:t>
    </dgm:pt>
    <dgm:pt modelId="{603749E7-42B0-4C62-B90B-98F5193C125D}" type="parTrans" cxnId="{CF71AD96-429C-4072-8E15-A9FAFFC13A21}">
      <dgm:prSet/>
      <dgm:spPr/>
      <dgm:t>
        <a:bodyPr/>
        <a:lstStyle/>
        <a:p>
          <a:endParaRPr lang="en-US"/>
        </a:p>
      </dgm:t>
    </dgm:pt>
    <dgm:pt modelId="{4B7721E5-1BDF-49A0-ABD9-69B4EEEA63DB}" type="sibTrans" cxnId="{CF71AD96-429C-4072-8E15-A9FAFFC13A21}">
      <dgm:prSet/>
      <dgm:spPr/>
      <dgm:t>
        <a:bodyPr/>
        <a:lstStyle/>
        <a:p>
          <a:endParaRPr lang="en-US"/>
        </a:p>
      </dgm:t>
    </dgm:pt>
    <dgm:pt modelId="{3137AE17-19E1-4A63-AA5F-2E6B38455BE8}">
      <dgm:prSet phldrT="[Text]"/>
      <dgm:spPr/>
      <dgm:t>
        <a:bodyPr/>
        <a:lstStyle/>
        <a:p>
          <a:r>
            <a:rPr lang="ar-SA" dirty="0" smtClean="0"/>
            <a:t>أوراق نقديّة</a:t>
          </a:r>
          <a:endParaRPr lang="en-US" dirty="0"/>
        </a:p>
      </dgm:t>
    </dgm:pt>
    <dgm:pt modelId="{04A0A014-1B52-44E4-B1CA-93C0C1EBC763}" type="parTrans" cxnId="{997B80DA-381B-4972-88A5-307526945767}">
      <dgm:prSet/>
      <dgm:spPr/>
      <dgm:t>
        <a:bodyPr/>
        <a:lstStyle/>
        <a:p>
          <a:endParaRPr lang="en-US"/>
        </a:p>
      </dgm:t>
    </dgm:pt>
    <dgm:pt modelId="{1605734B-F7B4-4320-8282-534CDDEB2868}" type="sibTrans" cxnId="{997B80DA-381B-4972-88A5-307526945767}">
      <dgm:prSet/>
      <dgm:spPr/>
      <dgm:t>
        <a:bodyPr/>
        <a:lstStyle/>
        <a:p>
          <a:endParaRPr lang="en-US"/>
        </a:p>
      </dgm:t>
    </dgm:pt>
    <dgm:pt modelId="{3542208A-8B4A-4054-861F-6906B3252EF4}">
      <dgm:prSet phldrT="[Text]"/>
      <dgm:spPr/>
      <dgm:t>
        <a:bodyPr/>
        <a:lstStyle/>
        <a:p>
          <a:r>
            <a:rPr lang="ar-SA" dirty="0" smtClean="0"/>
            <a:t>بطاقات دفع</a:t>
          </a:r>
          <a:endParaRPr lang="en-US" dirty="0"/>
        </a:p>
      </dgm:t>
    </dgm:pt>
    <dgm:pt modelId="{4AAB9EE7-44B3-4489-8314-B994CBFB421E}" type="parTrans" cxnId="{75200408-9D0D-4A71-ABD5-E6DFD71AB3F9}">
      <dgm:prSet/>
      <dgm:spPr/>
      <dgm:t>
        <a:bodyPr/>
        <a:lstStyle/>
        <a:p>
          <a:endParaRPr lang="en-US"/>
        </a:p>
      </dgm:t>
    </dgm:pt>
    <dgm:pt modelId="{390A7549-B0D8-4ABC-AD92-D87488687AB0}" type="sibTrans" cxnId="{75200408-9D0D-4A71-ABD5-E6DFD71AB3F9}">
      <dgm:prSet/>
      <dgm:spPr/>
      <dgm:t>
        <a:bodyPr/>
        <a:lstStyle/>
        <a:p>
          <a:endParaRPr lang="en-US"/>
        </a:p>
      </dgm:t>
    </dgm:pt>
    <dgm:pt modelId="{BD644016-AC20-4326-B4A7-151F262DD62F}" type="pres">
      <dgm:prSet presAssocID="{3B1863CD-4FD6-49A4-850E-992B099D3A8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7733B19-1F8A-48A3-9BBE-9AC5C917A020}" type="pres">
      <dgm:prSet presAssocID="{FE17CA50-0512-447F-9149-97C81EF39FA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890887A-2849-4DEA-A6E9-71E4A6559D95}" type="pres">
      <dgm:prSet presAssocID="{7F105E17-9F81-49CC-A598-1DE228B4B3F1}" presName="sibTrans" presStyleLbl="sibTrans1D1" presStyleIdx="0" presStyleCnt="4"/>
      <dgm:spPr/>
      <dgm:t>
        <a:bodyPr/>
        <a:lstStyle/>
        <a:p>
          <a:pPr rtl="1"/>
          <a:endParaRPr lang="he-IL"/>
        </a:p>
      </dgm:t>
    </dgm:pt>
    <dgm:pt modelId="{7FA016F8-07F8-4B60-A8CD-F20BA61AC5B6}" type="pres">
      <dgm:prSet presAssocID="{7F105E17-9F81-49CC-A598-1DE228B4B3F1}" presName="connectorText" presStyleLbl="sibTrans1D1" presStyleIdx="0" presStyleCnt="4"/>
      <dgm:spPr/>
      <dgm:t>
        <a:bodyPr/>
        <a:lstStyle/>
        <a:p>
          <a:pPr rtl="1"/>
          <a:endParaRPr lang="he-IL"/>
        </a:p>
      </dgm:t>
    </dgm:pt>
    <dgm:pt modelId="{6EAD0007-162A-4935-A15C-5DE9CF81973E}" type="pres">
      <dgm:prSet presAssocID="{951FD6CA-6FA4-46CA-94C4-1499188551D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088754-DF57-43C4-A67E-3F59DA03ACCE}" type="pres">
      <dgm:prSet presAssocID="{49DD5332-B906-483E-A49B-3D7E12BE0D80}" presName="sibTrans" presStyleLbl="sibTrans1D1" presStyleIdx="1" presStyleCnt="4"/>
      <dgm:spPr/>
      <dgm:t>
        <a:bodyPr/>
        <a:lstStyle/>
        <a:p>
          <a:pPr rtl="1"/>
          <a:endParaRPr lang="he-IL"/>
        </a:p>
      </dgm:t>
    </dgm:pt>
    <dgm:pt modelId="{EFCE6567-A191-494B-9E47-A74664C8FAB9}" type="pres">
      <dgm:prSet presAssocID="{49DD5332-B906-483E-A49B-3D7E12BE0D80}" presName="connectorText" presStyleLbl="sibTrans1D1" presStyleIdx="1" presStyleCnt="4"/>
      <dgm:spPr/>
      <dgm:t>
        <a:bodyPr/>
        <a:lstStyle/>
        <a:p>
          <a:pPr rtl="1"/>
          <a:endParaRPr lang="he-IL"/>
        </a:p>
      </dgm:t>
    </dgm:pt>
    <dgm:pt modelId="{1DBAFD70-E151-468D-8ECB-D1F6A3D0E98F}" type="pres">
      <dgm:prSet presAssocID="{44036A8E-6AA1-4050-B0FA-E8AD0CB16AE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D870EF-706E-4195-8750-98025156257E}" type="pres">
      <dgm:prSet presAssocID="{4B7721E5-1BDF-49A0-ABD9-69B4EEEA63DB}" presName="sibTrans" presStyleLbl="sibTrans1D1" presStyleIdx="2" presStyleCnt="4"/>
      <dgm:spPr/>
      <dgm:t>
        <a:bodyPr/>
        <a:lstStyle/>
        <a:p>
          <a:pPr rtl="1"/>
          <a:endParaRPr lang="he-IL"/>
        </a:p>
      </dgm:t>
    </dgm:pt>
    <dgm:pt modelId="{23E6534A-6ED0-4383-86AC-163CC085ED80}" type="pres">
      <dgm:prSet presAssocID="{4B7721E5-1BDF-49A0-ABD9-69B4EEEA63DB}" presName="connectorText" presStyleLbl="sibTrans1D1" presStyleIdx="2" presStyleCnt="4"/>
      <dgm:spPr/>
      <dgm:t>
        <a:bodyPr/>
        <a:lstStyle/>
        <a:p>
          <a:pPr rtl="1"/>
          <a:endParaRPr lang="he-IL"/>
        </a:p>
      </dgm:t>
    </dgm:pt>
    <dgm:pt modelId="{5335AFA7-48DD-4592-801C-0F0C889AD68B}" type="pres">
      <dgm:prSet presAssocID="{3137AE17-19E1-4A63-AA5F-2E6B38455BE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8BA3F2D-9A14-4E0D-A356-FE7D29A796E2}" type="pres">
      <dgm:prSet presAssocID="{1605734B-F7B4-4320-8282-534CDDEB2868}" presName="sibTrans" presStyleLbl="sibTrans1D1" presStyleIdx="3" presStyleCnt="4"/>
      <dgm:spPr/>
      <dgm:t>
        <a:bodyPr/>
        <a:lstStyle/>
        <a:p>
          <a:pPr rtl="1"/>
          <a:endParaRPr lang="he-IL"/>
        </a:p>
      </dgm:t>
    </dgm:pt>
    <dgm:pt modelId="{532DC8B0-F65B-4D4B-8B98-083FCA56E442}" type="pres">
      <dgm:prSet presAssocID="{1605734B-F7B4-4320-8282-534CDDEB2868}" presName="connectorText" presStyleLbl="sibTrans1D1" presStyleIdx="3" presStyleCnt="4"/>
      <dgm:spPr/>
      <dgm:t>
        <a:bodyPr/>
        <a:lstStyle/>
        <a:p>
          <a:pPr rtl="1"/>
          <a:endParaRPr lang="he-IL"/>
        </a:p>
      </dgm:t>
    </dgm:pt>
    <dgm:pt modelId="{941CE863-6B69-4B98-8FA2-076CDF22DD92}" type="pres">
      <dgm:prSet presAssocID="{3542208A-8B4A-4054-861F-6906B3252EF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97B80DA-381B-4972-88A5-307526945767}" srcId="{3B1863CD-4FD6-49A4-850E-992B099D3A8B}" destId="{3137AE17-19E1-4A63-AA5F-2E6B38455BE8}" srcOrd="3" destOrd="0" parTransId="{04A0A014-1B52-44E4-B1CA-93C0C1EBC763}" sibTransId="{1605734B-F7B4-4320-8282-534CDDEB2868}"/>
    <dgm:cxn modelId="{EDA00314-A984-406E-9E76-F6CD4CC475B3}" type="presOf" srcId="{1605734B-F7B4-4320-8282-534CDDEB2868}" destId="{532DC8B0-F65B-4D4B-8B98-083FCA56E442}" srcOrd="1" destOrd="0" presId="urn:microsoft.com/office/officeart/2005/8/layout/bProcess3"/>
    <dgm:cxn modelId="{75200408-9D0D-4A71-ABD5-E6DFD71AB3F9}" srcId="{3B1863CD-4FD6-49A4-850E-992B099D3A8B}" destId="{3542208A-8B4A-4054-861F-6906B3252EF4}" srcOrd="4" destOrd="0" parTransId="{4AAB9EE7-44B3-4489-8314-B994CBFB421E}" sibTransId="{390A7549-B0D8-4ABC-AD92-D87488687AB0}"/>
    <dgm:cxn modelId="{A49F0BC4-A852-4A26-B508-18E3F4FC970F}" srcId="{3B1863CD-4FD6-49A4-850E-992B099D3A8B}" destId="{951FD6CA-6FA4-46CA-94C4-1499188551DA}" srcOrd="1" destOrd="0" parTransId="{3E74A8DA-0A4A-4E00-B9AF-4285CAD2A722}" sibTransId="{49DD5332-B906-483E-A49B-3D7E12BE0D80}"/>
    <dgm:cxn modelId="{E1C2853D-0E09-46B8-A4A8-794A19BE51C7}" type="presOf" srcId="{951FD6CA-6FA4-46CA-94C4-1499188551DA}" destId="{6EAD0007-162A-4935-A15C-5DE9CF81973E}" srcOrd="0" destOrd="0" presId="urn:microsoft.com/office/officeart/2005/8/layout/bProcess3"/>
    <dgm:cxn modelId="{1B5E2AC9-3935-42EA-BCD6-EA9BEB0F85AF}" type="presOf" srcId="{49DD5332-B906-483E-A49B-3D7E12BE0D80}" destId="{CF088754-DF57-43C4-A67E-3F59DA03ACCE}" srcOrd="0" destOrd="0" presId="urn:microsoft.com/office/officeart/2005/8/layout/bProcess3"/>
    <dgm:cxn modelId="{7140CEB0-C5FF-4D1A-8ADD-0EA599A44437}" type="presOf" srcId="{3542208A-8B4A-4054-861F-6906B3252EF4}" destId="{941CE863-6B69-4B98-8FA2-076CDF22DD92}" srcOrd="0" destOrd="0" presId="urn:microsoft.com/office/officeart/2005/8/layout/bProcess3"/>
    <dgm:cxn modelId="{CF71AD96-429C-4072-8E15-A9FAFFC13A21}" srcId="{3B1863CD-4FD6-49A4-850E-992B099D3A8B}" destId="{44036A8E-6AA1-4050-B0FA-E8AD0CB16AEB}" srcOrd="2" destOrd="0" parTransId="{603749E7-42B0-4C62-B90B-98F5193C125D}" sibTransId="{4B7721E5-1BDF-49A0-ABD9-69B4EEEA63DB}"/>
    <dgm:cxn modelId="{515DD6D0-66D0-429F-AB50-234649E327A2}" type="presOf" srcId="{7F105E17-9F81-49CC-A598-1DE228B4B3F1}" destId="{6890887A-2849-4DEA-A6E9-71E4A6559D95}" srcOrd="0" destOrd="0" presId="urn:microsoft.com/office/officeart/2005/8/layout/bProcess3"/>
    <dgm:cxn modelId="{BFDD494F-6EDE-4A91-928A-ADEEBE51B6C4}" type="presOf" srcId="{3B1863CD-4FD6-49A4-850E-992B099D3A8B}" destId="{BD644016-AC20-4326-B4A7-151F262DD62F}" srcOrd="0" destOrd="0" presId="urn:microsoft.com/office/officeart/2005/8/layout/bProcess3"/>
    <dgm:cxn modelId="{025A36D8-F93F-4A52-80E5-03DFFA0784D5}" type="presOf" srcId="{7F105E17-9F81-49CC-A598-1DE228B4B3F1}" destId="{7FA016F8-07F8-4B60-A8CD-F20BA61AC5B6}" srcOrd="1" destOrd="0" presId="urn:microsoft.com/office/officeart/2005/8/layout/bProcess3"/>
    <dgm:cxn modelId="{0A0F231D-BD28-48CF-9A6D-5D5EFB7610F5}" type="presOf" srcId="{49DD5332-B906-483E-A49B-3D7E12BE0D80}" destId="{EFCE6567-A191-494B-9E47-A74664C8FAB9}" srcOrd="1" destOrd="0" presId="urn:microsoft.com/office/officeart/2005/8/layout/bProcess3"/>
    <dgm:cxn modelId="{F4D9BFA3-4AE5-49F0-999C-552F3257D21C}" type="presOf" srcId="{3137AE17-19E1-4A63-AA5F-2E6B38455BE8}" destId="{5335AFA7-48DD-4592-801C-0F0C889AD68B}" srcOrd="0" destOrd="0" presId="urn:microsoft.com/office/officeart/2005/8/layout/bProcess3"/>
    <dgm:cxn modelId="{27751E15-E4BC-461C-B4F9-016A80A630E3}" type="presOf" srcId="{FE17CA50-0512-447F-9149-97C81EF39FA7}" destId="{C7733B19-1F8A-48A3-9BBE-9AC5C917A020}" srcOrd="0" destOrd="0" presId="urn:microsoft.com/office/officeart/2005/8/layout/bProcess3"/>
    <dgm:cxn modelId="{CC213DC2-D342-4C03-A2C8-195BFFC49316}" srcId="{3B1863CD-4FD6-49A4-850E-992B099D3A8B}" destId="{FE17CA50-0512-447F-9149-97C81EF39FA7}" srcOrd="0" destOrd="0" parTransId="{DB1A7B9F-B527-4329-B0A1-A432BAFB8398}" sibTransId="{7F105E17-9F81-49CC-A598-1DE228B4B3F1}"/>
    <dgm:cxn modelId="{ECFFF592-AB9B-4B22-A1B6-A1DDBA1273E7}" type="presOf" srcId="{4B7721E5-1BDF-49A0-ABD9-69B4EEEA63DB}" destId="{6CD870EF-706E-4195-8750-98025156257E}" srcOrd="0" destOrd="0" presId="urn:microsoft.com/office/officeart/2005/8/layout/bProcess3"/>
    <dgm:cxn modelId="{47C2AD04-434A-4CA1-8F3F-DFA61AAFE6FE}" type="presOf" srcId="{44036A8E-6AA1-4050-B0FA-E8AD0CB16AEB}" destId="{1DBAFD70-E151-468D-8ECB-D1F6A3D0E98F}" srcOrd="0" destOrd="0" presId="urn:microsoft.com/office/officeart/2005/8/layout/bProcess3"/>
    <dgm:cxn modelId="{DE273FEC-7FEE-4E4E-96D5-1C910770921F}" type="presOf" srcId="{1605734B-F7B4-4320-8282-534CDDEB2868}" destId="{98BA3F2D-9A14-4E0D-A356-FE7D29A796E2}" srcOrd="0" destOrd="0" presId="urn:microsoft.com/office/officeart/2005/8/layout/bProcess3"/>
    <dgm:cxn modelId="{9B432968-0B67-48E6-BDB1-2CB661078EE6}" type="presOf" srcId="{4B7721E5-1BDF-49A0-ABD9-69B4EEEA63DB}" destId="{23E6534A-6ED0-4383-86AC-163CC085ED80}" srcOrd="1" destOrd="0" presId="urn:microsoft.com/office/officeart/2005/8/layout/bProcess3"/>
    <dgm:cxn modelId="{4B20AE55-0CD2-4EF9-9FDB-1518712BBB0C}" type="presParOf" srcId="{BD644016-AC20-4326-B4A7-151F262DD62F}" destId="{C7733B19-1F8A-48A3-9BBE-9AC5C917A020}" srcOrd="0" destOrd="0" presId="urn:microsoft.com/office/officeart/2005/8/layout/bProcess3"/>
    <dgm:cxn modelId="{28551852-E8DD-4C5E-9795-CC04616ECC6E}" type="presParOf" srcId="{BD644016-AC20-4326-B4A7-151F262DD62F}" destId="{6890887A-2849-4DEA-A6E9-71E4A6559D95}" srcOrd="1" destOrd="0" presId="urn:microsoft.com/office/officeart/2005/8/layout/bProcess3"/>
    <dgm:cxn modelId="{963F9860-C0BB-4E66-8EAA-ED6B2EF9CA1E}" type="presParOf" srcId="{6890887A-2849-4DEA-A6E9-71E4A6559D95}" destId="{7FA016F8-07F8-4B60-A8CD-F20BA61AC5B6}" srcOrd="0" destOrd="0" presId="urn:microsoft.com/office/officeart/2005/8/layout/bProcess3"/>
    <dgm:cxn modelId="{4316AB33-BD36-4479-81B3-F3873EB100FC}" type="presParOf" srcId="{BD644016-AC20-4326-B4A7-151F262DD62F}" destId="{6EAD0007-162A-4935-A15C-5DE9CF81973E}" srcOrd="2" destOrd="0" presId="urn:microsoft.com/office/officeart/2005/8/layout/bProcess3"/>
    <dgm:cxn modelId="{D1F7762D-BA8F-47AA-BC0C-F7946AD6859A}" type="presParOf" srcId="{BD644016-AC20-4326-B4A7-151F262DD62F}" destId="{CF088754-DF57-43C4-A67E-3F59DA03ACCE}" srcOrd="3" destOrd="0" presId="urn:microsoft.com/office/officeart/2005/8/layout/bProcess3"/>
    <dgm:cxn modelId="{E5FE9AC4-5D79-4A96-A30D-6E8E6854ECE3}" type="presParOf" srcId="{CF088754-DF57-43C4-A67E-3F59DA03ACCE}" destId="{EFCE6567-A191-494B-9E47-A74664C8FAB9}" srcOrd="0" destOrd="0" presId="urn:microsoft.com/office/officeart/2005/8/layout/bProcess3"/>
    <dgm:cxn modelId="{69A988B7-B957-41E9-A754-5E1E984AA256}" type="presParOf" srcId="{BD644016-AC20-4326-B4A7-151F262DD62F}" destId="{1DBAFD70-E151-468D-8ECB-D1F6A3D0E98F}" srcOrd="4" destOrd="0" presId="urn:microsoft.com/office/officeart/2005/8/layout/bProcess3"/>
    <dgm:cxn modelId="{3C36E96F-B222-498C-AD41-35AFF273753C}" type="presParOf" srcId="{BD644016-AC20-4326-B4A7-151F262DD62F}" destId="{6CD870EF-706E-4195-8750-98025156257E}" srcOrd="5" destOrd="0" presId="urn:microsoft.com/office/officeart/2005/8/layout/bProcess3"/>
    <dgm:cxn modelId="{2502F6C7-F467-45D6-9EF0-F5259E2E73C5}" type="presParOf" srcId="{6CD870EF-706E-4195-8750-98025156257E}" destId="{23E6534A-6ED0-4383-86AC-163CC085ED80}" srcOrd="0" destOrd="0" presId="urn:microsoft.com/office/officeart/2005/8/layout/bProcess3"/>
    <dgm:cxn modelId="{35A7D9C1-F278-4322-8598-71334C6F882E}" type="presParOf" srcId="{BD644016-AC20-4326-B4A7-151F262DD62F}" destId="{5335AFA7-48DD-4592-801C-0F0C889AD68B}" srcOrd="6" destOrd="0" presId="urn:microsoft.com/office/officeart/2005/8/layout/bProcess3"/>
    <dgm:cxn modelId="{FC4A7422-CB4F-44AB-99C1-27B493EB67BB}" type="presParOf" srcId="{BD644016-AC20-4326-B4A7-151F262DD62F}" destId="{98BA3F2D-9A14-4E0D-A356-FE7D29A796E2}" srcOrd="7" destOrd="0" presId="urn:microsoft.com/office/officeart/2005/8/layout/bProcess3"/>
    <dgm:cxn modelId="{BC3D1F5A-DE97-4D21-B7DE-84AF433D9C55}" type="presParOf" srcId="{98BA3F2D-9A14-4E0D-A356-FE7D29A796E2}" destId="{532DC8B0-F65B-4D4B-8B98-083FCA56E442}" srcOrd="0" destOrd="0" presId="urn:microsoft.com/office/officeart/2005/8/layout/bProcess3"/>
    <dgm:cxn modelId="{DD7324BF-7BDE-4929-AABB-272B30A5106A}" type="presParOf" srcId="{BD644016-AC20-4326-B4A7-151F262DD62F}" destId="{941CE863-6B69-4B98-8FA2-076CDF22DD92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0887A-2849-4DEA-A6E9-71E4A6559D95}">
      <dsp:nvSpPr>
        <dsp:cNvPr id="0" name=""/>
        <dsp:cNvSpPr/>
      </dsp:nvSpPr>
      <dsp:spPr>
        <a:xfrm>
          <a:off x="2367871" y="533975"/>
          <a:ext cx="4116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657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62643" y="577484"/>
        <a:ext cx="22112" cy="4422"/>
      </dsp:txXfrm>
    </dsp:sp>
    <dsp:sp modelId="{C7733B19-1F8A-48A3-9BBE-9AC5C917A020}">
      <dsp:nvSpPr>
        <dsp:cNvPr id="0" name=""/>
        <dsp:cNvSpPr/>
      </dsp:nvSpPr>
      <dsp:spPr>
        <a:xfrm>
          <a:off x="446811" y="2837"/>
          <a:ext cx="1922859" cy="115371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/>
            <a:t>المقايضة</a:t>
          </a:r>
          <a:endParaRPr lang="en-US" sz="3000" kern="1200" dirty="0"/>
        </a:p>
      </dsp:txBody>
      <dsp:txXfrm>
        <a:off x="446811" y="2837"/>
        <a:ext cx="1922859" cy="1153715"/>
      </dsp:txXfrm>
    </dsp:sp>
    <dsp:sp modelId="{CF088754-DF57-43C4-A67E-3F59DA03ACCE}">
      <dsp:nvSpPr>
        <dsp:cNvPr id="0" name=""/>
        <dsp:cNvSpPr/>
      </dsp:nvSpPr>
      <dsp:spPr>
        <a:xfrm>
          <a:off x="1408241" y="1154753"/>
          <a:ext cx="2365117" cy="411657"/>
        </a:xfrm>
        <a:custGeom>
          <a:avLst/>
          <a:gdLst/>
          <a:ahLst/>
          <a:cxnLst/>
          <a:rect l="0" t="0" r="0" b="0"/>
          <a:pathLst>
            <a:path>
              <a:moveTo>
                <a:pt x="2365117" y="0"/>
              </a:moveTo>
              <a:lnTo>
                <a:pt x="2365117" y="222928"/>
              </a:lnTo>
              <a:lnTo>
                <a:pt x="0" y="222928"/>
              </a:lnTo>
              <a:lnTo>
                <a:pt x="0" y="411657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30647" y="1358371"/>
        <a:ext cx="120305" cy="4422"/>
      </dsp:txXfrm>
    </dsp:sp>
    <dsp:sp modelId="{6EAD0007-162A-4935-A15C-5DE9CF81973E}">
      <dsp:nvSpPr>
        <dsp:cNvPr id="0" name=""/>
        <dsp:cNvSpPr/>
      </dsp:nvSpPr>
      <dsp:spPr>
        <a:xfrm>
          <a:off x="2811928" y="2837"/>
          <a:ext cx="1922859" cy="115371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/>
            <a:t>وسائل</a:t>
          </a:r>
          <a:r>
            <a:rPr lang="he-IL" sz="3000" kern="1200" dirty="0" smtClean="0"/>
            <a:t> </a:t>
          </a:r>
          <a:r>
            <a:rPr lang="ar-SA" sz="3000" kern="1200" dirty="0" smtClean="0"/>
            <a:t>تبادل</a:t>
          </a:r>
          <a:endParaRPr lang="en-US" sz="3000" kern="1200" dirty="0"/>
        </a:p>
      </dsp:txBody>
      <dsp:txXfrm>
        <a:off x="2811928" y="2837"/>
        <a:ext cx="1922859" cy="1153715"/>
      </dsp:txXfrm>
    </dsp:sp>
    <dsp:sp modelId="{6CD870EF-706E-4195-8750-98025156257E}">
      <dsp:nvSpPr>
        <dsp:cNvPr id="0" name=""/>
        <dsp:cNvSpPr/>
      </dsp:nvSpPr>
      <dsp:spPr>
        <a:xfrm>
          <a:off x="2367871" y="2129949"/>
          <a:ext cx="4116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657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62643" y="2173457"/>
        <a:ext cx="22112" cy="4422"/>
      </dsp:txXfrm>
    </dsp:sp>
    <dsp:sp modelId="{1DBAFD70-E151-468D-8ECB-D1F6A3D0E98F}">
      <dsp:nvSpPr>
        <dsp:cNvPr id="0" name=""/>
        <dsp:cNvSpPr/>
      </dsp:nvSpPr>
      <dsp:spPr>
        <a:xfrm>
          <a:off x="446811" y="1598811"/>
          <a:ext cx="1922859" cy="115371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/>
            <a:t>قطع نقديّة</a:t>
          </a:r>
          <a:endParaRPr lang="en-US" sz="3000" kern="1200" dirty="0"/>
        </a:p>
      </dsp:txBody>
      <dsp:txXfrm>
        <a:off x="446811" y="1598811"/>
        <a:ext cx="1922859" cy="1153715"/>
      </dsp:txXfrm>
    </dsp:sp>
    <dsp:sp modelId="{98BA3F2D-9A14-4E0D-A356-FE7D29A796E2}">
      <dsp:nvSpPr>
        <dsp:cNvPr id="0" name=""/>
        <dsp:cNvSpPr/>
      </dsp:nvSpPr>
      <dsp:spPr>
        <a:xfrm>
          <a:off x="1408241" y="2750726"/>
          <a:ext cx="2365117" cy="411657"/>
        </a:xfrm>
        <a:custGeom>
          <a:avLst/>
          <a:gdLst/>
          <a:ahLst/>
          <a:cxnLst/>
          <a:rect l="0" t="0" r="0" b="0"/>
          <a:pathLst>
            <a:path>
              <a:moveTo>
                <a:pt x="2365117" y="0"/>
              </a:moveTo>
              <a:lnTo>
                <a:pt x="2365117" y="222928"/>
              </a:lnTo>
              <a:lnTo>
                <a:pt x="0" y="222928"/>
              </a:lnTo>
              <a:lnTo>
                <a:pt x="0" y="411657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30647" y="2954344"/>
        <a:ext cx="120305" cy="4422"/>
      </dsp:txXfrm>
    </dsp:sp>
    <dsp:sp modelId="{5335AFA7-48DD-4592-801C-0F0C889AD68B}">
      <dsp:nvSpPr>
        <dsp:cNvPr id="0" name=""/>
        <dsp:cNvSpPr/>
      </dsp:nvSpPr>
      <dsp:spPr>
        <a:xfrm>
          <a:off x="2811928" y="1598811"/>
          <a:ext cx="1922859" cy="115371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/>
            <a:t>أوراق نقديّة</a:t>
          </a:r>
          <a:endParaRPr lang="en-US" sz="3000" kern="1200" dirty="0"/>
        </a:p>
      </dsp:txBody>
      <dsp:txXfrm>
        <a:off x="2811928" y="1598811"/>
        <a:ext cx="1922859" cy="1153715"/>
      </dsp:txXfrm>
    </dsp:sp>
    <dsp:sp modelId="{941CE863-6B69-4B98-8FA2-076CDF22DD92}">
      <dsp:nvSpPr>
        <dsp:cNvPr id="0" name=""/>
        <dsp:cNvSpPr/>
      </dsp:nvSpPr>
      <dsp:spPr>
        <a:xfrm>
          <a:off x="446811" y="3194784"/>
          <a:ext cx="1922859" cy="11537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/>
            <a:t>بطاقات دفع</a:t>
          </a:r>
          <a:endParaRPr lang="en-US" sz="3000" kern="1200" dirty="0"/>
        </a:p>
      </dsp:txBody>
      <dsp:txXfrm>
        <a:off x="446811" y="3194784"/>
        <a:ext cx="1922859" cy="1153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D651D-6593-47F0-90D9-6A8C928E0294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A0842-1ABC-44FB-B29A-D3F512F45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00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86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79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68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253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34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 userDrawn="1"/>
        </p:nvSpPr>
        <p:spPr>
          <a:xfrm>
            <a:off x="-702711" y="-1"/>
            <a:ext cx="13597423" cy="6008915"/>
          </a:xfrm>
          <a:prstGeom prst="rect">
            <a:avLst/>
          </a:prstGeom>
          <a:gradFill flip="none" rotWithShape="1">
            <a:gsLst>
              <a:gs pos="35000">
                <a:srgbClr val="D1D1D1"/>
              </a:gs>
              <a:gs pos="100000">
                <a:srgbClr val="DCDCDC"/>
              </a:gs>
              <a:gs pos="0">
                <a:srgbClr val="C6C6C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6"/>
          <a:stretch/>
        </p:blipFill>
        <p:spPr bwMode="auto">
          <a:xfrm>
            <a:off x="870692" y="-1"/>
            <a:ext cx="10450616" cy="525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15" name="תמונה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5588" y="6185075"/>
            <a:ext cx="1060923" cy="555168"/>
          </a:xfrm>
          <a:prstGeom prst="rect">
            <a:avLst/>
          </a:prstGeom>
        </p:spPr>
      </p:pic>
      <p:pic>
        <p:nvPicPr>
          <p:cNvPr id="17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135488" y="6165721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מלבן 17"/>
          <p:cNvSpPr/>
          <p:nvPr userDrawn="1"/>
        </p:nvSpPr>
        <p:spPr>
          <a:xfrm>
            <a:off x="2109826" y="4249384"/>
            <a:ext cx="7972348" cy="146838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109826" y="4249383"/>
            <a:ext cx="7972348" cy="975374"/>
          </a:xfrm>
        </p:spPr>
        <p:txBody>
          <a:bodyPr vert="horz" lIns="91440" tIns="45720" rIns="91440" bIns="45720" rtlCol="1" anchor="b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כותרת ראשית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109826" y="5316832"/>
            <a:ext cx="7972348" cy="3561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dirty="0" smtClean="0"/>
              <a:t>לחץ כדי לערוך סגנון כותרת משנה של תבנית בסיס</a:t>
            </a:r>
            <a:endParaRPr lang="he-IL" dirty="0"/>
          </a:p>
        </p:txBody>
      </p:sp>
      <p:cxnSp>
        <p:nvCxnSpPr>
          <p:cNvPr id="19" name="מחבר ישר 18"/>
          <p:cNvCxnSpPr/>
          <p:nvPr userDrawn="1"/>
        </p:nvCxnSpPr>
        <p:spPr>
          <a:xfrm>
            <a:off x="3026229" y="5259528"/>
            <a:ext cx="6139543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589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472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4127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511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173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72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414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4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82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305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9216" y="6121857"/>
            <a:ext cx="1060923" cy="555168"/>
          </a:xfrm>
          <a:prstGeom prst="rect">
            <a:avLst/>
          </a:prstGeom>
        </p:spPr>
      </p:pic>
      <p:pic>
        <p:nvPicPr>
          <p:cNvPr id="9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203560" y="6156044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כותרת 1"/>
          <p:cNvSpPr>
            <a:spLocks noGrp="1"/>
          </p:cNvSpPr>
          <p:nvPr>
            <p:ph type="ctrTitle" hasCustomPrompt="1"/>
          </p:nvPr>
        </p:nvSpPr>
        <p:spPr>
          <a:xfrm>
            <a:off x="3934407" y="1885560"/>
            <a:ext cx="4218993" cy="1939992"/>
          </a:xfrm>
        </p:spPr>
        <p:txBody>
          <a:bodyPr vert="horz" lIns="91440" tIns="45720" rIns="91440" bIns="45720" rtlCol="1" anchor="ctr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תודה ולהתראות!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4075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840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63B89-5A57-44D2-AE9F-B71FACF867A4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cxnSp>
        <p:nvCxnSpPr>
          <p:cNvPr id="7" name="מחבר ישר 6"/>
          <p:cNvCxnSpPr/>
          <p:nvPr userDrawn="1"/>
        </p:nvCxnSpPr>
        <p:spPr>
          <a:xfrm>
            <a:off x="2015412" y="1409877"/>
            <a:ext cx="10176588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"/>
          <p:cNvPicPr/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381000" y="6356350"/>
            <a:ext cx="1251697" cy="3957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506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kI1EBndardk" TargetMode="External"/><Relationship Id="rId4" Type="http://schemas.openxmlformats.org/officeDocument/2006/relationships/hyperlink" Target="https://www.youtube.com/watch?v=kI1EBndardk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وسائل الدفع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/>
              <a:t>فعّاليّة للتعلّم وتصميم وسائل الدفع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9831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مهمّة</a:t>
            </a:r>
            <a:r>
              <a:rPr lang="he-IL" dirty="0" smtClean="0"/>
              <a:t>: </a:t>
            </a:r>
            <a:br>
              <a:rPr lang="he-IL" dirty="0" smtClean="0"/>
            </a:br>
            <a:r>
              <a:rPr lang="ar-SA" dirty="0" smtClean="0"/>
              <a:t>تصميم</a:t>
            </a:r>
            <a:r>
              <a:rPr lang="he-IL" dirty="0" smtClean="0"/>
              <a:t> </a:t>
            </a:r>
            <a:r>
              <a:rPr lang="ar-SA" dirty="0" smtClean="0"/>
              <a:t>وسائل</a:t>
            </a:r>
            <a:r>
              <a:rPr lang="he-IL" dirty="0" smtClean="0"/>
              <a:t> </a:t>
            </a:r>
            <a:r>
              <a:rPr lang="ar-SA" dirty="0" smtClean="0"/>
              <a:t>الدفع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7595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مهمّة</a:t>
            </a:r>
            <a:r>
              <a:rPr lang="he-IL" dirty="0" smtClean="0"/>
              <a:t>: </a:t>
            </a:r>
            <a:r>
              <a:rPr lang="ar-SA" dirty="0" smtClean="0"/>
              <a:t>تصميم</a:t>
            </a:r>
            <a:r>
              <a:rPr lang="he-IL" dirty="0" smtClean="0"/>
              <a:t> </a:t>
            </a:r>
            <a:r>
              <a:rPr lang="ar-SA" dirty="0" smtClean="0"/>
              <a:t>وسائل</a:t>
            </a:r>
            <a:r>
              <a:rPr lang="he-IL" dirty="0" smtClean="0"/>
              <a:t> </a:t>
            </a:r>
            <a:r>
              <a:rPr lang="ar-SA" dirty="0" smtClean="0"/>
              <a:t>الدفع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8201" y="1825625"/>
            <a:ext cx="10515600" cy="4838646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ar-SA" dirty="0" smtClean="0"/>
              <a:t>نتوزّع إلى طواقم</a:t>
            </a:r>
            <a:endParaRPr lang="he-IL" dirty="0" smtClean="0"/>
          </a:p>
          <a:p>
            <a:pPr marL="0" lvl="0" indent="0">
              <a:lnSpc>
                <a:spcPct val="150000"/>
              </a:lnSpc>
              <a:buNone/>
            </a:pPr>
            <a:r>
              <a:rPr lang="ar-SA" dirty="0" smtClean="0"/>
              <a:t>على كلّ طاقم أن يصمّم وسيلة دفع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ar-SA" dirty="0" smtClean="0"/>
              <a:t>يمكن اختراع شيء جديد أو تحسين وسيلة دفع قائمة</a:t>
            </a:r>
            <a:endParaRPr lang="he-IL" dirty="0" smtClean="0"/>
          </a:p>
          <a:p>
            <a:pPr marL="0" lv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lvl="0" indent="0">
              <a:lnSpc>
                <a:spcPct val="150000"/>
              </a:lnSpc>
              <a:buNone/>
            </a:pP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67901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مهمّة</a:t>
            </a:r>
            <a:r>
              <a:rPr lang="he-IL" dirty="0" smtClean="0"/>
              <a:t>: </a:t>
            </a:r>
            <a:r>
              <a:rPr lang="ar-SA" dirty="0" smtClean="0"/>
              <a:t>تصميم</a:t>
            </a:r>
            <a:r>
              <a:rPr lang="he-IL" dirty="0" smtClean="0"/>
              <a:t> </a:t>
            </a:r>
            <a:r>
              <a:rPr lang="ar-SA" dirty="0" smtClean="0"/>
              <a:t>وسائل</a:t>
            </a:r>
            <a:r>
              <a:rPr lang="he-IL" dirty="0" smtClean="0"/>
              <a:t> </a:t>
            </a:r>
            <a:r>
              <a:rPr lang="ar-SA" dirty="0" smtClean="0"/>
              <a:t>دفع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8201" y="1825625"/>
            <a:ext cx="10515600" cy="4838646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ar-SA" dirty="0" smtClean="0"/>
              <a:t>يجب التطرّق إلى المعايير التالية</a:t>
            </a:r>
            <a:r>
              <a:rPr lang="he-IL" dirty="0" smtClean="0"/>
              <a:t>:</a:t>
            </a: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1.	</a:t>
            </a:r>
            <a:r>
              <a:rPr lang="ar-SA" dirty="0"/>
              <a:t>ما هي</a:t>
            </a:r>
            <a:r>
              <a:rPr lang="he-IL" dirty="0"/>
              <a:t> </a:t>
            </a:r>
            <a:r>
              <a:rPr lang="ar-SA" dirty="0"/>
              <a:t>وسائل</a:t>
            </a:r>
            <a:r>
              <a:rPr lang="he-IL" dirty="0"/>
              <a:t> </a:t>
            </a:r>
            <a:r>
              <a:rPr lang="ar-SA" dirty="0"/>
              <a:t>الدفع</a:t>
            </a:r>
            <a:r>
              <a:rPr lang="he-IL" dirty="0"/>
              <a:t> </a:t>
            </a:r>
            <a:r>
              <a:rPr lang="ar-SA" dirty="0"/>
              <a:t>من الناحية </a:t>
            </a:r>
            <a:r>
              <a:rPr lang="ar-SA" dirty="0" smtClean="0"/>
              <a:t>التكنولوجيّة؟</a:t>
            </a: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2.	</a:t>
            </a:r>
            <a:r>
              <a:rPr lang="ar-SA" dirty="0"/>
              <a:t>كم يكلّف إصدار وسيلة</a:t>
            </a:r>
            <a:r>
              <a:rPr lang="he-IL" dirty="0"/>
              <a:t> </a:t>
            </a:r>
            <a:r>
              <a:rPr lang="ar-SA" dirty="0" smtClean="0"/>
              <a:t>الدفع؟</a:t>
            </a: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3.	</a:t>
            </a:r>
            <a:r>
              <a:rPr lang="ar-SA" dirty="0"/>
              <a:t>كيف نضمن الثقة بوسيلة</a:t>
            </a:r>
            <a:r>
              <a:rPr lang="he-IL" dirty="0"/>
              <a:t> </a:t>
            </a:r>
            <a:r>
              <a:rPr lang="ar-SA" dirty="0" smtClean="0"/>
              <a:t>الدفع؟</a:t>
            </a: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4.	</a:t>
            </a:r>
            <a:r>
              <a:rPr lang="ar-SA" dirty="0"/>
              <a:t>ما هي حسناتها </a:t>
            </a:r>
            <a:r>
              <a:rPr lang="ar-SA" dirty="0" smtClean="0"/>
              <a:t>وسيّئاتها؟</a:t>
            </a: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5.	</a:t>
            </a:r>
            <a:r>
              <a:rPr lang="ar-SA" dirty="0"/>
              <a:t>كيف يجب </a:t>
            </a:r>
            <a:r>
              <a:rPr lang="ar-SA" dirty="0" smtClean="0"/>
              <a:t>استخدامها؟</a:t>
            </a: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6</a:t>
            </a:r>
            <a:r>
              <a:rPr lang="he-IL" dirty="0"/>
              <a:t>)	</a:t>
            </a:r>
            <a:r>
              <a:rPr lang="ar-SA" dirty="0" smtClean="0"/>
              <a:t>من هو جمهور الهدف لوسيلة الدفع؟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7353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إجمال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88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إجمال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968285" y="1825625"/>
            <a:ext cx="9385515" cy="4838646"/>
          </a:xfrm>
        </p:spPr>
        <p:txBody>
          <a:bodyPr>
            <a:normAutofit/>
          </a:bodyPr>
          <a:lstStyle/>
          <a:p>
            <a:r>
              <a:rPr lang="ar-SA" dirty="0" smtClean="0"/>
              <a:t>تعلّمنا عن وسائل</a:t>
            </a:r>
            <a:r>
              <a:rPr lang="he-IL" dirty="0" smtClean="0"/>
              <a:t> </a:t>
            </a:r>
            <a:r>
              <a:rPr lang="ar-SA" dirty="0" smtClean="0"/>
              <a:t>الدفع</a:t>
            </a:r>
            <a:r>
              <a:rPr lang="he-IL" dirty="0" smtClean="0"/>
              <a:t>:</a:t>
            </a:r>
          </a:p>
          <a:p>
            <a:pPr lvl="1"/>
            <a:r>
              <a:rPr lang="ar-SA" dirty="0" smtClean="0"/>
              <a:t>القطع النقديّة</a:t>
            </a:r>
            <a:endParaRPr lang="he-IL" dirty="0" smtClean="0"/>
          </a:p>
          <a:p>
            <a:pPr lvl="1"/>
            <a:r>
              <a:rPr lang="ar-SA" dirty="0" smtClean="0"/>
              <a:t>الأوراق النقديّة</a:t>
            </a:r>
            <a:endParaRPr lang="he-IL" dirty="0" smtClean="0"/>
          </a:p>
          <a:p>
            <a:pPr lvl="1"/>
            <a:r>
              <a:rPr lang="ar-SA" dirty="0" smtClean="0"/>
              <a:t>الشيكات</a:t>
            </a:r>
            <a:endParaRPr lang="he-IL" dirty="0" smtClean="0"/>
          </a:p>
          <a:p>
            <a:pPr lvl="1"/>
            <a:r>
              <a:rPr lang="ar-SA" dirty="0" smtClean="0"/>
              <a:t>بطاقات الدفع</a:t>
            </a:r>
            <a:endParaRPr lang="he-IL" dirty="0" smtClean="0"/>
          </a:p>
          <a:p>
            <a:pPr lvl="1"/>
            <a:r>
              <a:rPr lang="ar-SA" dirty="0" smtClean="0"/>
              <a:t>التحويلات الرقميّة</a:t>
            </a:r>
            <a:endParaRPr lang="he-IL" dirty="0" smtClean="0"/>
          </a:p>
          <a:p>
            <a:pPr lvl="1"/>
            <a:r>
              <a:rPr lang="ar-SA" dirty="0" smtClean="0"/>
              <a:t>النقود الرقميّة</a:t>
            </a:r>
            <a:endParaRPr lang="he-IL" dirty="0" smtClean="0"/>
          </a:p>
          <a:p>
            <a:r>
              <a:rPr lang="ar-SA" dirty="0" smtClean="0"/>
              <a:t>صمّمنا</a:t>
            </a:r>
            <a:r>
              <a:rPr lang="he-IL" dirty="0" smtClean="0"/>
              <a:t> </a:t>
            </a:r>
            <a:r>
              <a:rPr lang="ar-SA" dirty="0" smtClean="0"/>
              <a:t>وسائل</a:t>
            </a:r>
            <a:r>
              <a:rPr lang="he-IL" dirty="0" smtClean="0"/>
              <a:t> </a:t>
            </a:r>
            <a:r>
              <a:rPr lang="ar-SA" dirty="0" smtClean="0"/>
              <a:t>دفع</a:t>
            </a:r>
            <a:r>
              <a:rPr lang="he-IL" dirty="0" smtClean="0"/>
              <a:t> </a:t>
            </a:r>
            <a:r>
              <a:rPr lang="ar-SA" dirty="0" smtClean="0"/>
              <a:t>وتعلّمنا عن المميّزات التصميميّة والتكنولوجيّة لوسائل الدفع القائمة.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00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وسائل</a:t>
            </a:r>
            <a:r>
              <a:rPr lang="he-IL" dirty="0" smtClean="0"/>
              <a:t> </a:t>
            </a:r>
            <a:r>
              <a:rPr lang="ar-SA" dirty="0" smtClean="0"/>
              <a:t>الدفع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 smtClean="0"/>
              <a:t>أيّ</a:t>
            </a:r>
            <a:r>
              <a:rPr lang="he-IL" dirty="0" smtClean="0"/>
              <a:t> </a:t>
            </a:r>
            <a:r>
              <a:rPr lang="ar-SA" dirty="0" smtClean="0"/>
              <a:t>وسائل</a:t>
            </a:r>
            <a:r>
              <a:rPr lang="he-IL" dirty="0" smtClean="0"/>
              <a:t> </a:t>
            </a:r>
            <a:r>
              <a:rPr lang="ar-SA" dirty="0" smtClean="0"/>
              <a:t>الدفع</a:t>
            </a:r>
            <a:r>
              <a:rPr lang="he-IL" dirty="0" smtClean="0"/>
              <a:t> </a:t>
            </a:r>
            <a:r>
              <a:rPr lang="ar-SA" dirty="0" smtClean="0"/>
              <a:t>تعرفون؟ </a:t>
            </a:r>
            <a:endParaRPr lang="he-IL" dirty="0"/>
          </a:p>
          <a:p>
            <a:pPr>
              <a:lnSpc>
                <a:spcPct val="150000"/>
              </a:lnSpc>
            </a:pPr>
            <a:r>
              <a:rPr lang="ar-SA" dirty="0" smtClean="0"/>
              <a:t>أيّ</a:t>
            </a:r>
            <a:r>
              <a:rPr lang="he-IL" dirty="0" smtClean="0"/>
              <a:t> </a:t>
            </a:r>
            <a:r>
              <a:rPr lang="ar-SA" dirty="0" smtClean="0"/>
              <a:t>وسائل</a:t>
            </a:r>
            <a:r>
              <a:rPr lang="he-IL" dirty="0" smtClean="0"/>
              <a:t> </a:t>
            </a:r>
            <a:r>
              <a:rPr lang="ar-SA" dirty="0" smtClean="0"/>
              <a:t>الدفع</a:t>
            </a:r>
            <a:r>
              <a:rPr lang="he-IL" dirty="0" smtClean="0"/>
              <a:t> </a:t>
            </a:r>
            <a:r>
              <a:rPr lang="ar-SA" dirty="0" smtClean="0"/>
              <a:t>تستخدمونها اليوم؟ </a:t>
            </a:r>
            <a:endParaRPr lang="he-IL" dirty="0"/>
          </a:p>
          <a:p>
            <a:pPr>
              <a:lnSpc>
                <a:spcPct val="150000"/>
              </a:lnSpc>
            </a:pPr>
            <a:r>
              <a:rPr lang="ar-SA" dirty="0" smtClean="0"/>
              <a:t>هل هناك فرق في بينكم وبين أهلكم في استخدام وسائل</a:t>
            </a:r>
            <a:r>
              <a:rPr lang="he-IL" dirty="0" smtClean="0"/>
              <a:t> </a:t>
            </a:r>
            <a:r>
              <a:rPr lang="ar-SA" dirty="0" smtClean="0"/>
              <a:t>الدفع؟</a:t>
            </a:r>
            <a:endParaRPr lang="he-IL" dirty="0"/>
          </a:p>
          <a:p>
            <a:pPr>
              <a:lnSpc>
                <a:spcPct val="150000"/>
              </a:lnSpc>
            </a:pPr>
            <a:r>
              <a:rPr lang="ar-SA" dirty="0" smtClean="0"/>
              <a:t>أيّ </a:t>
            </a:r>
            <a:r>
              <a:rPr lang="he-IL" dirty="0" smtClean="0"/>
              <a:t> </a:t>
            </a:r>
            <a:r>
              <a:rPr lang="ar-SA" dirty="0" smtClean="0"/>
              <a:t>وسائل</a:t>
            </a:r>
            <a:r>
              <a:rPr lang="he-IL" dirty="0" smtClean="0"/>
              <a:t> </a:t>
            </a:r>
            <a:r>
              <a:rPr lang="ar-SA" dirty="0" smtClean="0"/>
              <a:t>الدفع تفضّلون ولماذا؟ </a:t>
            </a:r>
            <a:endParaRPr lang="he-IL" dirty="0"/>
          </a:p>
          <a:p>
            <a:pPr marL="0" indent="0">
              <a:lnSpc>
                <a:spcPct val="150000"/>
              </a:lnSpc>
              <a:buNone/>
            </a:pPr>
            <a:r>
              <a:rPr lang="ar-SA" dirty="0" smtClean="0"/>
              <a:t>سنتعلّم اليوم عن</a:t>
            </a:r>
            <a:r>
              <a:rPr lang="en-US" dirty="0" smtClean="0"/>
              <a:t> </a:t>
            </a:r>
            <a:r>
              <a:rPr lang="ar-SA" dirty="0" smtClean="0"/>
              <a:t>وسائل</a:t>
            </a:r>
            <a:r>
              <a:rPr lang="he-IL" dirty="0" smtClean="0"/>
              <a:t> </a:t>
            </a:r>
            <a:r>
              <a:rPr lang="ar-SA" dirty="0" smtClean="0"/>
              <a:t>دفع</a:t>
            </a:r>
            <a:r>
              <a:rPr lang="he-IL" dirty="0" smtClean="0"/>
              <a:t> </a:t>
            </a:r>
            <a:r>
              <a:rPr lang="ar-SA" dirty="0" smtClean="0"/>
              <a:t>مختلفة ونحاول فهم كيف تخدمنا وكيف علينا أن نستخدمها. </a:t>
            </a: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1312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من المقايضة إلى النقود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6122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فيلم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865079" y="1825625"/>
            <a:ext cx="6223861" cy="4351338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ar-SA" dirty="0" smtClean="0"/>
              <a:t>تعرّفوا في هذا الفيلم على وسائل</a:t>
            </a:r>
            <a:r>
              <a:rPr lang="he-IL" dirty="0" smtClean="0"/>
              <a:t> </a:t>
            </a:r>
            <a:r>
              <a:rPr lang="ar-SA" dirty="0" smtClean="0"/>
              <a:t>الدفع</a:t>
            </a:r>
            <a:r>
              <a:rPr lang="he-IL" dirty="0" smtClean="0"/>
              <a:t> </a:t>
            </a:r>
            <a:r>
              <a:rPr lang="ar-SA" dirty="0" smtClean="0"/>
              <a:t>المختلفة وعلى العوامل التي أدّت إلى تطور مُختلف وسائل</a:t>
            </a:r>
            <a:r>
              <a:rPr lang="he-IL" dirty="0" smtClean="0"/>
              <a:t> </a:t>
            </a:r>
            <a:r>
              <a:rPr lang="ar-SA" dirty="0" smtClean="0"/>
              <a:t>الدفع.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فيلم قصير 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pic>
        <p:nvPicPr>
          <p:cNvPr id="5" name="kI1EBndardk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33360" y="1596310"/>
            <a:ext cx="6509023" cy="3661325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3544535" y="5284166"/>
            <a:ext cx="51156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dirty="0" smtClean="0"/>
              <a:t>القصّة الحقيقّة نت وراء تاريخ النقود </a:t>
            </a:r>
            <a:endParaRPr lang="he-IL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www.youtube.com/watch?v=kI1EBndardk</a:t>
            </a:r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4607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تطوّر</a:t>
            </a:r>
            <a:r>
              <a:rPr lang="he-IL" dirty="0" smtClean="0"/>
              <a:t> </a:t>
            </a:r>
            <a:r>
              <a:rPr lang="ar-SA" dirty="0" smtClean="0"/>
              <a:t>وسائل</a:t>
            </a:r>
            <a:r>
              <a:rPr lang="he-IL" dirty="0" smtClean="0"/>
              <a:t> </a:t>
            </a:r>
            <a:r>
              <a:rPr lang="ar-SA" dirty="0" smtClean="0"/>
              <a:t>الدفع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401519" y="1825625"/>
            <a:ext cx="6952281" cy="4838646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ar-SA" dirty="0" smtClean="0"/>
              <a:t>ماهي</a:t>
            </a:r>
            <a:r>
              <a:rPr lang="he-IL" dirty="0" smtClean="0"/>
              <a:t> </a:t>
            </a:r>
            <a:r>
              <a:rPr lang="ar-SA" dirty="0" smtClean="0"/>
              <a:t>وسائل</a:t>
            </a:r>
            <a:r>
              <a:rPr lang="he-IL" dirty="0" smtClean="0"/>
              <a:t> </a:t>
            </a:r>
            <a:r>
              <a:rPr lang="ar-SA" dirty="0" smtClean="0"/>
              <a:t>الدفع</a:t>
            </a:r>
            <a:r>
              <a:rPr lang="he-IL" dirty="0" smtClean="0"/>
              <a:t> </a:t>
            </a:r>
            <a:r>
              <a:rPr lang="ar-SA" dirty="0" smtClean="0"/>
              <a:t>التي ظهرت في الفيلم القصير؟ </a:t>
            </a:r>
            <a:endParaRPr lang="he-IL" dirty="0" smtClean="0"/>
          </a:p>
          <a:p>
            <a:pPr marL="0" lvl="0" indent="0">
              <a:lnSpc>
                <a:spcPct val="150000"/>
              </a:lnSpc>
              <a:buNone/>
            </a:pPr>
            <a:r>
              <a:rPr lang="ar-SA" dirty="0" smtClean="0"/>
              <a:t>ما الذي دفع إلى الانتقال من وسيلة إلى أخرى؟</a:t>
            </a:r>
            <a:endParaRPr lang="he-IL" dirty="0" smtClean="0"/>
          </a:p>
          <a:p>
            <a:pPr marL="0" lvl="0" indent="0">
              <a:lnSpc>
                <a:spcPct val="150000"/>
              </a:lnSpc>
              <a:buNone/>
            </a:pPr>
            <a:r>
              <a:rPr lang="ar-SA" dirty="0" smtClean="0"/>
              <a:t>ما الذي أتاح الانتقال من وسيلة</a:t>
            </a:r>
            <a:r>
              <a:rPr lang="he-IL" dirty="0" smtClean="0"/>
              <a:t> </a:t>
            </a:r>
            <a:r>
              <a:rPr lang="ar-SA" dirty="0" smtClean="0"/>
              <a:t>دفع</a:t>
            </a:r>
            <a:r>
              <a:rPr lang="he-IL" dirty="0" smtClean="0"/>
              <a:t> </a:t>
            </a:r>
            <a:r>
              <a:rPr lang="ar-SA" dirty="0" smtClean="0"/>
              <a:t>إلى أُخرى؟ 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96590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تطوّر</a:t>
            </a:r>
            <a:r>
              <a:rPr lang="he-IL" dirty="0" smtClean="0"/>
              <a:t> </a:t>
            </a:r>
            <a:r>
              <a:rPr lang="ar-SA" dirty="0" smtClean="0"/>
              <a:t>وسائل</a:t>
            </a:r>
            <a:r>
              <a:rPr lang="he-IL" dirty="0" smtClean="0"/>
              <a:t> </a:t>
            </a:r>
            <a:r>
              <a:rPr lang="ar-SA" dirty="0" smtClean="0"/>
              <a:t>الدفع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38874390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825625"/>
            <a:ext cx="5181600" cy="483864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SA" dirty="0" smtClean="0"/>
              <a:t>العوامل الدافعة</a:t>
            </a:r>
            <a:r>
              <a:rPr lang="he-IL" dirty="0" smtClean="0"/>
              <a:t>: 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SA" dirty="0" smtClean="0"/>
              <a:t>الحاجة إلى البساطة</a:t>
            </a:r>
            <a:endParaRPr lang="he-IL" dirty="0" smtClean="0"/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SA" dirty="0" smtClean="0"/>
              <a:t>تجارة بحجم أكبر </a:t>
            </a:r>
            <a:endParaRPr lang="he-IL" dirty="0" smtClean="0"/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SA" dirty="0" smtClean="0"/>
              <a:t>العوامل التي تسمح التطوّر</a:t>
            </a:r>
            <a:r>
              <a:rPr lang="he-IL" dirty="0" smtClean="0"/>
              <a:t>: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SA" dirty="0" smtClean="0"/>
              <a:t>التطوّر التكنولوجيّ</a:t>
            </a:r>
            <a:endParaRPr lang="he-IL" dirty="0" smtClean="0"/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SA" dirty="0" smtClean="0"/>
              <a:t>الثقة 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146841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مهمّة بحث</a:t>
            </a:r>
            <a:r>
              <a:rPr lang="he-IL" dirty="0" smtClean="0"/>
              <a:t>: </a:t>
            </a:r>
            <a:br>
              <a:rPr lang="he-IL" dirty="0" smtClean="0"/>
            </a:br>
            <a:r>
              <a:rPr lang="ar-SA" dirty="0" smtClean="0"/>
              <a:t>استعراض</a:t>
            </a:r>
            <a:r>
              <a:rPr lang="he-IL" dirty="0" smtClean="0"/>
              <a:t> </a:t>
            </a:r>
            <a:r>
              <a:rPr lang="ar-SA" dirty="0" smtClean="0"/>
              <a:t>وسائل</a:t>
            </a:r>
            <a:r>
              <a:rPr lang="he-IL" dirty="0" smtClean="0"/>
              <a:t> </a:t>
            </a:r>
            <a:r>
              <a:rPr lang="ar-SA" dirty="0" smtClean="0"/>
              <a:t>الدفع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81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مهمّة بحث</a:t>
            </a:r>
            <a:r>
              <a:rPr lang="he-IL" dirty="0" smtClean="0"/>
              <a:t>: </a:t>
            </a:r>
            <a:r>
              <a:rPr lang="ar-SA" dirty="0" smtClean="0"/>
              <a:t>استعراض</a:t>
            </a:r>
            <a:r>
              <a:rPr lang="he-IL" dirty="0" smtClean="0"/>
              <a:t> </a:t>
            </a:r>
            <a:r>
              <a:rPr lang="ar-SA" dirty="0" smtClean="0"/>
              <a:t>وسائل</a:t>
            </a:r>
            <a:r>
              <a:rPr lang="he-IL" dirty="0" smtClean="0"/>
              <a:t> </a:t>
            </a:r>
            <a:r>
              <a:rPr lang="ar-SA" dirty="0" smtClean="0"/>
              <a:t>الدفع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8201" y="1825625"/>
            <a:ext cx="10515600" cy="4838646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ar-SA" dirty="0"/>
              <a:t>يحصل كلّ طاقم </a:t>
            </a:r>
            <a:r>
              <a:rPr lang="ar-SA" dirty="0" smtClean="0"/>
              <a:t>على مادّة عن وسيلة دفع مختلفة</a:t>
            </a:r>
            <a:r>
              <a:rPr lang="he-IL" dirty="0" smtClean="0"/>
              <a:t>. 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ar-SA" dirty="0" smtClean="0"/>
              <a:t>اقرأوا المعلومات في ورقة العمل وحضّروا عرضًا أمام الصفّ تجيبون فيه عن الأسئلة التالية: </a:t>
            </a:r>
            <a:endParaRPr lang="he-IL" dirty="0" smtClean="0"/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1.	</a:t>
            </a:r>
            <a:r>
              <a:rPr lang="ar-SA" dirty="0" smtClean="0"/>
              <a:t>ما هي</a:t>
            </a:r>
            <a:r>
              <a:rPr lang="he-IL" dirty="0" smtClean="0"/>
              <a:t> </a:t>
            </a:r>
            <a:r>
              <a:rPr lang="ar-SA" dirty="0" smtClean="0"/>
              <a:t>وسائل</a:t>
            </a:r>
            <a:r>
              <a:rPr lang="he-IL" dirty="0" smtClean="0"/>
              <a:t> </a:t>
            </a:r>
            <a:r>
              <a:rPr lang="ar-SA" dirty="0" smtClean="0"/>
              <a:t>الدفع</a:t>
            </a:r>
            <a:r>
              <a:rPr lang="he-IL" dirty="0" smtClean="0"/>
              <a:t> </a:t>
            </a:r>
            <a:r>
              <a:rPr lang="ar-SA" dirty="0" smtClean="0"/>
              <a:t>من الناحية التكنولوجيّة</a:t>
            </a: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2.	</a:t>
            </a:r>
            <a:r>
              <a:rPr lang="ar-SA" dirty="0" smtClean="0"/>
              <a:t>كم يكلّف إصدار وسيلة</a:t>
            </a:r>
            <a:r>
              <a:rPr lang="he-IL" dirty="0" smtClean="0"/>
              <a:t> </a:t>
            </a:r>
            <a:r>
              <a:rPr lang="ar-SA" dirty="0" smtClean="0"/>
              <a:t>الدفع</a:t>
            </a: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3.	</a:t>
            </a:r>
            <a:r>
              <a:rPr lang="ar-SA" dirty="0" smtClean="0"/>
              <a:t>كيف نضمن الثقة بوسيلة</a:t>
            </a:r>
            <a:r>
              <a:rPr lang="he-IL" dirty="0" smtClean="0"/>
              <a:t> </a:t>
            </a:r>
            <a:r>
              <a:rPr lang="ar-SA" dirty="0" smtClean="0"/>
              <a:t>الدفع</a:t>
            </a: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4.	</a:t>
            </a:r>
            <a:r>
              <a:rPr lang="ar-SA" dirty="0" smtClean="0"/>
              <a:t>ما هي حسناتها وسيّئاتها</a:t>
            </a: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5.	</a:t>
            </a:r>
            <a:r>
              <a:rPr lang="ar-SA" dirty="0" smtClean="0"/>
              <a:t>كيف يجب استخدامها</a:t>
            </a: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76893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פיננס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791EF"/>
      </a:hlink>
      <a:folHlink>
        <a:srgbClr val="954F72"/>
      </a:folHlink>
    </a:clrScheme>
    <a:fontScheme name="Ar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258</Words>
  <Application>Microsoft Office PowerPoint</Application>
  <PresentationFormat>מסך רחב</PresentationFormat>
  <Paragraphs>67</Paragraphs>
  <Slides>14</Slides>
  <Notes>5</Notes>
  <HiddenSlides>0</HiddenSlides>
  <MMClips>1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7" baseType="lpstr">
      <vt:lpstr>Arial</vt:lpstr>
      <vt:lpstr>Calibri</vt:lpstr>
      <vt:lpstr>ערכת נושא Office</vt:lpstr>
      <vt:lpstr>وسائل الدفع</vt:lpstr>
      <vt:lpstr>وسائل الدفع</vt:lpstr>
      <vt:lpstr>من المقايضة إلى النقود</vt:lpstr>
      <vt:lpstr>فيلم</vt:lpstr>
      <vt:lpstr>فيلم قصير </vt:lpstr>
      <vt:lpstr>تطوّر وسائل الدفع</vt:lpstr>
      <vt:lpstr>تطوّر وسائل الدفع</vt:lpstr>
      <vt:lpstr>مهمّة بحث:  استعراض وسائل الدفع</vt:lpstr>
      <vt:lpstr>مهمّة بحث: استعراض وسائل الدفع</vt:lpstr>
      <vt:lpstr>مهمّة:  تصميم وسائل الدفع</vt:lpstr>
      <vt:lpstr>مهمّة: تصميم وسائل الدفع</vt:lpstr>
      <vt:lpstr>مهمّة: تصميم وسائل دفع</vt:lpstr>
      <vt:lpstr>إجمال</vt:lpstr>
      <vt:lpstr>إجمال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Hagit Matok</dc:creator>
  <cp:lastModifiedBy>Yarden Pinto Mossensohn</cp:lastModifiedBy>
  <cp:revision>73</cp:revision>
  <dcterms:created xsi:type="dcterms:W3CDTF">2017-11-26T09:36:56Z</dcterms:created>
  <dcterms:modified xsi:type="dcterms:W3CDTF">2018-10-28T13:14:58Z</dcterms:modified>
</cp:coreProperties>
</file>