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9"/>
  </p:notesMasterIdLst>
  <p:sldIdLst>
    <p:sldId id="256" r:id="rId2"/>
    <p:sldId id="260" r:id="rId3"/>
    <p:sldId id="257" r:id="rId4"/>
    <p:sldId id="261" r:id="rId5"/>
    <p:sldId id="262" r:id="rId6"/>
    <p:sldId id="263" r:id="rId7"/>
    <p:sldId id="264" r:id="rId8"/>
    <p:sldId id="265" r:id="rId9"/>
    <p:sldId id="267" r:id="rId10"/>
    <p:sldId id="266" r:id="rId11"/>
    <p:sldId id="268" r:id="rId12"/>
    <p:sldId id="269" r:id="rId13"/>
    <p:sldId id="270" r:id="rId14"/>
    <p:sldId id="271" r:id="rId15"/>
    <p:sldId id="273" r:id="rId16"/>
    <p:sldId id="272" r:id="rId17"/>
    <p:sldId id="258" r:id="rId18"/>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2019" autoAdjust="0"/>
    <p:restoredTop sz="53514" autoAdjust="0"/>
  </p:normalViewPr>
  <p:slideViewPr>
    <p:cSldViewPr snapToGrid="0" showGuides="1">
      <p:cViewPr varScale="1">
        <p:scale>
          <a:sx n="62" d="100"/>
          <a:sy n="62" d="100"/>
        </p:scale>
        <p:origin x="229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D536B297-0FBB-49D4-AF62-2C45CE775A92}" type="datetimeFigureOut">
              <a:rPr lang="he-IL" smtClean="0"/>
              <a:t>ח'/טבת/תשע"ט</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4BCDEF6A-38AA-4A0E-8078-1A6F94D57E2A}" type="slidenum">
              <a:rPr lang="he-IL" smtClean="0"/>
              <a:t>‹#›</a:t>
            </a:fld>
            <a:endParaRPr lang="he-IL"/>
          </a:p>
        </p:txBody>
      </p:sp>
    </p:spTree>
    <p:extLst>
      <p:ext uri="{BB962C8B-B14F-4D97-AF65-F5344CB8AC3E}">
        <p14:creationId xmlns:p14="http://schemas.microsoft.com/office/powerpoint/2010/main" val="96113281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youtu.be/we9zSw5dD2E?t=24"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ar-SA" baseline="0" dirty="0" smtClean="0"/>
              <a:t>ينكشف الإنسان العاديّ على حوالي </a:t>
            </a:r>
            <a:r>
              <a:rPr lang="he-IL" baseline="0" dirty="0" smtClean="0"/>
              <a:t>3000</a:t>
            </a:r>
            <a:r>
              <a:rPr lang="ar-SA" baseline="0" dirty="0" smtClean="0"/>
              <a:t> إعلان يوميًّا. في كثير من الأحيان، نحن لا ننتبه إطلاقًا لكمّيّة الإعلانات التي ننكشف عليها، لأنّ هناك الكثير من الإعلانات الخفيّة أيضًا. </a:t>
            </a:r>
            <a:endParaRPr lang="he-IL" dirty="0"/>
          </a:p>
        </p:txBody>
      </p:sp>
      <p:sp>
        <p:nvSpPr>
          <p:cNvPr id="4" name="מציין מיקום של מספר שקופית 3"/>
          <p:cNvSpPr>
            <a:spLocks noGrp="1"/>
          </p:cNvSpPr>
          <p:nvPr>
            <p:ph type="sldNum" sz="quarter" idx="10"/>
          </p:nvPr>
        </p:nvSpPr>
        <p:spPr/>
        <p:txBody>
          <a:bodyPr/>
          <a:lstStyle/>
          <a:p>
            <a:fld id="{4BCDEF6A-38AA-4A0E-8078-1A6F94D57E2A}" type="slidenum">
              <a:rPr lang="he-IL" smtClean="0"/>
              <a:t>2</a:t>
            </a:fld>
            <a:endParaRPr lang="he-IL"/>
          </a:p>
        </p:txBody>
      </p:sp>
    </p:spTree>
    <p:extLst>
      <p:ext uri="{BB962C8B-B14F-4D97-AF65-F5344CB8AC3E}">
        <p14:creationId xmlns:p14="http://schemas.microsoft.com/office/powerpoint/2010/main" val="2730406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ar-SA" dirty="0" smtClean="0"/>
              <a:t>رابط للفيلم</a:t>
            </a:r>
            <a:r>
              <a:rPr lang="he-IL" dirty="0" smtClean="0"/>
              <a:t>:</a:t>
            </a:r>
          </a:p>
          <a:p>
            <a:r>
              <a:rPr lang="en-US" sz="1200" u="sng" kern="1200" dirty="0" smtClean="0">
                <a:solidFill>
                  <a:schemeClr val="tx1"/>
                </a:solidFill>
                <a:effectLst/>
                <a:latin typeface="+mn-lt"/>
                <a:ea typeface="+mn-ea"/>
                <a:cs typeface="+mn-cs"/>
                <a:hlinkClick r:id="rId3"/>
              </a:rPr>
              <a:t>https://youtu.be/we9zSw5dD2E?t=24</a:t>
            </a:r>
            <a:r>
              <a:rPr lang="en-US" sz="1200" kern="1200" dirty="0" smtClean="0">
                <a:solidFill>
                  <a:schemeClr val="tx1"/>
                </a:solidFill>
                <a:effectLst/>
                <a:latin typeface="+mn-lt"/>
                <a:ea typeface="+mn-ea"/>
                <a:cs typeface="+mn-cs"/>
              </a:rPr>
              <a:t> </a:t>
            </a:r>
            <a:endParaRPr lang="he-IL" dirty="0"/>
          </a:p>
        </p:txBody>
      </p:sp>
      <p:sp>
        <p:nvSpPr>
          <p:cNvPr id="4" name="מציין מיקום של מספר שקופית 3"/>
          <p:cNvSpPr>
            <a:spLocks noGrp="1"/>
          </p:cNvSpPr>
          <p:nvPr>
            <p:ph type="sldNum" sz="quarter" idx="10"/>
          </p:nvPr>
        </p:nvSpPr>
        <p:spPr/>
        <p:txBody>
          <a:bodyPr/>
          <a:lstStyle/>
          <a:p>
            <a:fld id="{4BCDEF6A-38AA-4A0E-8078-1A6F94D57E2A}" type="slidenum">
              <a:rPr lang="he-IL" smtClean="0"/>
              <a:t>4</a:t>
            </a:fld>
            <a:endParaRPr lang="he-IL"/>
          </a:p>
        </p:txBody>
      </p:sp>
    </p:spTree>
    <p:extLst>
      <p:ext uri="{BB962C8B-B14F-4D97-AF65-F5344CB8AC3E}">
        <p14:creationId xmlns:p14="http://schemas.microsoft.com/office/powerpoint/2010/main" val="2862098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ar-SA" dirty="0" smtClean="0"/>
              <a:t>رابط للفيلم</a:t>
            </a:r>
            <a:r>
              <a:rPr lang="he-IL" dirty="0" smtClean="0"/>
              <a:t>:</a:t>
            </a:r>
          </a:p>
          <a:p>
            <a:r>
              <a:rPr lang="en-US" sz="1200" u="none" kern="1200" dirty="0" smtClean="0">
                <a:solidFill>
                  <a:schemeClr val="tx1"/>
                </a:solidFill>
                <a:effectLst/>
                <a:latin typeface="+mn-lt"/>
                <a:ea typeface="+mn-ea"/>
                <a:cs typeface="+mn-cs"/>
              </a:rPr>
              <a:t>https://youtu.be/GP9enms7xY4?t=49</a:t>
            </a:r>
            <a:endParaRPr lang="he-IL" u="none" dirty="0"/>
          </a:p>
        </p:txBody>
      </p:sp>
      <p:sp>
        <p:nvSpPr>
          <p:cNvPr id="4" name="מציין מיקום של מספר שקופית 3"/>
          <p:cNvSpPr>
            <a:spLocks noGrp="1"/>
          </p:cNvSpPr>
          <p:nvPr>
            <p:ph type="sldNum" sz="quarter" idx="10"/>
          </p:nvPr>
        </p:nvSpPr>
        <p:spPr/>
        <p:txBody>
          <a:bodyPr/>
          <a:lstStyle/>
          <a:p>
            <a:fld id="{4BCDEF6A-38AA-4A0E-8078-1A6F94D57E2A}" type="slidenum">
              <a:rPr lang="he-IL" smtClean="0"/>
              <a:t>5</a:t>
            </a:fld>
            <a:endParaRPr lang="he-IL"/>
          </a:p>
        </p:txBody>
      </p:sp>
    </p:spTree>
    <p:extLst>
      <p:ext uri="{BB962C8B-B14F-4D97-AF65-F5344CB8AC3E}">
        <p14:creationId xmlns:p14="http://schemas.microsoft.com/office/powerpoint/2010/main" val="2994932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ar-SA" dirty="0" smtClean="0"/>
              <a:t>رابط للفيلم</a:t>
            </a:r>
            <a:r>
              <a:rPr lang="he-IL" dirty="0" smtClean="0"/>
              <a:t>:</a:t>
            </a:r>
          </a:p>
          <a:p>
            <a:r>
              <a:rPr lang="en-US" sz="1200" u="none" kern="1200" dirty="0" smtClean="0">
                <a:solidFill>
                  <a:schemeClr val="tx1"/>
                </a:solidFill>
                <a:effectLst/>
                <a:latin typeface="+mn-lt"/>
                <a:ea typeface="+mn-ea"/>
                <a:cs typeface="+mn-cs"/>
              </a:rPr>
              <a:t>https://youtu.be/8AF5sdK1wSk?t=260</a:t>
            </a:r>
            <a:endParaRPr lang="he-IL" u="none" dirty="0"/>
          </a:p>
        </p:txBody>
      </p:sp>
      <p:sp>
        <p:nvSpPr>
          <p:cNvPr id="4" name="מציין מיקום של מספר שקופית 3"/>
          <p:cNvSpPr>
            <a:spLocks noGrp="1"/>
          </p:cNvSpPr>
          <p:nvPr>
            <p:ph type="sldNum" sz="quarter" idx="10"/>
          </p:nvPr>
        </p:nvSpPr>
        <p:spPr/>
        <p:txBody>
          <a:bodyPr/>
          <a:lstStyle/>
          <a:p>
            <a:fld id="{4BCDEF6A-38AA-4A0E-8078-1A6F94D57E2A}" type="slidenum">
              <a:rPr lang="he-IL" smtClean="0"/>
              <a:t>6</a:t>
            </a:fld>
            <a:endParaRPr lang="he-IL"/>
          </a:p>
        </p:txBody>
      </p:sp>
    </p:spTree>
    <p:extLst>
      <p:ext uri="{BB962C8B-B14F-4D97-AF65-F5344CB8AC3E}">
        <p14:creationId xmlns:p14="http://schemas.microsoft.com/office/powerpoint/2010/main" val="3061172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ar-SA" dirty="0" smtClean="0"/>
              <a:t>المهامّ الخفيّة</a:t>
            </a:r>
            <a:r>
              <a:rPr lang="he-IL" dirty="0" smtClean="0"/>
              <a:t>:</a:t>
            </a:r>
          </a:p>
          <a:p>
            <a:pPr lvl="0" rtl="1"/>
            <a:r>
              <a:rPr lang="ar-SA" sz="1200" kern="1200" dirty="0" smtClean="0">
                <a:solidFill>
                  <a:schemeClr val="tx1"/>
                </a:solidFill>
                <a:effectLst/>
                <a:latin typeface="+mn-lt"/>
                <a:ea typeface="+mn-ea"/>
                <a:cs typeface="+mn-cs"/>
              </a:rPr>
              <a:t>أ. أنتم محرّرو</a:t>
            </a:r>
            <a:r>
              <a:rPr lang="ar-SA" sz="1200" kern="1200" baseline="0" dirty="0" smtClean="0">
                <a:solidFill>
                  <a:schemeClr val="tx1"/>
                </a:solidFill>
                <a:effectLst/>
                <a:latin typeface="+mn-lt"/>
                <a:ea typeface="+mn-ea"/>
                <a:cs typeface="+mn-cs"/>
              </a:rPr>
              <a:t> صحيفة. يمارس رجال الدعاية الضغط عليكم لإدخال مضامين تسويقيّة في التقارير. من ناحية الإعلانات هي مصدر دخلهم. ومن ناحية أخرى مدى انتشار الصحيفة منوط بمدى ثقة القرّاء. حاولوا صياغة قواعد للموازنة بين الطلبات. </a:t>
            </a:r>
            <a:endParaRPr lang="en-US" sz="1200" kern="1200" dirty="0" smtClean="0">
              <a:solidFill>
                <a:schemeClr val="tx1"/>
              </a:solidFill>
              <a:effectLst/>
              <a:latin typeface="+mn-lt"/>
              <a:ea typeface="+mn-ea"/>
              <a:cs typeface="+mn-cs"/>
            </a:endParaRPr>
          </a:p>
          <a:p>
            <a:pPr lvl="0" rtl="1"/>
            <a:r>
              <a:rPr lang="ar-SA" sz="1200" kern="1200" dirty="0" smtClean="0">
                <a:solidFill>
                  <a:schemeClr val="tx1"/>
                </a:solidFill>
                <a:effectLst/>
                <a:latin typeface="+mn-lt"/>
                <a:ea typeface="+mn-ea"/>
                <a:cs typeface="+mn-cs"/>
              </a:rPr>
              <a:t>ب. أنتم مشرّعون في الكنيست. تريدون وضع</a:t>
            </a:r>
            <a:r>
              <a:rPr lang="ar-SA" sz="1200" kern="1200" baseline="0" dirty="0" smtClean="0">
                <a:solidFill>
                  <a:schemeClr val="tx1"/>
                </a:solidFill>
                <a:effectLst/>
                <a:latin typeface="+mn-lt"/>
                <a:ea typeface="+mn-ea"/>
                <a:cs typeface="+mn-cs"/>
              </a:rPr>
              <a:t> قيود على الدعاية الخفيّة للأغذية الكثيرة السكّر الموجّة للأطفال. حاولوا صياغة قانون في الموضوع. </a:t>
            </a:r>
            <a:endParaRPr lang="en-US" sz="1200" kern="1200" dirty="0" smtClean="0">
              <a:solidFill>
                <a:schemeClr val="tx1"/>
              </a:solidFill>
              <a:effectLst/>
              <a:latin typeface="+mn-lt"/>
              <a:ea typeface="+mn-ea"/>
              <a:cs typeface="+mn-cs"/>
            </a:endParaRPr>
          </a:p>
          <a:p>
            <a:pPr lvl="0" rtl="1"/>
            <a:r>
              <a:rPr lang="ar-SA" sz="1200" kern="1200" dirty="0" smtClean="0">
                <a:solidFill>
                  <a:schemeClr val="tx1"/>
                </a:solidFill>
                <a:effectLst/>
                <a:latin typeface="+mn-lt"/>
                <a:ea typeface="+mn-ea"/>
                <a:cs typeface="+mn-cs"/>
              </a:rPr>
              <a:t>ج. أنتم شركة تسوّق مشروب غازيّ جديد. حاولوا صياغة مضمون تسويقيّ يبدو مثل تقرير حقيقيّ وليس</a:t>
            </a:r>
            <a:r>
              <a:rPr lang="ar-SA" sz="1200" kern="1200" baseline="0" dirty="0" smtClean="0">
                <a:solidFill>
                  <a:schemeClr val="tx1"/>
                </a:solidFill>
                <a:effectLst/>
                <a:latin typeface="+mn-lt"/>
                <a:ea typeface="+mn-ea"/>
                <a:cs typeface="+mn-cs"/>
              </a:rPr>
              <a:t> مثل إعلان. </a:t>
            </a:r>
            <a:endParaRPr lang="en-US" sz="1200" kern="1200" dirty="0" smtClean="0">
              <a:solidFill>
                <a:schemeClr val="tx1"/>
              </a:solidFill>
              <a:effectLst/>
              <a:latin typeface="+mn-lt"/>
              <a:ea typeface="+mn-ea"/>
              <a:cs typeface="+mn-cs"/>
            </a:endParaRPr>
          </a:p>
          <a:p>
            <a:pPr lvl="0" rtl="1"/>
            <a:r>
              <a:rPr lang="ar-SA" sz="1200" kern="1200" smtClean="0">
                <a:solidFill>
                  <a:schemeClr val="tx1"/>
                </a:solidFill>
                <a:effectLst/>
                <a:latin typeface="+mn-lt"/>
                <a:ea typeface="+mn-ea"/>
                <a:cs typeface="+mn-cs"/>
              </a:rPr>
              <a:t>د</a:t>
            </a:r>
            <a:r>
              <a:rPr lang="ar-SA" sz="1200" kern="1200" dirty="0" smtClean="0">
                <a:solidFill>
                  <a:schemeClr val="tx1"/>
                </a:solidFill>
                <a:effectLst/>
                <a:latin typeface="+mn-lt"/>
                <a:ea typeface="+mn-ea"/>
                <a:cs typeface="+mn-cs"/>
              </a:rPr>
              <a:t>. أنتم مراسلون في قناة أخبار. تريدون تصوير تقرير حول تلويث الجوّ في منطقة معيّنة في البلاد، لكنّكم</a:t>
            </a:r>
            <a:r>
              <a:rPr lang="ar-SA" sz="1200" kern="1200" baseline="0" dirty="0" smtClean="0">
                <a:solidFill>
                  <a:schemeClr val="tx1"/>
                </a:solidFill>
                <a:effectLst/>
                <a:latin typeface="+mn-lt"/>
                <a:ea typeface="+mn-ea"/>
                <a:cs typeface="+mn-cs"/>
              </a:rPr>
              <a:t> لا تملكون تمويلًا للتقرير. تعرض شركة صناعيّة استضافتكم في فندق والقيام بجولة شاملة، بل تقترح أن تساعدكم في تصوير جوّيّ بجودة </a:t>
            </a:r>
            <a:r>
              <a:rPr lang="he-IL" sz="1200"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HD</a:t>
            </a:r>
            <a:r>
              <a:rPr lang="ar-SA" sz="1200" kern="1200" dirty="0" smtClean="0">
                <a:solidFill>
                  <a:schemeClr val="tx1"/>
                </a:solidFill>
                <a:effectLst/>
                <a:latin typeface="+mn-lt"/>
                <a:ea typeface="+mn-ea"/>
                <a:cs typeface="+mn-cs"/>
              </a:rPr>
              <a:t>. هل ستقبلون</a:t>
            </a:r>
            <a:r>
              <a:rPr lang="ar-SA" sz="1200" kern="1200" baseline="0" dirty="0" smtClean="0">
                <a:solidFill>
                  <a:schemeClr val="tx1"/>
                </a:solidFill>
                <a:effectLst/>
                <a:latin typeface="+mn-lt"/>
                <a:ea typeface="+mn-ea"/>
                <a:cs typeface="+mn-cs"/>
              </a:rPr>
              <a:t> العرض؟ </a:t>
            </a:r>
            <a:endParaRPr lang="en-US" sz="1200" kern="1200" dirty="0" smtClean="0">
              <a:solidFill>
                <a:schemeClr val="tx1"/>
              </a:solidFill>
              <a:effectLst/>
              <a:latin typeface="+mn-lt"/>
              <a:ea typeface="+mn-ea"/>
              <a:cs typeface="+mn-cs"/>
            </a:endParaRPr>
          </a:p>
          <a:p>
            <a:endParaRPr lang="he-IL" dirty="0"/>
          </a:p>
        </p:txBody>
      </p:sp>
      <p:sp>
        <p:nvSpPr>
          <p:cNvPr id="4" name="מציין מיקום של מספר שקופית 3"/>
          <p:cNvSpPr>
            <a:spLocks noGrp="1"/>
          </p:cNvSpPr>
          <p:nvPr>
            <p:ph type="sldNum" sz="quarter" idx="10"/>
          </p:nvPr>
        </p:nvSpPr>
        <p:spPr/>
        <p:txBody>
          <a:bodyPr/>
          <a:lstStyle/>
          <a:p>
            <a:fld id="{4BCDEF6A-38AA-4A0E-8078-1A6F94D57E2A}" type="slidenum">
              <a:rPr lang="he-IL" smtClean="0"/>
              <a:t>12</a:t>
            </a:fld>
            <a:endParaRPr lang="he-IL"/>
          </a:p>
        </p:txBody>
      </p:sp>
    </p:spTree>
    <p:extLst>
      <p:ext uri="{BB962C8B-B14F-4D97-AF65-F5344CB8AC3E}">
        <p14:creationId xmlns:p14="http://schemas.microsoft.com/office/powerpoint/2010/main" val="901839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4BCDEF6A-38AA-4A0E-8078-1A6F94D57E2A}" type="slidenum">
              <a:rPr lang="he-IL" smtClean="0"/>
              <a:t>13</a:t>
            </a:fld>
            <a:endParaRPr lang="he-IL"/>
          </a:p>
        </p:txBody>
      </p:sp>
    </p:spTree>
    <p:extLst>
      <p:ext uri="{BB962C8B-B14F-4D97-AF65-F5344CB8AC3E}">
        <p14:creationId xmlns:p14="http://schemas.microsoft.com/office/powerpoint/2010/main" val="24624887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4BCDEF6A-38AA-4A0E-8078-1A6F94D57E2A}" type="slidenum">
              <a:rPr lang="he-IL" smtClean="0"/>
              <a:t>14</a:t>
            </a:fld>
            <a:endParaRPr lang="he-IL"/>
          </a:p>
        </p:txBody>
      </p:sp>
    </p:spTree>
    <p:extLst>
      <p:ext uri="{BB962C8B-B14F-4D97-AF65-F5344CB8AC3E}">
        <p14:creationId xmlns:p14="http://schemas.microsoft.com/office/powerpoint/2010/main" val="9346940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4BCDEF6A-38AA-4A0E-8078-1A6F94D57E2A}" type="slidenum">
              <a:rPr lang="he-IL" smtClean="0"/>
              <a:t>15</a:t>
            </a:fld>
            <a:endParaRPr lang="he-IL"/>
          </a:p>
        </p:txBody>
      </p:sp>
    </p:spTree>
    <p:extLst>
      <p:ext uri="{BB962C8B-B14F-4D97-AF65-F5344CB8AC3E}">
        <p14:creationId xmlns:p14="http://schemas.microsoft.com/office/powerpoint/2010/main" val="31952547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4BCDEF6A-38AA-4A0E-8078-1A6F94D57E2A}" type="slidenum">
              <a:rPr lang="he-IL" smtClean="0"/>
              <a:t>16</a:t>
            </a:fld>
            <a:endParaRPr lang="he-IL"/>
          </a:p>
        </p:txBody>
      </p:sp>
    </p:spTree>
    <p:extLst>
      <p:ext uri="{BB962C8B-B14F-4D97-AF65-F5344CB8AC3E}">
        <p14:creationId xmlns:p14="http://schemas.microsoft.com/office/powerpoint/2010/main" val="34264096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12" name="מלבן 11"/>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מלבן 12"/>
          <p:cNvSpPr/>
          <p:nvPr userDrawn="1"/>
        </p:nvSpPr>
        <p:spPr>
          <a:xfrm>
            <a:off x="-702711" y="-1"/>
            <a:ext cx="13597423" cy="6008915"/>
          </a:xfrm>
          <a:prstGeom prst="rect">
            <a:avLst/>
          </a:prstGeom>
          <a:gradFill flip="none" rotWithShape="1">
            <a:gsLst>
              <a:gs pos="35000">
                <a:srgbClr val="D1D1D1"/>
              </a:gs>
              <a:gs pos="100000">
                <a:srgbClr val="DCDCDC"/>
              </a:gs>
              <a:gs pos="0">
                <a:srgbClr val="C6C6C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4"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4756"/>
          <a:stretch/>
        </p:blipFill>
        <p:spPr bwMode="auto">
          <a:xfrm>
            <a:off x="870692" y="-1"/>
            <a:ext cx="10450616" cy="5256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מציין מיקום של תאריך 3"/>
          <p:cNvSpPr>
            <a:spLocks noGrp="1"/>
          </p:cNvSpPr>
          <p:nvPr>
            <p:ph type="dt" sz="half" idx="10"/>
          </p:nvPr>
        </p:nvSpPr>
        <p:spPr/>
        <p:txBody>
          <a:bodyPr/>
          <a:lstStyle/>
          <a:p>
            <a:fld id="{E7E63B89-5A57-44D2-AE9F-B71FACF867A4}" type="datetimeFigureOut">
              <a:rPr lang="he-IL" smtClean="0"/>
              <a:t>ח'/טבת/תשע"ט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72E6EFA1-D64E-45DE-BD0B-5BA5E7F3A374}" type="slidenum">
              <a:rPr lang="he-IL" smtClean="0"/>
              <a:t>‹#›</a:t>
            </a:fld>
            <a:endParaRPr lang="he-IL"/>
          </a:p>
        </p:txBody>
      </p:sp>
      <p:pic>
        <p:nvPicPr>
          <p:cNvPr id="15" name="תמונה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53060" y="6175398"/>
            <a:ext cx="1060923" cy="555168"/>
          </a:xfrm>
          <a:prstGeom prst="rect">
            <a:avLst/>
          </a:prstGeom>
        </p:spPr>
      </p:pic>
      <p:pic>
        <p:nvPicPr>
          <p:cNvPr id="17" name="Picture 1"/>
          <p:cNvPicPr/>
          <p:nvPr userDrawn="1"/>
        </p:nvPicPr>
        <p:blipFill rotWithShape="1">
          <a:blip r:embed="rId4" cstate="print">
            <a:extLst>
              <a:ext uri="{28A0092B-C50C-407E-A947-70E740481C1C}">
                <a14:useLocalDpi xmlns:a14="http://schemas.microsoft.com/office/drawing/2010/main" val="0"/>
              </a:ext>
            </a:extLst>
          </a:blip>
          <a:srcRect l="1" r="-18"/>
          <a:stretch/>
        </p:blipFill>
        <p:spPr bwMode="auto">
          <a:xfrm>
            <a:off x="10182147" y="6175398"/>
            <a:ext cx="1817020" cy="574522"/>
          </a:xfrm>
          <a:prstGeom prst="rect">
            <a:avLst/>
          </a:prstGeom>
          <a:ln>
            <a:noFill/>
          </a:ln>
          <a:extLst>
            <a:ext uri="{53640926-AAD7-44D8-BBD7-CCE9431645EC}">
              <a14:shadowObscured xmlns:a14="http://schemas.microsoft.com/office/drawing/2010/main"/>
            </a:ext>
          </a:extLst>
        </p:spPr>
      </p:pic>
      <p:sp>
        <p:nvSpPr>
          <p:cNvPr id="18" name="מלבן 17"/>
          <p:cNvSpPr/>
          <p:nvPr userDrawn="1"/>
        </p:nvSpPr>
        <p:spPr>
          <a:xfrm>
            <a:off x="2109826" y="4249384"/>
            <a:ext cx="7972348" cy="1468383"/>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כותרת 1"/>
          <p:cNvSpPr>
            <a:spLocks noGrp="1"/>
          </p:cNvSpPr>
          <p:nvPr>
            <p:ph type="ctrTitle" hasCustomPrompt="1"/>
          </p:nvPr>
        </p:nvSpPr>
        <p:spPr>
          <a:xfrm>
            <a:off x="2109826" y="4249383"/>
            <a:ext cx="7972348" cy="975374"/>
          </a:xfrm>
        </p:spPr>
        <p:txBody>
          <a:bodyPr vert="horz" lIns="91440" tIns="45720" rIns="91440" bIns="45720" rtlCol="1" anchor="b">
            <a:normAutofit/>
          </a:bodyPr>
          <a:lstStyle>
            <a:lvl1pPr algn="ctr">
              <a:defRPr lang="he-IL" sz="3200" dirty="0" smtClean="0">
                <a:solidFill>
                  <a:srgbClr val="B01A1A"/>
                </a:solidFill>
                <a:effectLst/>
                <a:cs typeface="+mn-cs"/>
              </a:defRPr>
            </a:lvl1pPr>
          </a:lstStyle>
          <a:p>
            <a:pPr lvl="0" algn="ctr"/>
            <a:r>
              <a:rPr lang="he-IL" dirty="0" smtClean="0"/>
              <a:t>כותרת ראשית</a:t>
            </a:r>
            <a:endParaRPr lang="he-IL" dirty="0"/>
          </a:p>
        </p:txBody>
      </p:sp>
      <p:sp>
        <p:nvSpPr>
          <p:cNvPr id="3" name="כותרת משנה 2"/>
          <p:cNvSpPr>
            <a:spLocks noGrp="1"/>
          </p:cNvSpPr>
          <p:nvPr>
            <p:ph type="subTitle" idx="1"/>
          </p:nvPr>
        </p:nvSpPr>
        <p:spPr>
          <a:xfrm>
            <a:off x="2109826" y="5316832"/>
            <a:ext cx="7972348" cy="356199"/>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dirty="0" smtClean="0"/>
              <a:t>לחץ כדי לערוך סגנון כותרת משנה של תבנית בסיס</a:t>
            </a:r>
            <a:endParaRPr lang="he-IL" dirty="0"/>
          </a:p>
        </p:txBody>
      </p:sp>
      <p:cxnSp>
        <p:nvCxnSpPr>
          <p:cNvPr id="19" name="מחבר ישר 18"/>
          <p:cNvCxnSpPr/>
          <p:nvPr userDrawn="1"/>
        </p:nvCxnSpPr>
        <p:spPr>
          <a:xfrm>
            <a:off x="3026229" y="5259528"/>
            <a:ext cx="6139543" cy="0"/>
          </a:xfrm>
          <a:prstGeom prst="line">
            <a:avLst/>
          </a:prstGeom>
          <a:ln>
            <a:solidFill>
              <a:srgbClr val="B01A1A"/>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9589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E7E63B89-5A57-44D2-AE9F-B71FACF867A4}" type="datetimeFigureOut">
              <a:rPr lang="he-IL" smtClean="0"/>
              <a:t>ח'/טבת/תשע"ט</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72E6EFA1-D64E-45DE-BD0B-5BA5E7F3A374}" type="slidenum">
              <a:rPr lang="he-IL" smtClean="0"/>
              <a:t>‹#›</a:t>
            </a:fld>
            <a:endParaRPr lang="he-IL"/>
          </a:p>
        </p:txBody>
      </p:sp>
    </p:spTree>
    <p:extLst>
      <p:ext uri="{BB962C8B-B14F-4D97-AF65-F5344CB8AC3E}">
        <p14:creationId xmlns:p14="http://schemas.microsoft.com/office/powerpoint/2010/main" val="2364729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E7E63B89-5A57-44D2-AE9F-B71FACF867A4}" type="datetimeFigureOut">
              <a:rPr lang="he-IL" smtClean="0"/>
              <a:t>ח'/טבת/תשע"ט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72E6EFA1-D64E-45DE-BD0B-5BA5E7F3A374}" type="slidenum">
              <a:rPr lang="he-IL" smtClean="0"/>
              <a:t>‹#›</a:t>
            </a:fld>
            <a:endParaRPr lang="he-IL"/>
          </a:p>
        </p:txBody>
      </p:sp>
    </p:spTree>
    <p:extLst>
      <p:ext uri="{BB962C8B-B14F-4D97-AF65-F5344CB8AC3E}">
        <p14:creationId xmlns:p14="http://schemas.microsoft.com/office/powerpoint/2010/main" val="7141279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724900" y="365125"/>
            <a:ext cx="2628900" cy="5811838"/>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838200" y="365125"/>
            <a:ext cx="7734300" cy="5811838"/>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E7E63B89-5A57-44D2-AE9F-B71FACF867A4}" type="datetimeFigureOut">
              <a:rPr lang="he-IL" smtClean="0"/>
              <a:t>ח'/טבת/תשע"ט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72E6EFA1-D64E-45DE-BD0B-5BA5E7F3A374}" type="slidenum">
              <a:rPr lang="he-IL" smtClean="0"/>
              <a:t>‹#›</a:t>
            </a:fld>
            <a:endParaRPr lang="he-IL"/>
          </a:p>
        </p:txBody>
      </p:sp>
    </p:spTree>
    <p:extLst>
      <p:ext uri="{BB962C8B-B14F-4D97-AF65-F5344CB8AC3E}">
        <p14:creationId xmlns:p14="http://schemas.microsoft.com/office/powerpoint/2010/main" val="3695118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E7E63B89-5A57-44D2-AE9F-B71FACF867A4}" type="datetimeFigureOut">
              <a:rPr lang="he-IL" smtClean="0"/>
              <a:t>ח'/טבת/תשע"ט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72E6EFA1-D64E-45DE-BD0B-5BA5E7F3A374}" type="slidenum">
              <a:rPr lang="he-IL" smtClean="0"/>
              <a:t>‹#›</a:t>
            </a:fld>
            <a:endParaRPr lang="he-IL"/>
          </a:p>
        </p:txBody>
      </p:sp>
    </p:spTree>
    <p:extLst>
      <p:ext uri="{BB962C8B-B14F-4D97-AF65-F5344CB8AC3E}">
        <p14:creationId xmlns:p14="http://schemas.microsoft.com/office/powerpoint/2010/main" val="781730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831850" y="1709738"/>
            <a:ext cx="10515600" cy="2852737"/>
          </a:xfrm>
        </p:spPr>
        <p:txBody>
          <a:bodyPr anchor="b"/>
          <a:lstStyle>
            <a:lvl1pPr>
              <a:defRPr sz="6000"/>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E7E63B89-5A57-44D2-AE9F-B71FACF867A4}" type="datetimeFigureOut">
              <a:rPr lang="he-IL" smtClean="0"/>
              <a:t>ח'/טבת/תשע"ט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72E6EFA1-D64E-45DE-BD0B-5BA5E7F3A374}" type="slidenum">
              <a:rPr lang="he-IL" smtClean="0"/>
              <a:t>‹#›</a:t>
            </a:fld>
            <a:endParaRPr lang="he-IL"/>
          </a:p>
        </p:txBody>
      </p:sp>
    </p:spTree>
    <p:extLst>
      <p:ext uri="{BB962C8B-B14F-4D97-AF65-F5344CB8AC3E}">
        <p14:creationId xmlns:p14="http://schemas.microsoft.com/office/powerpoint/2010/main" val="282726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838200" y="1825625"/>
            <a:ext cx="518160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6172200" y="1825625"/>
            <a:ext cx="518160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E7E63B89-5A57-44D2-AE9F-B71FACF867A4}" type="datetimeFigureOut">
              <a:rPr lang="he-IL" smtClean="0"/>
              <a:t>ח'/טבת/תשע"ט</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72E6EFA1-D64E-45DE-BD0B-5BA5E7F3A374}" type="slidenum">
              <a:rPr lang="he-IL" smtClean="0"/>
              <a:t>‹#›</a:t>
            </a:fld>
            <a:endParaRPr lang="he-IL"/>
          </a:p>
        </p:txBody>
      </p:sp>
    </p:spTree>
    <p:extLst>
      <p:ext uri="{BB962C8B-B14F-4D97-AF65-F5344CB8AC3E}">
        <p14:creationId xmlns:p14="http://schemas.microsoft.com/office/powerpoint/2010/main" val="1134147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365125"/>
            <a:ext cx="10515600" cy="1325563"/>
          </a:xfrm>
        </p:spPr>
        <p:txBody>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839788" y="2505075"/>
            <a:ext cx="5157787"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6172200" y="2505075"/>
            <a:ext cx="5183188"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E7E63B89-5A57-44D2-AE9F-B71FACF867A4}" type="datetimeFigureOut">
              <a:rPr lang="he-IL" smtClean="0"/>
              <a:t>ח'/טבת/תשע"ט</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72E6EFA1-D64E-45DE-BD0B-5BA5E7F3A374}" type="slidenum">
              <a:rPr lang="he-IL" smtClean="0"/>
              <a:t>‹#›</a:t>
            </a:fld>
            <a:endParaRPr lang="he-IL"/>
          </a:p>
        </p:txBody>
      </p:sp>
    </p:spTree>
    <p:extLst>
      <p:ext uri="{BB962C8B-B14F-4D97-AF65-F5344CB8AC3E}">
        <p14:creationId xmlns:p14="http://schemas.microsoft.com/office/powerpoint/2010/main" val="198144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E7E63B89-5A57-44D2-AE9F-B71FACF867A4}" type="datetimeFigureOut">
              <a:rPr lang="he-IL" smtClean="0"/>
              <a:t>ח'/טבת/תשע"ט</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72E6EFA1-D64E-45DE-BD0B-5BA5E7F3A374}" type="slidenum">
              <a:rPr lang="he-IL" smtClean="0"/>
              <a:t>‹#›</a:t>
            </a:fld>
            <a:endParaRPr lang="he-IL"/>
          </a:p>
        </p:txBody>
      </p:sp>
    </p:spTree>
    <p:extLst>
      <p:ext uri="{BB962C8B-B14F-4D97-AF65-F5344CB8AC3E}">
        <p14:creationId xmlns:p14="http://schemas.microsoft.com/office/powerpoint/2010/main" val="1592828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E7E63B89-5A57-44D2-AE9F-B71FACF867A4}" type="datetimeFigureOut">
              <a:rPr lang="he-IL" smtClean="0"/>
              <a:t>ח'/טבת/תשע"ט</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72E6EFA1-D64E-45DE-BD0B-5BA5E7F3A374}" type="slidenum">
              <a:rPr lang="he-IL" smtClean="0"/>
              <a:t>‹#›</a:t>
            </a:fld>
            <a:endParaRPr lang="he-IL"/>
          </a:p>
        </p:txBody>
      </p:sp>
    </p:spTree>
    <p:extLst>
      <p:ext uri="{BB962C8B-B14F-4D97-AF65-F5344CB8AC3E}">
        <p14:creationId xmlns:p14="http://schemas.microsoft.com/office/powerpoint/2010/main" val="3223053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ריק">
    <p:spTree>
      <p:nvGrpSpPr>
        <p:cNvPr id="1" name=""/>
        <p:cNvGrpSpPr/>
        <p:nvPr/>
      </p:nvGrpSpPr>
      <p:grpSpPr>
        <a:xfrm>
          <a:off x="0" y="0"/>
          <a:ext cx="0" cy="0"/>
          <a:chOff x="0" y="0"/>
          <a:chExt cx="0" cy="0"/>
        </a:xfrm>
      </p:grpSpPr>
      <p:pic>
        <p:nvPicPr>
          <p:cNvPr id="5" name="תמונה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מציין מיקום של תאריך 1"/>
          <p:cNvSpPr>
            <a:spLocks noGrp="1"/>
          </p:cNvSpPr>
          <p:nvPr>
            <p:ph type="dt" sz="half" idx="10"/>
          </p:nvPr>
        </p:nvSpPr>
        <p:spPr/>
        <p:txBody>
          <a:bodyPr/>
          <a:lstStyle/>
          <a:p>
            <a:fld id="{E7E63B89-5A57-44D2-AE9F-B71FACF867A4}" type="datetimeFigureOut">
              <a:rPr lang="he-IL" smtClean="0"/>
              <a:t>ח'/טבת/תשע"ט</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72E6EFA1-D64E-45DE-BD0B-5BA5E7F3A374}" type="slidenum">
              <a:rPr lang="he-IL" smtClean="0"/>
              <a:t>‹#›</a:t>
            </a:fld>
            <a:endParaRPr lang="he-IL"/>
          </a:p>
        </p:txBody>
      </p:sp>
      <p:pic>
        <p:nvPicPr>
          <p:cNvPr id="7" name="תמונה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53060" y="6175398"/>
            <a:ext cx="1060923" cy="555168"/>
          </a:xfrm>
          <a:prstGeom prst="rect">
            <a:avLst/>
          </a:prstGeom>
        </p:spPr>
      </p:pic>
      <p:pic>
        <p:nvPicPr>
          <p:cNvPr id="8" name="תמונה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65172" y="6268335"/>
            <a:ext cx="1944628" cy="481585"/>
          </a:xfrm>
          <a:prstGeom prst="rect">
            <a:avLst/>
          </a:prstGeom>
        </p:spPr>
      </p:pic>
      <p:pic>
        <p:nvPicPr>
          <p:cNvPr id="9" name="Picture 1"/>
          <p:cNvPicPr/>
          <p:nvPr userDrawn="1"/>
        </p:nvPicPr>
        <p:blipFill rotWithShape="1">
          <a:blip r:embed="rId5" cstate="print">
            <a:extLst>
              <a:ext uri="{28A0092B-C50C-407E-A947-70E740481C1C}">
                <a14:useLocalDpi xmlns:a14="http://schemas.microsoft.com/office/drawing/2010/main" val="0"/>
              </a:ext>
            </a:extLst>
          </a:blip>
          <a:srcRect l="1" r="-18"/>
          <a:stretch/>
        </p:blipFill>
        <p:spPr bwMode="auto">
          <a:xfrm>
            <a:off x="10182147" y="6175398"/>
            <a:ext cx="1817020" cy="574522"/>
          </a:xfrm>
          <a:prstGeom prst="rect">
            <a:avLst/>
          </a:prstGeom>
          <a:ln>
            <a:noFill/>
          </a:ln>
          <a:extLst>
            <a:ext uri="{53640926-AAD7-44D8-BBD7-CCE9431645EC}">
              <a14:shadowObscured xmlns:a14="http://schemas.microsoft.com/office/drawing/2010/main"/>
            </a:ext>
          </a:extLst>
        </p:spPr>
      </p:pic>
      <p:sp>
        <p:nvSpPr>
          <p:cNvPr id="10" name="כותרת 1"/>
          <p:cNvSpPr>
            <a:spLocks noGrp="1"/>
          </p:cNvSpPr>
          <p:nvPr>
            <p:ph type="ctrTitle" hasCustomPrompt="1"/>
          </p:nvPr>
        </p:nvSpPr>
        <p:spPr>
          <a:xfrm>
            <a:off x="3934407" y="1885560"/>
            <a:ext cx="4218993" cy="1939992"/>
          </a:xfrm>
        </p:spPr>
        <p:txBody>
          <a:bodyPr vert="horz" lIns="91440" tIns="45720" rIns="91440" bIns="45720" rtlCol="1" anchor="ctr">
            <a:normAutofit/>
          </a:bodyPr>
          <a:lstStyle>
            <a:lvl1pPr algn="ctr">
              <a:defRPr lang="he-IL" sz="3200" dirty="0" smtClean="0">
                <a:solidFill>
                  <a:srgbClr val="B01A1A"/>
                </a:solidFill>
                <a:effectLst/>
                <a:cs typeface="+mn-cs"/>
              </a:defRPr>
            </a:lvl1pPr>
          </a:lstStyle>
          <a:p>
            <a:pPr lvl="0" algn="ctr"/>
            <a:r>
              <a:rPr lang="he-IL" dirty="0" smtClean="0"/>
              <a:t>תודה ולהתראות!</a:t>
            </a:r>
            <a:endParaRPr lang="he-IL" dirty="0"/>
          </a:p>
        </p:txBody>
      </p:sp>
    </p:spTree>
    <p:extLst>
      <p:ext uri="{BB962C8B-B14F-4D97-AF65-F5344CB8AC3E}">
        <p14:creationId xmlns:p14="http://schemas.microsoft.com/office/powerpoint/2010/main" val="334075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E7E63B89-5A57-44D2-AE9F-B71FACF867A4}" type="datetimeFigureOut">
              <a:rPr lang="he-IL" smtClean="0"/>
              <a:t>ח'/טבת/תשע"ט</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72E6EFA1-D64E-45DE-BD0B-5BA5E7F3A374}" type="slidenum">
              <a:rPr lang="he-IL" smtClean="0"/>
              <a:t>‹#›</a:t>
            </a:fld>
            <a:endParaRPr lang="he-IL"/>
          </a:p>
        </p:txBody>
      </p:sp>
    </p:spTree>
    <p:extLst>
      <p:ext uri="{BB962C8B-B14F-4D97-AF65-F5344CB8AC3E}">
        <p14:creationId xmlns:p14="http://schemas.microsoft.com/office/powerpoint/2010/main" val="888409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8200" y="1690688"/>
            <a:ext cx="10515600" cy="4351338"/>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7E63B89-5A57-44D2-AE9F-B71FACF867A4}" type="datetimeFigureOut">
              <a:rPr lang="he-IL" smtClean="0"/>
              <a:t>ח'/טבת/תשע"ט</a:t>
            </a:fld>
            <a:endParaRPr lang="he-IL"/>
          </a:p>
        </p:txBody>
      </p:sp>
      <p:sp>
        <p:nvSpPr>
          <p:cNvPr id="5" name="מציין מיקום של כותרת תחתונה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72E6EFA1-D64E-45DE-BD0B-5BA5E7F3A374}" type="slidenum">
              <a:rPr lang="he-IL" smtClean="0"/>
              <a:t>‹#›</a:t>
            </a:fld>
            <a:endParaRPr lang="he-IL"/>
          </a:p>
        </p:txBody>
      </p:sp>
      <p:cxnSp>
        <p:nvCxnSpPr>
          <p:cNvPr id="7" name="מחבר ישר 6"/>
          <p:cNvCxnSpPr/>
          <p:nvPr userDrawn="1"/>
        </p:nvCxnSpPr>
        <p:spPr>
          <a:xfrm>
            <a:off x="2015412" y="1409877"/>
            <a:ext cx="10176588" cy="0"/>
          </a:xfrm>
          <a:prstGeom prst="line">
            <a:avLst/>
          </a:prstGeom>
          <a:ln>
            <a:solidFill>
              <a:srgbClr val="B01A1A"/>
            </a:solidFill>
            <a:prstDash val="sysDash"/>
          </a:ln>
        </p:spPr>
        <p:style>
          <a:lnRef idx="1">
            <a:schemeClr val="accent1"/>
          </a:lnRef>
          <a:fillRef idx="0">
            <a:schemeClr val="accent1"/>
          </a:fillRef>
          <a:effectRef idx="0">
            <a:schemeClr val="accent1"/>
          </a:effectRef>
          <a:fontRef idx="minor">
            <a:schemeClr val="tx1"/>
          </a:fontRef>
        </p:style>
      </p:cxnSp>
      <p:pic>
        <p:nvPicPr>
          <p:cNvPr id="10" name="Picture 1"/>
          <p:cNvPicPr/>
          <p:nvPr userDrawn="1"/>
        </p:nvPicPr>
        <p:blipFill rotWithShape="1">
          <a:blip r:embed="rId14" cstate="print">
            <a:extLst>
              <a:ext uri="{28A0092B-C50C-407E-A947-70E740481C1C}">
                <a14:useLocalDpi xmlns:a14="http://schemas.microsoft.com/office/drawing/2010/main" val="0"/>
              </a:ext>
            </a:extLst>
          </a:blip>
          <a:srcRect l="1" r="-18"/>
          <a:stretch/>
        </p:blipFill>
        <p:spPr bwMode="auto">
          <a:xfrm>
            <a:off x="381000" y="6356350"/>
            <a:ext cx="1251697" cy="39577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350679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Lst>
  <p:txStyles>
    <p:titleStyle>
      <a:lvl1pPr algn="r" defTabSz="914400" rtl="1"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Clr>
          <a:srgbClr val="C00000"/>
        </a:buClr>
        <a:buFont typeface="Arial" panose="020B0604020202020204" pitchFamily="34" charset="0"/>
        <a:buChar char="•"/>
        <a:defRPr sz="24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Clr>
          <a:srgbClr val="C00000"/>
        </a:buClr>
        <a:buFont typeface="Arial" panose="020B0604020202020204" pitchFamily="34" charset="0"/>
        <a:buChar char="•"/>
        <a:defRPr sz="20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Clr>
          <a:srgbClr val="C00000"/>
        </a:buClr>
        <a:buFont typeface="Arial" panose="020B0604020202020204" pitchFamily="34" charset="0"/>
        <a:buChar char="•"/>
        <a:defRPr sz="16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Clr>
          <a:srgbClr val="C00000"/>
        </a:buClr>
        <a:buFont typeface="Arial" panose="020B0604020202020204" pitchFamily="34" charset="0"/>
        <a:buChar char="•"/>
        <a:defRPr sz="16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we9zSw5dD2E&amp;feature=youtu.be&amp;t=24"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hyperlink" Target="https://youtu.be/GP9enms7xY4?t=49"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hyperlink" Target="https://youtu.be/8AF5sdK1wSk?t=26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lstStyle/>
          <a:p>
            <a:r>
              <a:rPr lang="ar-SA" dirty="0" smtClean="0"/>
              <a:t>أين الإعلان</a:t>
            </a:r>
            <a:endParaRPr lang="he-IL" dirty="0"/>
          </a:p>
        </p:txBody>
      </p:sp>
      <p:sp>
        <p:nvSpPr>
          <p:cNvPr id="3" name="כותרת משנה 2"/>
          <p:cNvSpPr>
            <a:spLocks noGrp="1"/>
          </p:cNvSpPr>
          <p:nvPr>
            <p:ph type="subTitle" idx="1"/>
          </p:nvPr>
        </p:nvSpPr>
        <p:spPr/>
        <p:txBody>
          <a:bodyPr>
            <a:normAutofit fontScale="92500" lnSpcReduction="20000"/>
          </a:bodyPr>
          <a:lstStyle/>
          <a:p>
            <a:r>
              <a:rPr lang="ar-SA" dirty="0" smtClean="0"/>
              <a:t>فعّاليّة الإعلان المختبئ</a:t>
            </a:r>
            <a:endParaRPr lang="he-IL" dirty="0"/>
          </a:p>
        </p:txBody>
      </p:sp>
    </p:spTree>
    <p:extLst>
      <p:ext uri="{BB962C8B-B14F-4D97-AF65-F5344CB8AC3E}">
        <p14:creationId xmlns:p14="http://schemas.microsoft.com/office/powerpoint/2010/main" val="21981650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ar-SA" dirty="0" smtClean="0"/>
              <a:t>أين المشكلة؟ </a:t>
            </a:r>
            <a:endParaRPr lang="he-IL" dirty="0"/>
          </a:p>
        </p:txBody>
      </p:sp>
      <p:sp>
        <p:nvSpPr>
          <p:cNvPr id="3" name="מציין מיקום תוכן 2"/>
          <p:cNvSpPr>
            <a:spLocks noGrp="1"/>
          </p:cNvSpPr>
          <p:nvPr>
            <p:ph idx="1"/>
          </p:nvPr>
        </p:nvSpPr>
        <p:spPr/>
        <p:txBody>
          <a:bodyPr/>
          <a:lstStyle/>
          <a:p>
            <a:pPr marL="0" indent="0">
              <a:buNone/>
            </a:pPr>
            <a:r>
              <a:rPr lang="ar-SA" dirty="0" smtClean="0"/>
              <a:t>الفكرة التي تقف في أساس الدعاية الخفيّة والمضمون التسويقيّ هي تجاوز الحدّ بين الإعلان والمضمون للتغلّب على وسائل حماية المشاهد/ القارئ. </a:t>
            </a:r>
          </a:p>
          <a:p>
            <a:pPr marL="0" indent="0">
              <a:buNone/>
            </a:pPr>
            <a:r>
              <a:rPr lang="ar-SA" dirty="0" smtClean="0"/>
              <a:t>الفصل من حيث الوقت والمكان بين المضمون والدعاية يشير إلى المستخدم ما هو نوع المضمون الذي يدور الحديث عنه. </a:t>
            </a:r>
          </a:p>
          <a:p>
            <a:pPr marL="0" indent="0">
              <a:buNone/>
            </a:pPr>
            <a:r>
              <a:rPr lang="ar-SA" dirty="0" smtClean="0"/>
              <a:t>عندما تتجاوز الإعلانات حدود الحماية هذه، يتمّ حذفها. </a:t>
            </a:r>
            <a:endParaRPr lang="he-IL" dirty="0"/>
          </a:p>
          <a:p>
            <a:pPr marL="0" indent="0">
              <a:buNone/>
            </a:pPr>
            <a:endParaRPr lang="he-IL" dirty="0"/>
          </a:p>
        </p:txBody>
      </p:sp>
    </p:spTree>
    <p:extLst>
      <p:ext uri="{BB962C8B-B14F-4D97-AF65-F5344CB8AC3E}">
        <p14:creationId xmlns:p14="http://schemas.microsoft.com/office/powerpoint/2010/main" val="32310012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ar-SA" dirty="0" smtClean="0"/>
              <a:t>قواعد أساسيّة للمواجهة </a:t>
            </a:r>
            <a:endParaRPr lang="he-IL" dirty="0"/>
          </a:p>
        </p:txBody>
      </p:sp>
      <p:sp>
        <p:nvSpPr>
          <p:cNvPr id="3" name="מציין מיקום תוכן 2"/>
          <p:cNvSpPr>
            <a:spLocks noGrp="1"/>
          </p:cNvSpPr>
          <p:nvPr>
            <p:ph idx="1"/>
          </p:nvPr>
        </p:nvSpPr>
        <p:spPr/>
        <p:txBody>
          <a:bodyPr/>
          <a:lstStyle/>
          <a:p>
            <a:r>
              <a:rPr lang="ar-SA" dirty="0" smtClean="0"/>
              <a:t>الوعي</a:t>
            </a:r>
            <a:endParaRPr lang="he-IL" dirty="0" smtClean="0"/>
          </a:p>
          <a:p>
            <a:r>
              <a:rPr lang="ar-SA" dirty="0" smtClean="0"/>
              <a:t>رصد تقارير مُغرضة</a:t>
            </a:r>
            <a:endParaRPr lang="he-IL" dirty="0" smtClean="0"/>
          </a:p>
          <a:p>
            <a:r>
              <a:rPr lang="ar-SA" dirty="0" smtClean="0"/>
              <a:t>قراءة ناقدة: عرض فكرة بشكل أحاديّ الجانب</a:t>
            </a:r>
            <a:endParaRPr lang="he-IL" dirty="0" smtClean="0"/>
          </a:p>
          <a:p>
            <a:r>
              <a:rPr lang="ar-SA" dirty="0" smtClean="0"/>
              <a:t>اقتراح – اللعبة الخفيّة: من ينجح في العثور على أكبر عدد من الإعلانات الخفيّة خلال أسبوع؟ </a:t>
            </a:r>
            <a:endParaRPr lang="he-IL" dirty="0"/>
          </a:p>
        </p:txBody>
      </p:sp>
    </p:spTree>
    <p:extLst>
      <p:ext uri="{BB962C8B-B14F-4D97-AF65-F5344CB8AC3E}">
        <p14:creationId xmlns:p14="http://schemas.microsoft.com/office/powerpoint/2010/main" val="22109289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ar-SA" dirty="0" smtClean="0"/>
              <a:t>مهامّ دعاية خفيّة</a:t>
            </a:r>
            <a:endParaRPr lang="he-IL" dirty="0"/>
          </a:p>
        </p:txBody>
      </p:sp>
      <p:sp>
        <p:nvSpPr>
          <p:cNvPr id="3" name="מציין מיקום טקסט 2"/>
          <p:cNvSpPr>
            <a:spLocks noGrp="1"/>
          </p:cNvSpPr>
          <p:nvPr>
            <p:ph type="body" idx="1"/>
          </p:nvPr>
        </p:nvSpPr>
        <p:spPr/>
        <p:txBody>
          <a:bodyPr/>
          <a:lstStyle/>
          <a:p>
            <a:endParaRPr lang="he-IL"/>
          </a:p>
        </p:txBody>
      </p:sp>
    </p:spTree>
    <p:extLst>
      <p:ext uri="{BB962C8B-B14F-4D97-AF65-F5344CB8AC3E}">
        <p14:creationId xmlns:p14="http://schemas.microsoft.com/office/powerpoint/2010/main" val="21590506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ar-SA" dirty="0" smtClean="0"/>
              <a:t>مجموعة الصحفيّين</a:t>
            </a:r>
            <a:endParaRPr lang="he-IL" dirty="0"/>
          </a:p>
        </p:txBody>
      </p:sp>
      <p:sp>
        <p:nvSpPr>
          <p:cNvPr id="3" name="מציין מיקום טקסט 2"/>
          <p:cNvSpPr>
            <a:spLocks noGrp="1"/>
          </p:cNvSpPr>
          <p:nvPr>
            <p:ph type="body" idx="1"/>
          </p:nvPr>
        </p:nvSpPr>
        <p:spPr/>
        <p:txBody>
          <a:bodyPr/>
          <a:lstStyle/>
          <a:p>
            <a:r>
              <a:rPr lang="he-IL" dirty="0" smtClean="0"/>
              <a:t>הצגת תוצרים</a:t>
            </a:r>
            <a:endParaRPr lang="he-IL" dirty="0"/>
          </a:p>
        </p:txBody>
      </p:sp>
    </p:spTree>
    <p:extLst>
      <p:ext uri="{BB962C8B-B14F-4D97-AF65-F5344CB8AC3E}">
        <p14:creationId xmlns:p14="http://schemas.microsoft.com/office/powerpoint/2010/main" val="26362159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ar-SA" dirty="0" smtClean="0"/>
              <a:t>مجموعة المشرّعين</a:t>
            </a:r>
            <a:endParaRPr lang="he-IL" dirty="0"/>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1826167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ar-SA" dirty="0" smtClean="0"/>
              <a:t>مجموعة شركة المشروبات</a:t>
            </a:r>
            <a:endParaRPr lang="he-IL" dirty="0"/>
          </a:p>
        </p:txBody>
      </p:sp>
      <p:sp>
        <p:nvSpPr>
          <p:cNvPr id="3" name="מציין מיקום טקסט 2"/>
          <p:cNvSpPr>
            <a:spLocks noGrp="1"/>
          </p:cNvSpPr>
          <p:nvPr>
            <p:ph type="body" idx="1"/>
          </p:nvPr>
        </p:nvSpPr>
        <p:spPr/>
        <p:txBody>
          <a:bodyPr/>
          <a:lstStyle/>
          <a:p>
            <a:r>
              <a:rPr lang="he-IL" smtClean="0"/>
              <a:t>הצגת תוצרים</a:t>
            </a:r>
            <a:endParaRPr lang="he-IL"/>
          </a:p>
        </p:txBody>
      </p:sp>
    </p:spTree>
    <p:extLst>
      <p:ext uri="{BB962C8B-B14F-4D97-AF65-F5344CB8AC3E}">
        <p14:creationId xmlns:p14="http://schemas.microsoft.com/office/powerpoint/2010/main" val="11501236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ar-SA" dirty="0" smtClean="0"/>
              <a:t>مجموعة مراسلي الأخبار</a:t>
            </a:r>
            <a:endParaRPr lang="he-IL" dirty="0"/>
          </a:p>
        </p:txBody>
      </p:sp>
      <p:sp>
        <p:nvSpPr>
          <p:cNvPr id="3" name="מציין מיקום טקסט 2"/>
          <p:cNvSpPr>
            <a:spLocks noGrp="1"/>
          </p:cNvSpPr>
          <p:nvPr>
            <p:ph type="body" idx="1"/>
          </p:nvPr>
        </p:nvSpPr>
        <p:spPr/>
        <p:txBody>
          <a:bodyPr/>
          <a:lstStyle/>
          <a:p>
            <a:r>
              <a:rPr lang="he-IL" smtClean="0"/>
              <a:t>הצגת תוצרים</a:t>
            </a:r>
            <a:endParaRPr lang="he-IL"/>
          </a:p>
        </p:txBody>
      </p:sp>
    </p:spTree>
    <p:extLst>
      <p:ext uri="{BB962C8B-B14F-4D97-AF65-F5344CB8AC3E}">
        <p14:creationId xmlns:p14="http://schemas.microsoft.com/office/powerpoint/2010/main" val="25354846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a:spLocks noGrp="1"/>
          </p:cNvSpPr>
          <p:nvPr>
            <p:ph type="ctrTitle"/>
          </p:nvPr>
        </p:nvSpPr>
        <p:spPr/>
        <p:txBody>
          <a:bodyPr/>
          <a:lstStyle/>
          <a:p>
            <a:r>
              <a:rPr lang="ar-SA" dirty="0" smtClean="0"/>
              <a:t>شكرًا إلى اللقاء</a:t>
            </a:r>
            <a:endParaRPr lang="he-IL" dirty="0"/>
          </a:p>
        </p:txBody>
      </p:sp>
    </p:spTree>
    <p:extLst>
      <p:ext uri="{BB962C8B-B14F-4D97-AF65-F5344CB8AC3E}">
        <p14:creationId xmlns:p14="http://schemas.microsoft.com/office/powerpoint/2010/main" val="2857506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ar-SA" dirty="0" smtClean="0"/>
              <a:t>ما هو عدد الإعلانات التي تنكشفون عليها في كلّ يوم؟ </a:t>
            </a:r>
            <a:endParaRPr lang="he-IL" dirty="0"/>
          </a:p>
        </p:txBody>
      </p:sp>
      <p:sp>
        <p:nvSpPr>
          <p:cNvPr id="3" name="מציין מיקום טקסט 2"/>
          <p:cNvSpPr>
            <a:spLocks noGrp="1"/>
          </p:cNvSpPr>
          <p:nvPr>
            <p:ph type="body" idx="1"/>
          </p:nvPr>
        </p:nvSpPr>
        <p:spPr/>
        <p:txBody>
          <a:bodyPr/>
          <a:lstStyle/>
          <a:p>
            <a:endParaRPr lang="he-IL"/>
          </a:p>
        </p:txBody>
      </p:sp>
    </p:spTree>
    <p:extLst>
      <p:ext uri="{BB962C8B-B14F-4D97-AF65-F5344CB8AC3E}">
        <p14:creationId xmlns:p14="http://schemas.microsoft.com/office/powerpoint/2010/main" val="4097822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ar-SA" dirty="0" smtClean="0"/>
              <a:t>أين الإعلان؟ </a:t>
            </a:r>
            <a:r>
              <a:rPr lang="he-IL" dirty="0" smtClean="0"/>
              <a:t>(</a:t>
            </a:r>
            <a:r>
              <a:rPr lang="en-US" dirty="0" smtClean="0"/>
              <a:t>GOOGLE</a:t>
            </a:r>
            <a:r>
              <a:rPr lang="he-IL" dirty="0" smtClean="0"/>
              <a:t>)</a:t>
            </a:r>
            <a:endParaRPr lang="he-IL" dirty="0"/>
          </a:p>
        </p:txBody>
      </p:sp>
      <p:pic>
        <p:nvPicPr>
          <p:cNvPr id="5" name="Picture 1"/>
          <p:cNvPicPr>
            <a:picLocks noGrp="1"/>
          </p:cNvPicPr>
          <p:nvPr>
            <p:ph idx="1"/>
          </p:nvPr>
        </p:nvPicPr>
        <p:blipFill>
          <a:blip r:embed="rId2"/>
          <a:stretch>
            <a:fillRect/>
          </a:stretch>
        </p:blipFill>
        <p:spPr>
          <a:xfrm>
            <a:off x="2924175" y="2270919"/>
            <a:ext cx="6343650" cy="3190875"/>
          </a:xfrm>
          <a:prstGeom prst="rect">
            <a:avLst/>
          </a:prstGeom>
        </p:spPr>
      </p:pic>
    </p:spTree>
    <p:extLst>
      <p:ext uri="{BB962C8B-B14F-4D97-AF65-F5344CB8AC3E}">
        <p14:creationId xmlns:p14="http://schemas.microsoft.com/office/powerpoint/2010/main" val="21735904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ar-SA" dirty="0" smtClean="0"/>
              <a:t>أين الإعلان؟ </a:t>
            </a:r>
            <a:r>
              <a:rPr lang="he-IL" dirty="0" smtClean="0"/>
              <a:t>(</a:t>
            </a:r>
            <a:r>
              <a:rPr lang="ar-SA" b="0" dirty="0"/>
              <a:t>الحديقة </a:t>
            </a:r>
            <a:r>
              <a:rPr lang="ar-SA" b="0" dirty="0" err="1"/>
              <a:t>الجوراسية</a:t>
            </a:r>
            <a:r>
              <a:rPr lang="he-IL" dirty="0" smtClean="0"/>
              <a:t>)</a:t>
            </a:r>
            <a:endParaRPr lang="he-IL" dirty="0"/>
          </a:p>
        </p:txBody>
      </p:sp>
      <p:pic>
        <p:nvPicPr>
          <p:cNvPr id="4" name="מציין מיקום תוכן 3">
            <a:hlinkClick r:id="rId3"/>
          </p:cNvPr>
          <p:cNvPicPr>
            <a:picLocks noGrp="1" noChangeAspect="1"/>
          </p:cNvPicPr>
          <p:nvPr>
            <p:ph idx="1"/>
          </p:nvPr>
        </p:nvPicPr>
        <p:blipFill rotWithShape="1">
          <a:blip r:embed="rId4"/>
          <a:srcRect l="38300" t="18670" r="16926" b="43759"/>
          <a:stretch/>
        </p:blipFill>
        <p:spPr>
          <a:xfrm>
            <a:off x="2391902" y="1857398"/>
            <a:ext cx="8119079" cy="3832202"/>
          </a:xfrm>
          <a:prstGeom prst="rect">
            <a:avLst/>
          </a:prstGeom>
        </p:spPr>
      </p:pic>
    </p:spTree>
    <p:extLst>
      <p:ext uri="{BB962C8B-B14F-4D97-AF65-F5344CB8AC3E}">
        <p14:creationId xmlns:p14="http://schemas.microsoft.com/office/powerpoint/2010/main" val="3235964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20270" y="191807"/>
            <a:ext cx="10515600" cy="1325563"/>
          </a:xfrm>
        </p:spPr>
        <p:txBody>
          <a:bodyPr/>
          <a:lstStyle/>
          <a:p>
            <a:r>
              <a:rPr lang="ar-SA" dirty="0"/>
              <a:t>أين الإعلان</a:t>
            </a:r>
            <a:r>
              <a:rPr lang="ar-SA" dirty="0" smtClean="0"/>
              <a:t>؟ </a:t>
            </a:r>
            <a:r>
              <a:rPr lang="he-IL" dirty="0" smtClean="0"/>
              <a:t>(</a:t>
            </a:r>
            <a:r>
              <a:rPr lang="ar-SA" dirty="0" smtClean="0"/>
              <a:t>الانفجار العظيم</a:t>
            </a:r>
            <a:r>
              <a:rPr lang="he-IL" dirty="0" smtClean="0"/>
              <a:t>)</a:t>
            </a:r>
            <a:endParaRPr lang="he-IL" dirty="0"/>
          </a:p>
        </p:txBody>
      </p:sp>
      <p:pic>
        <p:nvPicPr>
          <p:cNvPr id="6" name="תמונה 5">
            <a:hlinkClick r:id="rId3"/>
          </p:cNvPr>
          <p:cNvPicPr>
            <a:picLocks noChangeAspect="1"/>
          </p:cNvPicPr>
          <p:nvPr/>
        </p:nvPicPr>
        <p:blipFill rotWithShape="1">
          <a:blip r:embed="rId4"/>
          <a:srcRect l="45075" t="22357" r="22349" b="49226"/>
          <a:stretch/>
        </p:blipFill>
        <p:spPr>
          <a:xfrm>
            <a:off x="2752436" y="1911928"/>
            <a:ext cx="7860146" cy="3856955"/>
          </a:xfrm>
          <a:prstGeom prst="rect">
            <a:avLst/>
          </a:prstGeom>
        </p:spPr>
      </p:pic>
    </p:spTree>
    <p:extLst>
      <p:ext uri="{BB962C8B-B14F-4D97-AF65-F5344CB8AC3E}">
        <p14:creationId xmlns:p14="http://schemas.microsoft.com/office/powerpoint/2010/main" val="5397616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ar-SA" dirty="0"/>
              <a:t>أين الإعلان</a:t>
            </a:r>
            <a:r>
              <a:rPr lang="ar-SA" dirty="0" smtClean="0"/>
              <a:t>؟ </a:t>
            </a:r>
            <a:r>
              <a:rPr lang="he-IL" dirty="0" smtClean="0"/>
              <a:t>(</a:t>
            </a:r>
            <a:r>
              <a:rPr lang="ar-SA" dirty="0" smtClean="0"/>
              <a:t>برنامج صباحيّ</a:t>
            </a:r>
            <a:r>
              <a:rPr lang="he-IL" dirty="0" smtClean="0"/>
              <a:t>)</a:t>
            </a:r>
            <a:endParaRPr lang="he-IL" dirty="0"/>
          </a:p>
        </p:txBody>
      </p:sp>
      <p:pic>
        <p:nvPicPr>
          <p:cNvPr id="3" name="תמונה 2">
            <a:hlinkClick r:id="rId3"/>
          </p:cNvPr>
          <p:cNvPicPr>
            <a:picLocks noChangeAspect="1"/>
          </p:cNvPicPr>
          <p:nvPr/>
        </p:nvPicPr>
        <p:blipFill rotWithShape="1">
          <a:blip r:embed="rId4"/>
          <a:srcRect l="44242" t="17508" r="23561" b="45320"/>
          <a:stretch/>
        </p:blipFill>
        <p:spPr>
          <a:xfrm>
            <a:off x="3001818" y="1782616"/>
            <a:ext cx="6188364" cy="4018799"/>
          </a:xfrm>
          <a:prstGeom prst="rect">
            <a:avLst/>
          </a:prstGeom>
        </p:spPr>
      </p:pic>
    </p:spTree>
    <p:extLst>
      <p:ext uri="{BB962C8B-B14F-4D97-AF65-F5344CB8AC3E}">
        <p14:creationId xmlns:p14="http://schemas.microsoft.com/office/powerpoint/2010/main" val="3136921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ar-SA" dirty="0" smtClean="0"/>
              <a:t>ما هي الدعاية الخفيّة؟ </a:t>
            </a:r>
            <a:endParaRPr lang="he-IL" dirty="0"/>
          </a:p>
        </p:txBody>
      </p:sp>
      <p:sp>
        <p:nvSpPr>
          <p:cNvPr id="3" name="מציין מיקום טקסט 2"/>
          <p:cNvSpPr>
            <a:spLocks noGrp="1"/>
          </p:cNvSpPr>
          <p:nvPr>
            <p:ph type="body" idx="1"/>
          </p:nvPr>
        </p:nvSpPr>
        <p:spPr/>
        <p:txBody>
          <a:bodyPr/>
          <a:lstStyle/>
          <a:p>
            <a:endParaRPr lang="he-IL"/>
          </a:p>
        </p:txBody>
      </p:sp>
    </p:spTree>
    <p:extLst>
      <p:ext uri="{BB962C8B-B14F-4D97-AF65-F5344CB8AC3E}">
        <p14:creationId xmlns:p14="http://schemas.microsoft.com/office/powerpoint/2010/main" val="25121125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ar-SA" dirty="0"/>
              <a:t>ما هي الدعاية الخفيّة؟ </a:t>
            </a:r>
            <a:endParaRPr lang="he-IL" dirty="0"/>
          </a:p>
        </p:txBody>
      </p:sp>
      <p:sp>
        <p:nvSpPr>
          <p:cNvPr id="3" name="מציין מיקום תוכן 2"/>
          <p:cNvSpPr>
            <a:spLocks noGrp="1"/>
          </p:cNvSpPr>
          <p:nvPr>
            <p:ph idx="1"/>
          </p:nvPr>
        </p:nvSpPr>
        <p:spPr/>
        <p:txBody>
          <a:bodyPr>
            <a:normAutofit/>
          </a:bodyPr>
          <a:lstStyle/>
          <a:p>
            <a:r>
              <a:rPr lang="ar-SA" dirty="0" smtClean="0"/>
              <a:t>الدعاية هي وسيلة للترويج. </a:t>
            </a:r>
            <a:endParaRPr lang="he-IL" dirty="0" smtClean="0"/>
          </a:p>
          <a:p>
            <a:r>
              <a:rPr lang="ar-SA" dirty="0" smtClean="0"/>
              <a:t>أحيانًا تُستخدم الدعاية لدعم أفكار، نشاطات سياسيّة (دعاية انتخابيّة) وسلوك مدنيّ (</a:t>
            </a:r>
            <a:r>
              <a:rPr lang="ar-SA" dirty="0" err="1" smtClean="0"/>
              <a:t>التوفي</a:t>
            </a:r>
            <a:r>
              <a:rPr lang="ar-SA" dirty="0" smtClean="0"/>
              <a:t> في استهلاك المياه). </a:t>
            </a:r>
          </a:p>
          <a:p>
            <a:r>
              <a:rPr lang="ar-SA" dirty="0" smtClean="0"/>
              <a:t>في إسرائيل، كما هي الحال في كثير من دول العالم المتطوّرة، الدعاية هي مصدر دخل أساسيّ لوسائل الإعلام الرئيسيّة (التلفزيون التجاريّ والراديو، الصحف ومواقع الإنترنت). </a:t>
            </a:r>
            <a:endParaRPr lang="he-IL" dirty="0" smtClean="0"/>
          </a:p>
          <a:p>
            <a:r>
              <a:rPr lang="he-IL" dirty="0" smtClean="0"/>
              <a:t>. </a:t>
            </a:r>
            <a:r>
              <a:rPr lang="ar-SA" dirty="0" smtClean="0"/>
              <a:t>ظاهرة إدخال دعايات خفيّة إلى مضمون إعلاميّ، خاصّة في أفلام السينما وبرامج التلفزيون موجودة منذ اختراع هذه الوسائل. </a:t>
            </a:r>
            <a:endParaRPr lang="he-IL" dirty="0" smtClean="0"/>
          </a:p>
          <a:p>
            <a:r>
              <a:rPr lang="ar-SA" dirty="0" smtClean="0"/>
              <a:t>الدعاية الخفيّة قد تكون برموز مثل شخصيّة من فيلم تمّ استرجاعها صدفة أو في مُنتج، أو حتّى تحويل اسم أو عرض الماركة لمركّب رئيسيّ في الحبكة (سيري). </a:t>
            </a:r>
            <a:endParaRPr lang="en-US" dirty="0"/>
          </a:p>
          <a:p>
            <a:endParaRPr lang="en-US" dirty="0"/>
          </a:p>
          <a:p>
            <a:endParaRPr lang="he-IL" dirty="0"/>
          </a:p>
        </p:txBody>
      </p:sp>
    </p:spTree>
    <p:extLst>
      <p:ext uri="{BB962C8B-B14F-4D97-AF65-F5344CB8AC3E}">
        <p14:creationId xmlns:p14="http://schemas.microsoft.com/office/powerpoint/2010/main" val="2541629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ar-SA" dirty="0" smtClean="0"/>
              <a:t>إذًا أين المشكلة؟</a:t>
            </a:r>
            <a:endParaRPr lang="he-IL" dirty="0"/>
          </a:p>
        </p:txBody>
      </p:sp>
      <p:sp>
        <p:nvSpPr>
          <p:cNvPr id="3" name="מציין מיקום טקסט 2"/>
          <p:cNvSpPr>
            <a:spLocks noGrp="1"/>
          </p:cNvSpPr>
          <p:nvPr>
            <p:ph type="body" idx="1"/>
          </p:nvPr>
        </p:nvSpPr>
        <p:spPr/>
        <p:txBody>
          <a:bodyPr/>
          <a:lstStyle/>
          <a:p>
            <a:endParaRPr lang="he-IL"/>
          </a:p>
        </p:txBody>
      </p:sp>
    </p:spTree>
    <p:extLst>
      <p:ext uri="{BB962C8B-B14F-4D97-AF65-F5344CB8AC3E}">
        <p14:creationId xmlns:p14="http://schemas.microsoft.com/office/powerpoint/2010/main" val="2511491676"/>
      </p:ext>
    </p:extLst>
  </p:cSld>
  <p:clrMapOvr>
    <a:masterClrMapping/>
  </p:clrMapOvr>
  <p:timing>
    <p:tnLst>
      <p:par>
        <p:cTn id="1" dur="indefinite" restart="never" nodeType="tmRoot"/>
      </p:par>
    </p:tnLst>
  </p:timing>
</p:sld>
</file>

<file path=ppt/theme/theme1.xml><?xml version="1.0" encoding="utf-8"?>
<a:theme xmlns:a="http://schemas.openxmlformats.org/drawingml/2006/main" name="ערכת נושא Office">
  <a:themeElements>
    <a:clrScheme name="פיננס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791EF"/>
      </a:hlink>
      <a:folHlink>
        <a:srgbClr val="954F72"/>
      </a:folHlink>
    </a:clrScheme>
    <a:fontScheme name="Aria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TotalTime>
  <Words>475</Words>
  <Application>Microsoft Office PowerPoint</Application>
  <PresentationFormat>מסך רחב</PresentationFormat>
  <Paragraphs>54</Paragraphs>
  <Slides>17</Slides>
  <Notes>9</Notes>
  <HiddenSlides>0</HiddenSlides>
  <MMClips>0</MMClips>
  <ScaleCrop>false</ScaleCrop>
  <HeadingPairs>
    <vt:vector size="6" baseType="variant">
      <vt:variant>
        <vt:lpstr>גופנים בשימוש</vt:lpstr>
      </vt:variant>
      <vt:variant>
        <vt:i4>2</vt:i4>
      </vt:variant>
      <vt:variant>
        <vt:lpstr>ערכת נושא</vt:lpstr>
      </vt:variant>
      <vt:variant>
        <vt:i4>1</vt:i4>
      </vt:variant>
      <vt:variant>
        <vt:lpstr>כותרות שקופיות</vt:lpstr>
      </vt:variant>
      <vt:variant>
        <vt:i4>17</vt:i4>
      </vt:variant>
    </vt:vector>
  </HeadingPairs>
  <TitlesOfParts>
    <vt:vector size="20" baseType="lpstr">
      <vt:lpstr>Arial</vt:lpstr>
      <vt:lpstr>Calibri</vt:lpstr>
      <vt:lpstr>ערכת נושא Office</vt:lpstr>
      <vt:lpstr>أين الإعلان</vt:lpstr>
      <vt:lpstr>ما هو عدد الإعلانات التي تنكشفون عليها في كلّ يوم؟ </vt:lpstr>
      <vt:lpstr>أين الإعلان؟ (GOOGLE)</vt:lpstr>
      <vt:lpstr>أين الإعلان؟ (الحديقة الجوراسية)</vt:lpstr>
      <vt:lpstr>أين الإعلان؟ (الانفجار العظيم)</vt:lpstr>
      <vt:lpstr>أين الإعلان؟ (برنامج صباحيّ)</vt:lpstr>
      <vt:lpstr>ما هي الدعاية الخفيّة؟ </vt:lpstr>
      <vt:lpstr>ما هي الدعاية الخفيّة؟ </vt:lpstr>
      <vt:lpstr>إذًا أين المشكلة؟</vt:lpstr>
      <vt:lpstr>أين المشكلة؟ </vt:lpstr>
      <vt:lpstr>قواعد أساسيّة للمواجهة </vt:lpstr>
      <vt:lpstr>مهامّ دعاية خفيّة</vt:lpstr>
      <vt:lpstr>مجموعة الصحفيّين</vt:lpstr>
      <vt:lpstr>مجموعة المشرّعين</vt:lpstr>
      <vt:lpstr>مجموعة شركة المشروبات</vt:lpstr>
      <vt:lpstr>مجموعة مراسلي الأخبار</vt:lpstr>
      <vt:lpstr>شكرًا إلى اللقاء</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Hagit Matok</dc:creator>
  <cp:lastModifiedBy>Yarden Pinto Mossensohn</cp:lastModifiedBy>
  <cp:revision>22</cp:revision>
  <dcterms:created xsi:type="dcterms:W3CDTF">2017-11-26T09:36:56Z</dcterms:created>
  <dcterms:modified xsi:type="dcterms:W3CDTF">2018-12-16T16:52:46Z</dcterms:modified>
</cp:coreProperties>
</file>