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1" r:id="rId2"/>
    <p:sldMasterId id="2147483674" r:id="rId3"/>
  </p:sldMasterIdLst>
  <p:notesMasterIdLst>
    <p:notesMasterId r:id="rId61"/>
  </p:notesMasterIdLst>
  <p:sldIdLst>
    <p:sldId id="256" r:id="rId4"/>
    <p:sldId id="260" r:id="rId5"/>
    <p:sldId id="261" r:id="rId6"/>
    <p:sldId id="319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4" r:id="rId48"/>
    <p:sldId id="320" r:id="rId49"/>
    <p:sldId id="310" r:id="rId50"/>
    <p:sldId id="306" r:id="rId51"/>
    <p:sldId id="322" r:id="rId52"/>
    <p:sldId id="311" r:id="rId53"/>
    <p:sldId id="312" r:id="rId54"/>
    <p:sldId id="323" r:id="rId55"/>
    <p:sldId id="313" r:id="rId56"/>
    <p:sldId id="315" r:id="rId57"/>
    <p:sldId id="316" r:id="rId58"/>
    <p:sldId id="318" r:id="rId59"/>
    <p:sldId id="258" r:id="rId6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066FF"/>
    <a:srgbClr val="008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22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D651D-6593-47F0-90D9-6A8C928E0294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A0842-1ABC-44FB-B29A-D3F512F45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00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5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90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מציין מיקום של הערות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מציין מיקום של מספר שקופית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4DCC21B-E09E-46F4-A75A-1AC8E521AA4D}" type="slidenum">
              <a:rPr lang="he-IL" altLang="he-IL" smtClean="0"/>
              <a:pPr algn="l">
                <a:spcBef>
                  <a:spcPct val="0"/>
                </a:spcBef>
              </a:pPr>
              <a:t>55</a:t>
            </a:fld>
            <a:endParaRPr lang="en-US" altLang="he-IL" smtClean="0"/>
          </a:p>
        </p:txBody>
      </p:sp>
    </p:spTree>
    <p:extLst>
      <p:ext uri="{BB962C8B-B14F-4D97-AF65-F5344CB8AC3E}">
        <p14:creationId xmlns:p14="http://schemas.microsoft.com/office/powerpoint/2010/main" val="332210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6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0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47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4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10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09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31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54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31D1-9D60-4BD3-90D2-E65825B1F936}" type="slidenum">
              <a:rPr lang="he-IL" smtClean="0">
                <a:solidFill>
                  <a:prstClr val="black"/>
                </a:solidFill>
              </a:rPr>
              <a:pPr/>
              <a:t>45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22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מציין מיקום של הערות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מציין מיקום של מספר שקופית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4DCC21B-E09E-46F4-A75A-1AC8E521AA4D}" type="slidenum">
              <a:rPr lang="he-IL" altLang="he-IL" smtClean="0"/>
              <a:pPr algn="l">
                <a:spcBef>
                  <a:spcPct val="0"/>
                </a:spcBef>
              </a:pPr>
              <a:t>48</a:t>
            </a:fld>
            <a:endParaRPr lang="en-US" altLang="he-IL" smtClean="0"/>
          </a:p>
        </p:txBody>
      </p:sp>
    </p:spTree>
    <p:extLst>
      <p:ext uri="{BB962C8B-B14F-4D97-AF65-F5344CB8AC3E}">
        <p14:creationId xmlns:p14="http://schemas.microsoft.com/office/powerpoint/2010/main" val="1680653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מציין מיקום של הערות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מציין מיקום של מספר שקופית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4DCC21B-E09E-46F4-A75A-1AC8E521AA4D}" type="slidenum">
              <a:rPr lang="he-IL" altLang="he-IL" smtClean="0"/>
              <a:pPr algn="l">
                <a:spcBef>
                  <a:spcPct val="0"/>
                </a:spcBef>
              </a:pPr>
              <a:t>54</a:t>
            </a:fld>
            <a:endParaRPr lang="en-US" altLang="he-IL" smtClean="0"/>
          </a:p>
        </p:txBody>
      </p:sp>
    </p:spTree>
    <p:extLst>
      <p:ext uri="{BB962C8B-B14F-4D97-AF65-F5344CB8AC3E}">
        <p14:creationId xmlns:p14="http://schemas.microsoft.com/office/powerpoint/2010/main" val="35007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 userDrawn="1"/>
        </p:nvSpPr>
        <p:spPr>
          <a:xfrm>
            <a:off x="-702711" y="-1"/>
            <a:ext cx="13597423" cy="6008915"/>
          </a:xfrm>
          <a:prstGeom prst="rect">
            <a:avLst/>
          </a:prstGeom>
          <a:gradFill flip="none" rotWithShape="1">
            <a:gsLst>
              <a:gs pos="35000">
                <a:srgbClr val="D1D1D1"/>
              </a:gs>
              <a:gs pos="100000">
                <a:srgbClr val="DCDCDC"/>
              </a:gs>
              <a:gs pos="0">
                <a:srgbClr val="C6C6C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"/>
          <a:stretch/>
        </p:blipFill>
        <p:spPr bwMode="auto">
          <a:xfrm>
            <a:off x="870692" y="-1"/>
            <a:ext cx="10450616" cy="525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  <p:pic>
        <p:nvPicPr>
          <p:cNvPr id="15" name="תמונה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216" y="6154742"/>
            <a:ext cx="1060923" cy="555168"/>
          </a:xfrm>
          <a:prstGeom prst="rect">
            <a:avLst/>
          </a:prstGeom>
        </p:spPr>
      </p:pic>
      <p:pic>
        <p:nvPicPr>
          <p:cNvPr id="17" name="Picture 1"/>
          <p:cNvPicPr/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"/>
          <a:stretch/>
        </p:blipFill>
        <p:spPr bwMode="auto">
          <a:xfrm>
            <a:off x="550467" y="6154742"/>
            <a:ext cx="1817020" cy="574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מלבן 17"/>
          <p:cNvSpPr/>
          <p:nvPr userDrawn="1"/>
        </p:nvSpPr>
        <p:spPr>
          <a:xfrm>
            <a:off x="2109826" y="4249384"/>
            <a:ext cx="7972348" cy="146838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109826" y="4249383"/>
            <a:ext cx="7972348" cy="975374"/>
          </a:xfrm>
        </p:spPr>
        <p:txBody>
          <a:bodyPr vert="horz" lIns="91440" tIns="45720" rIns="91440" bIns="45720" rtlCol="1" anchor="b">
            <a:normAutofit/>
          </a:bodyPr>
          <a:lstStyle>
            <a:lvl1pPr algn="ctr">
              <a:defRPr lang="he-IL" sz="3200" dirty="0" smtClean="0">
                <a:solidFill>
                  <a:srgbClr val="B01A1A"/>
                </a:solidFill>
                <a:effectLst/>
                <a:cs typeface="+mn-cs"/>
              </a:defRPr>
            </a:lvl1pPr>
          </a:lstStyle>
          <a:p>
            <a:pPr lvl="0" algn="ctr"/>
            <a:r>
              <a:rPr lang="he-IL" dirty="0" smtClean="0"/>
              <a:t>כותרת ראשית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2109826" y="5316832"/>
            <a:ext cx="7972348" cy="3561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 smtClean="0"/>
              <a:t>לחץ כדי לערוך סגנון כותרת משנה של תבנית בסיס</a:t>
            </a:r>
            <a:endParaRPr lang="he-IL" dirty="0"/>
          </a:p>
        </p:txBody>
      </p:sp>
      <p:cxnSp>
        <p:nvCxnSpPr>
          <p:cNvPr id="19" name="מחבר ישר 18"/>
          <p:cNvCxnSpPr/>
          <p:nvPr userDrawn="1"/>
        </p:nvCxnSpPr>
        <p:spPr>
          <a:xfrm>
            <a:off x="3026229" y="5259528"/>
            <a:ext cx="6139543" cy="0"/>
          </a:xfrm>
          <a:prstGeom prst="line">
            <a:avLst/>
          </a:prstGeom>
          <a:ln>
            <a:solidFill>
              <a:srgbClr val="B01A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8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472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4127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5118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61EF-2732-4863-865D-21B14D0640D3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BD44-1701-4FB8-8584-475C306532A7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93511" y="1253331"/>
            <a:ext cx="11627556" cy="435133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40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lang="he-IL" sz="3600" b="1">
                <a:solidFill>
                  <a:srgbClr val="022B5E"/>
                </a:solidFill>
                <a:cs typeface="+mn-cs"/>
              </a:defRPr>
            </a:lvl1pPr>
          </a:lstStyle>
          <a:p>
            <a:pPr marL="0" lvl="0"/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7904-9187-4C35-A30B-7C358B992BB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59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B50C-214C-44A4-B604-386B5D1307BC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96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000">
                <a:solidFill>
                  <a:srgbClr val="404040"/>
                </a:solidFill>
              </a:defRPr>
            </a:lvl2pPr>
            <a:lvl3pPr>
              <a:defRPr sz="18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rgbClr val="40404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000">
                <a:solidFill>
                  <a:srgbClr val="404040"/>
                </a:solidFill>
              </a:defRPr>
            </a:lvl2pPr>
            <a:lvl3pPr>
              <a:defRPr sz="18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rgbClr val="40404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3D8A5-6C1E-4A8C-A567-AB505A5D3D5D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7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7A13-8507-4285-9A15-788719C69C75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0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535A-C7E3-4B0A-BE30-F34AE7C570BA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3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1730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  <a:lvl2pPr>
              <a:defRPr sz="2800">
                <a:solidFill>
                  <a:srgbClr val="404040"/>
                </a:solidFill>
              </a:defRPr>
            </a:lvl2pPr>
            <a:lvl3pPr>
              <a:defRPr sz="2400">
                <a:solidFill>
                  <a:srgbClr val="404040"/>
                </a:solidFill>
              </a:defRPr>
            </a:lvl3pPr>
            <a:lvl4pPr>
              <a:defRPr sz="2000">
                <a:solidFill>
                  <a:srgbClr val="404040"/>
                </a:solidFill>
              </a:defRPr>
            </a:lvl4pPr>
            <a:lvl5pPr>
              <a:defRPr sz="2000">
                <a:solidFill>
                  <a:srgbClr val="40404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B7A1-B430-4D0C-B639-E9A9FA0A4868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5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C1F2-31F8-40EC-A8D7-031D4C12B0E1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8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1976-4944-4044-A960-2010AF53633F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66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8FFF-84DF-4E81-B13A-423C7CC18DF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33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60" y="6175398"/>
            <a:ext cx="1060923" cy="55516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2" y="6268335"/>
            <a:ext cx="1944628" cy="481585"/>
          </a:xfrm>
          <a:prstGeom prst="rect">
            <a:avLst/>
          </a:prstGeom>
        </p:spPr>
      </p:pic>
      <p:pic>
        <p:nvPicPr>
          <p:cNvPr id="9" name="Picture 1"/>
          <p:cNvPicPr/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"/>
          <a:stretch/>
        </p:blipFill>
        <p:spPr bwMode="auto">
          <a:xfrm>
            <a:off x="10182147" y="6175398"/>
            <a:ext cx="1817020" cy="574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כותרת 1"/>
          <p:cNvSpPr>
            <a:spLocks noGrp="1"/>
          </p:cNvSpPr>
          <p:nvPr>
            <p:ph type="ctrTitle" hasCustomPrompt="1"/>
          </p:nvPr>
        </p:nvSpPr>
        <p:spPr>
          <a:xfrm>
            <a:off x="3934407" y="1885560"/>
            <a:ext cx="4218993" cy="1939992"/>
          </a:xfrm>
        </p:spPr>
        <p:txBody>
          <a:bodyPr vert="horz" lIns="91440" tIns="45720" rIns="91440" bIns="45720" rtlCol="1" anchor="ctr">
            <a:normAutofit/>
          </a:bodyPr>
          <a:lstStyle>
            <a:lvl1pPr algn="ctr">
              <a:defRPr lang="he-IL" sz="3200" dirty="0" smtClean="0">
                <a:solidFill>
                  <a:srgbClr val="B01A1A"/>
                </a:solidFill>
                <a:effectLst/>
                <a:cs typeface="+mn-cs"/>
              </a:defRPr>
            </a:lvl1pPr>
          </a:lstStyle>
          <a:p>
            <a:pPr lvl="0" algn="ctr"/>
            <a:r>
              <a:rPr lang="he-IL" dirty="0" smtClean="0"/>
              <a:t>תודה ולהתראות!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05502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61EF-2732-4863-865D-21B14D0640D3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35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BD44-1701-4FB8-8584-475C306532A7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93511" y="1253331"/>
            <a:ext cx="11627556" cy="435133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9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lang="he-IL" sz="3600" b="1">
                <a:solidFill>
                  <a:srgbClr val="022B5E"/>
                </a:solidFill>
                <a:cs typeface="+mn-cs"/>
              </a:defRPr>
            </a:lvl1pPr>
          </a:lstStyle>
          <a:p>
            <a:pPr marL="0" lvl="0"/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7904-9187-4C35-A30B-7C358B992BB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3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B50C-214C-44A4-B604-386B5D1307BC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627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000">
                <a:solidFill>
                  <a:srgbClr val="404040"/>
                </a:solidFill>
              </a:defRPr>
            </a:lvl2pPr>
            <a:lvl3pPr>
              <a:defRPr sz="18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rgbClr val="40404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000">
                <a:solidFill>
                  <a:srgbClr val="404040"/>
                </a:solidFill>
              </a:defRPr>
            </a:lvl2pPr>
            <a:lvl3pPr>
              <a:defRPr sz="18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600">
                <a:solidFill>
                  <a:srgbClr val="40404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3D8A5-6C1E-4A8C-A567-AB505A5D3D5D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0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726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7A13-8507-4285-9A15-788719C69C75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535A-C7E3-4B0A-BE30-F34AE7C570BA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47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  <a:lvl2pPr>
              <a:defRPr sz="2800">
                <a:solidFill>
                  <a:srgbClr val="404040"/>
                </a:solidFill>
              </a:defRPr>
            </a:lvl2pPr>
            <a:lvl3pPr>
              <a:defRPr sz="2400">
                <a:solidFill>
                  <a:srgbClr val="404040"/>
                </a:solidFill>
              </a:defRPr>
            </a:lvl3pPr>
            <a:lvl4pPr>
              <a:defRPr sz="2000">
                <a:solidFill>
                  <a:srgbClr val="404040"/>
                </a:solidFill>
              </a:defRPr>
            </a:lvl4pPr>
            <a:lvl5pPr>
              <a:defRPr sz="2000">
                <a:solidFill>
                  <a:srgbClr val="40404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B7A1-B430-4D0C-B639-E9A9FA0A4868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93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C1F2-31F8-40EC-A8D7-031D4C12B0E1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67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1976-4944-4044-A960-2010AF53633F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3511" y="194999"/>
            <a:ext cx="11627556" cy="10414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22B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968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8FFF-84DF-4E81-B13A-423C7CC18DF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81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414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4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282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305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977" y="6146953"/>
            <a:ext cx="1060923" cy="555168"/>
          </a:xfrm>
          <a:prstGeom prst="rect">
            <a:avLst/>
          </a:prstGeom>
        </p:spPr>
      </p:pic>
      <p:pic>
        <p:nvPicPr>
          <p:cNvPr id="9" name="Picture 1"/>
          <p:cNvPicPr/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"/>
          <a:stretch/>
        </p:blipFill>
        <p:spPr bwMode="auto">
          <a:xfrm>
            <a:off x="575043" y="6146953"/>
            <a:ext cx="1817020" cy="574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כותרת 1"/>
          <p:cNvSpPr>
            <a:spLocks noGrp="1"/>
          </p:cNvSpPr>
          <p:nvPr>
            <p:ph type="ctrTitle" hasCustomPrompt="1"/>
          </p:nvPr>
        </p:nvSpPr>
        <p:spPr>
          <a:xfrm>
            <a:off x="3934407" y="1885560"/>
            <a:ext cx="4218993" cy="1939992"/>
          </a:xfrm>
        </p:spPr>
        <p:txBody>
          <a:bodyPr vert="horz" lIns="91440" tIns="45720" rIns="91440" bIns="45720" rtlCol="1" anchor="ctr">
            <a:normAutofit/>
          </a:bodyPr>
          <a:lstStyle>
            <a:lvl1pPr algn="ctr">
              <a:defRPr lang="he-IL" sz="3200" dirty="0" smtClean="0">
                <a:solidFill>
                  <a:srgbClr val="B01A1A"/>
                </a:solidFill>
                <a:effectLst/>
                <a:cs typeface="+mn-cs"/>
              </a:defRPr>
            </a:lvl1pPr>
          </a:lstStyle>
          <a:p>
            <a:pPr lvl="0" algn="ctr"/>
            <a:r>
              <a:rPr lang="he-IL" dirty="0" smtClean="0"/>
              <a:t>תודה ולהתראות!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407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840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63B89-5A57-44D2-AE9F-B71FACF867A4}" type="datetimeFigureOut">
              <a:rPr lang="he-IL" smtClean="0"/>
              <a:t>ג'/כסלו/תשע"ט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6EFA1-D64E-45DE-BD0B-5BA5E7F3A374}" type="slidenum">
              <a:rPr lang="he-IL" smtClean="0"/>
              <a:t>‹#›</a:t>
            </a:fld>
            <a:endParaRPr lang="he-IL"/>
          </a:p>
        </p:txBody>
      </p:sp>
      <p:cxnSp>
        <p:nvCxnSpPr>
          <p:cNvPr id="7" name="מחבר ישר 6"/>
          <p:cNvCxnSpPr/>
          <p:nvPr userDrawn="1"/>
        </p:nvCxnSpPr>
        <p:spPr>
          <a:xfrm>
            <a:off x="2015412" y="1409877"/>
            <a:ext cx="10176588" cy="0"/>
          </a:xfrm>
          <a:prstGeom prst="line">
            <a:avLst/>
          </a:prstGeom>
          <a:ln>
            <a:solidFill>
              <a:srgbClr val="B01A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/>
          <p:cNvPicPr/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"/>
          <a:stretch/>
        </p:blipFill>
        <p:spPr bwMode="auto">
          <a:xfrm>
            <a:off x="381000" y="6356350"/>
            <a:ext cx="1251697" cy="3957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506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DBB0-552F-4D3E-8B27-187807B2F56D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1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DBB0-552F-4D3E-8B27-187807B2F56D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נובמבר 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1524-4753-4B03-88B7-22C1CB5F5D7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4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shZdZY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iQeTx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 smtClean="0"/>
              <a:t>إدارة ميزانيّة شخصيّة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981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248" y="2735942"/>
            <a:ext cx="7291642" cy="4122059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52078" y="424665"/>
            <a:ext cx="8720667" cy="1041400"/>
          </a:xfr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z="6000" dirty="0">
                <a:solidFill>
                  <a:schemeClr val="bg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AE" sz="6000" dirty="0">
                <a:solidFill>
                  <a:schemeClr val="bg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سينما</a:t>
            </a:r>
            <a:endParaRPr lang="he-IL" sz="6000" dirty="0">
              <a:solidFill>
                <a:schemeClr val="bg1">
                  <a:lumMod val="50000"/>
                </a:schemeClr>
              </a:solidFill>
              <a:latin typeface="Sakkal Majalla" panose="02000000000000000000" pitchFamily="2" charset="-78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62" y="228315"/>
            <a:ext cx="1821437" cy="2105014"/>
          </a:xfrm>
          <a:prstGeom prst="rect">
            <a:avLst/>
          </a:prstGeom>
        </p:spPr>
      </p:pic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3825706" y="1649670"/>
            <a:ext cx="484501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ذهب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صدقاء لمشاهدة فيلم 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ال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سينما.</a:t>
            </a:r>
          </a:p>
          <a:p>
            <a:pPr marL="0" indent="0">
              <a:buNone/>
            </a:pP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سعر التذكرة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الف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شار والمرط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بات:</a:t>
            </a:r>
          </a:p>
          <a:p>
            <a:pPr marL="0" indent="0">
              <a:buNone/>
            </a:pPr>
            <a:r>
              <a:rPr lang="he-IL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 </a:t>
            </a:r>
            <a:r>
              <a:rPr lang="ar-JO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يكل</a:t>
            </a:r>
            <a:r>
              <a:rPr lang="ar-JO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جديد</a:t>
            </a:r>
            <a:endParaRPr lang="he-IL" sz="4000" b="1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</a:t>
            </a:r>
            <a:r>
              <a:rPr lang="ar-SA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ذهبون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معهم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57764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27" y="1689555"/>
            <a:ext cx="9156481" cy="61316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1352" y="1389354"/>
            <a:ext cx="4038600" cy="4525963"/>
          </a:xfrm>
        </p:spPr>
        <p:txBody>
          <a:bodyPr vert="horz" lIns="91440" tIns="45720" rIns="91440" bIns="45720" rtlCol="1">
            <a:normAutofit/>
          </a:bodyPr>
          <a:lstStyle/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لقد صدر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الكتاب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الجديد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سلسلة الكتب التي تقرؤونها.</a:t>
            </a:r>
          </a:p>
          <a:p>
            <a:pPr marL="0" indent="0">
              <a:buNone/>
            </a:pP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سعره</a:t>
            </a:r>
            <a:r>
              <a:rPr lang="he-I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: 100 </a:t>
            </a:r>
            <a:r>
              <a:rPr lang="ar-JO" b="1" dirty="0" smtClean="0">
                <a:solidFill>
                  <a:srgbClr val="595959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b="1" dirty="0" err="1" smtClean="0">
                <a:solidFill>
                  <a:srgbClr val="595959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</a:t>
            </a:r>
            <a:r>
              <a:rPr lang="ar-JO" b="1" dirty="0" smtClean="0">
                <a:solidFill>
                  <a:srgbClr val="595959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 </a:t>
            </a:r>
            <a:r>
              <a:rPr lang="ar-JO" b="1" dirty="0">
                <a:solidFill>
                  <a:srgbClr val="595959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  <a:endParaRPr lang="he-IL" b="1" dirty="0">
              <a:solidFill>
                <a:srgbClr val="595959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ستشترون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כותרת 1"/>
          <p:cNvSpPr txBox="1">
            <a:spLocks/>
          </p:cNvSpPr>
          <p:nvPr/>
        </p:nvSpPr>
        <p:spPr>
          <a:xfrm>
            <a:off x="3546015" y="469152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كتاب</a:t>
            </a:r>
            <a:endParaRPr lang="he-IL" sz="6000" dirty="0">
              <a:solidFill>
                <a:prstClr val="white">
                  <a:lumMod val="50000"/>
                </a:prstClr>
              </a:solidFill>
              <a:latin typeface="Sakkal Majalla" panose="020000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90" y="228315"/>
            <a:ext cx="1838094" cy="212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529322"/>
            <a:ext cx="9143999" cy="572291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כותרת 1"/>
          <p:cNvSpPr txBox="1">
            <a:spLocks/>
          </p:cNvSpPr>
          <p:nvPr/>
        </p:nvSpPr>
        <p:spPr>
          <a:xfrm>
            <a:off x="3307111" y="469152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ملابس</a:t>
            </a:r>
            <a:endParaRPr lang="he-IL" sz="6000" dirty="0">
              <a:solidFill>
                <a:prstClr val="white">
                  <a:lumMod val="50000"/>
                </a:prstClr>
              </a:solidFill>
              <a:latin typeface="Sakkal Majalla" panose="020000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57346"/>
            <a:ext cx="2382439" cy="2761627"/>
          </a:xfrm>
          <a:prstGeom prst="rect">
            <a:avLst/>
          </a:prstGeom>
        </p:spPr>
      </p:pic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242458" y="1510553"/>
            <a:ext cx="6334061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تمرّون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أمام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دك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الملابس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E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 تحب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ونه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وتجدون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أنّ أحدث موضات الملابس الشتويّة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معروضة فيه.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تجدون بلوزة "</a:t>
            </a:r>
            <a:r>
              <a:rPr lang="ar-A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بتطي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العقل" بسعر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he-I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 </a:t>
            </a:r>
            <a:r>
              <a:rPr lang="he-I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150 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يكل 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 </a:t>
            </a:r>
            <a:endParaRPr lang="he-IL" b="1" dirty="0" smtClean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ستشترون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43922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210143"/>
            <a:ext cx="9107081" cy="264765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072041" cy="2394634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3502471" y="1480121"/>
            <a:ext cx="4929292" cy="4525963"/>
          </a:xfrm>
        </p:spPr>
        <p:txBody>
          <a:bodyPr/>
          <a:lstStyle/>
          <a:p>
            <a:pPr marL="0" indent="0">
              <a:buNone/>
            </a:pP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اثن</a:t>
            </a:r>
            <a:r>
              <a:rPr lang="ar-SA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SA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صدقاء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يحتفل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بعيد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ميلادهم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الشهر.</a:t>
            </a:r>
          </a:p>
          <a:p>
            <a:pPr marL="0" indent="0">
              <a:buNone/>
            </a:pP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واجبكم تقديم شيء لهما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AE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سعر ال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هدي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لكل واحد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هما  يتراوح من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he-I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10 </a:t>
            </a:r>
            <a:r>
              <a:rPr lang="ar-SA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he-I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50 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  <a:r>
              <a:rPr lang="he-I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.</a:t>
            </a:r>
            <a:endParaRPr lang="he-IL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كم ستصرفون؟</a:t>
            </a:r>
          </a:p>
        </p:txBody>
      </p:sp>
      <p:sp>
        <p:nvSpPr>
          <p:cNvPr id="18" name="כותרת 1"/>
          <p:cNvSpPr txBox="1">
            <a:spLocks/>
          </p:cNvSpPr>
          <p:nvPr/>
        </p:nvSpPr>
        <p:spPr>
          <a:xfrm>
            <a:off x="2661224" y="438720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عيد ميلاد</a:t>
            </a:r>
          </a:p>
        </p:txBody>
      </p:sp>
    </p:spTree>
    <p:extLst>
      <p:ext uri="{BB962C8B-B14F-4D97-AF65-F5344CB8AC3E}">
        <p14:creationId xmlns:p14="http://schemas.microsoft.com/office/powerpoint/2010/main" val="825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862203" y="3216676"/>
            <a:ext cx="3797458" cy="4525963"/>
          </a:xfrm>
        </p:spPr>
        <p:txBody>
          <a:bodyPr/>
          <a:lstStyle/>
          <a:p>
            <a:pPr marL="0" indent="0">
              <a:buNone/>
            </a:pP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بقي معكم مال؟</a:t>
            </a:r>
          </a:p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يكم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أ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تتبر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عوا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ببعضه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أجل هدف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هام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כותרת 1"/>
          <p:cNvSpPr txBox="1">
            <a:spLocks/>
          </p:cNvSpPr>
          <p:nvPr/>
        </p:nvSpPr>
        <p:spPr>
          <a:xfrm>
            <a:off x="366287" y="2131675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تبر</a:t>
            </a:r>
            <a:r>
              <a:rPr lang="ar-SA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76" y="0"/>
            <a:ext cx="4821217" cy="38796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5068" y="-638819"/>
            <a:ext cx="3520522" cy="3465900"/>
            <a:chOff x="7980516" y="-742454"/>
            <a:chExt cx="3520522" cy="3465900"/>
          </a:xfrm>
        </p:grpSpPr>
        <p:sp>
          <p:nvSpPr>
            <p:cNvPr id="10" name="Rounded Rectangle 9"/>
            <p:cNvSpPr/>
            <p:nvPr/>
          </p:nvSpPr>
          <p:spPr>
            <a:xfrm rot="2700000">
              <a:off x="8209363" y="-742454"/>
              <a:ext cx="3291675" cy="3291675"/>
            </a:xfrm>
            <a:prstGeom prst="roundRect">
              <a:avLst>
                <a:gd name="adj" fmla="val 971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516" y="26121"/>
              <a:ext cx="2326967" cy="269732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663809" y="6069598"/>
            <a:ext cx="44926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fld id="{CB43B589-B485-4E2F-9314-8CEE2186E4E4}" type="slidenum">
              <a:rPr lang="he-IL" sz="1600" b="1">
                <a:solidFill>
                  <a:prstClr val="white"/>
                </a:solidFill>
              </a:rPr>
              <a:pPr algn="ctr"/>
              <a:t>14</a:t>
            </a:fld>
            <a:endParaRPr lang="he-IL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E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2060" r="14456"/>
          <a:stretch>
            <a:fillRect/>
          </a:stretch>
        </p:blipFill>
        <p:spPr>
          <a:xfrm>
            <a:off x="-675824" y="2404506"/>
            <a:ext cx="8829213" cy="5999832"/>
          </a:xfrm>
          <a:custGeom>
            <a:avLst/>
            <a:gdLst>
              <a:gd name="connsiteX0" fmla="*/ 5144693 w 10289386"/>
              <a:gd name="connsiteY0" fmla="*/ 0 h 6992083"/>
              <a:gd name="connsiteX1" fmla="*/ 5674660 w 10289386"/>
              <a:gd name="connsiteY1" fmla="*/ 219519 h 6992083"/>
              <a:gd name="connsiteX2" fmla="*/ 10069867 w 10289386"/>
              <a:gd name="connsiteY2" fmla="*/ 4614727 h 6992083"/>
              <a:gd name="connsiteX3" fmla="*/ 10069867 w 10289386"/>
              <a:gd name="connsiteY3" fmla="*/ 5674660 h 6992083"/>
              <a:gd name="connsiteX4" fmla="*/ 8752444 w 10289386"/>
              <a:gd name="connsiteY4" fmla="*/ 6992083 h 6992083"/>
              <a:gd name="connsiteX5" fmla="*/ 1536943 w 10289386"/>
              <a:gd name="connsiteY5" fmla="*/ 6992083 h 6992083"/>
              <a:gd name="connsiteX6" fmla="*/ 219519 w 10289386"/>
              <a:gd name="connsiteY6" fmla="*/ 5674660 h 6992083"/>
              <a:gd name="connsiteX7" fmla="*/ 219519 w 10289386"/>
              <a:gd name="connsiteY7" fmla="*/ 4614727 h 6992083"/>
              <a:gd name="connsiteX8" fmla="*/ 4614727 w 10289386"/>
              <a:gd name="connsiteY8" fmla="*/ 219519 h 6992083"/>
              <a:gd name="connsiteX9" fmla="*/ 5144693 w 10289386"/>
              <a:gd name="connsiteY9" fmla="*/ 0 h 69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9386" h="6992083">
                <a:moveTo>
                  <a:pt x="5144693" y="0"/>
                </a:moveTo>
                <a:cubicBezTo>
                  <a:pt x="5336503" y="0"/>
                  <a:pt x="5528313" y="73173"/>
                  <a:pt x="5674660" y="219519"/>
                </a:cubicBezTo>
                <a:lnTo>
                  <a:pt x="10069867" y="4614727"/>
                </a:lnTo>
                <a:cubicBezTo>
                  <a:pt x="10362560" y="4907419"/>
                  <a:pt x="10362560" y="5381967"/>
                  <a:pt x="10069867" y="5674660"/>
                </a:cubicBezTo>
                <a:lnTo>
                  <a:pt x="8752444" y="6992083"/>
                </a:lnTo>
                <a:lnTo>
                  <a:pt x="1536943" y="6992083"/>
                </a:lnTo>
                <a:lnTo>
                  <a:pt x="219519" y="5674660"/>
                </a:lnTo>
                <a:cubicBezTo>
                  <a:pt x="-73173" y="5381967"/>
                  <a:pt x="-73173" y="4907419"/>
                  <a:pt x="219519" y="4614727"/>
                </a:cubicBezTo>
                <a:lnTo>
                  <a:pt x="4614727" y="219519"/>
                </a:lnTo>
                <a:cubicBezTo>
                  <a:pt x="4761073" y="73173"/>
                  <a:pt x="4952883" y="0"/>
                  <a:pt x="5144693" y="0"/>
                </a:cubicBezTo>
                <a:close/>
              </a:path>
            </a:pathLst>
          </a:cu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4751" y="1747940"/>
            <a:ext cx="4114028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مصروف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جيب: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dirty="0" err="1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</a:p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دخل من العمل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 أبي في الدكّان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):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dirty="0" err="1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</a:p>
          <a:p>
            <a:pPr marL="0" indent="0">
              <a:buNone/>
            </a:pPr>
            <a:endParaRPr lang="he-IL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مجموع </a:t>
            </a: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المدخول</a:t>
            </a:r>
            <a:r>
              <a:rPr lang="ar-SA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</a:t>
            </a: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AE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300 </a:t>
            </a: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b="1" dirty="0" err="1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</a:t>
            </a: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 </a:t>
            </a:r>
            <a:r>
              <a:rPr lang="ar-AE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</a:p>
        </p:txBody>
      </p:sp>
      <p:sp>
        <p:nvSpPr>
          <p:cNvPr id="15" name="כותרת 1"/>
          <p:cNvSpPr txBox="1">
            <a:spLocks/>
          </p:cNvSpPr>
          <p:nvPr/>
        </p:nvSpPr>
        <p:spPr>
          <a:xfrm>
            <a:off x="3209263" y="201927"/>
            <a:ext cx="6026834" cy="145997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ar-AE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المدخولات </a:t>
            </a:r>
            <a:r>
              <a:rPr lang="ar-SA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</a:t>
            </a:r>
            <a:r>
              <a:rPr lang="ar-AE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شهر كانون </a:t>
            </a:r>
            <a:r>
              <a:rPr lang="ar-SA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AE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ثاني</a:t>
            </a:r>
          </a:p>
        </p:txBody>
      </p:sp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87B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19"/>
            <a:ext cx="2219681" cy="25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64" y="2520667"/>
            <a:ext cx="8419016" cy="5614350"/>
          </a:xfrm>
          <a:custGeom>
            <a:avLst/>
            <a:gdLst>
              <a:gd name="connsiteX0" fmla="*/ 3729570 w 8545876"/>
              <a:gd name="connsiteY0" fmla="*/ 0 h 5614350"/>
              <a:gd name="connsiteX1" fmla="*/ 4225709 w 8545876"/>
              <a:gd name="connsiteY1" fmla="*/ 205508 h 5614350"/>
              <a:gd name="connsiteX2" fmla="*/ 8340368 w 8545876"/>
              <a:gd name="connsiteY2" fmla="*/ 4320167 h 5614350"/>
              <a:gd name="connsiteX3" fmla="*/ 8340368 w 8545876"/>
              <a:gd name="connsiteY3" fmla="*/ 5312446 h 5614350"/>
              <a:gd name="connsiteX4" fmla="*/ 8038464 w 8545876"/>
              <a:gd name="connsiteY4" fmla="*/ 5614350 h 5614350"/>
              <a:gd name="connsiteX5" fmla="*/ 0 w 8545876"/>
              <a:gd name="connsiteY5" fmla="*/ 5614350 h 5614350"/>
              <a:gd name="connsiteX6" fmla="*/ 0 w 8545876"/>
              <a:gd name="connsiteY6" fmla="*/ 3438938 h 5614350"/>
              <a:gd name="connsiteX7" fmla="*/ 3233430 w 8545876"/>
              <a:gd name="connsiteY7" fmla="*/ 205508 h 5614350"/>
              <a:gd name="connsiteX8" fmla="*/ 3729570 w 8545876"/>
              <a:gd name="connsiteY8" fmla="*/ 0 h 56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876" h="5614350">
                <a:moveTo>
                  <a:pt x="3729570" y="0"/>
                </a:moveTo>
                <a:cubicBezTo>
                  <a:pt x="3909137" y="0"/>
                  <a:pt x="4088704" y="68503"/>
                  <a:pt x="4225709" y="205508"/>
                </a:cubicBezTo>
                <a:lnTo>
                  <a:pt x="8340368" y="4320167"/>
                </a:lnTo>
                <a:cubicBezTo>
                  <a:pt x="8614379" y="4594178"/>
                  <a:pt x="8614379" y="5038436"/>
                  <a:pt x="8340368" y="5312446"/>
                </a:cubicBezTo>
                <a:lnTo>
                  <a:pt x="8038464" y="5614350"/>
                </a:lnTo>
                <a:lnTo>
                  <a:pt x="0" y="5614350"/>
                </a:lnTo>
                <a:lnTo>
                  <a:pt x="0" y="3438938"/>
                </a:lnTo>
                <a:lnTo>
                  <a:pt x="3233430" y="205508"/>
                </a:lnTo>
                <a:cubicBezTo>
                  <a:pt x="3370435" y="68503"/>
                  <a:pt x="3550003" y="0"/>
                  <a:pt x="3729570" y="0"/>
                </a:cubicBezTo>
                <a:close/>
              </a:path>
            </a:pathLst>
          </a:cu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3799906" y="1315845"/>
            <a:ext cx="5063042" cy="2116288"/>
          </a:xfrm>
        </p:spPr>
        <p:txBody>
          <a:bodyPr/>
          <a:lstStyle/>
          <a:p>
            <a:pPr marL="0" indent="0">
              <a:buNone/>
            </a:pP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حض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روا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جدول ميزاني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لشهر كانون 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ثاني.</a:t>
            </a:r>
          </a:p>
          <a:p>
            <a:pPr marL="0" indent="0">
              <a:buNone/>
            </a:pP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اجمعوا كل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المدخولات 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 مع بقي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الرصيد من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بداية الشهر.</a:t>
            </a:r>
          </a:p>
          <a:p>
            <a:pPr marL="0" indent="0">
              <a:buNone/>
            </a:pP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اجمعوا المصروفات 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الشهر.</a:t>
            </a:r>
            <a:endParaRPr lang="ar-AE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כותרת 1"/>
          <p:cNvSpPr txBox="1">
            <a:spLocks/>
          </p:cNvSpPr>
          <p:nvPr/>
        </p:nvSpPr>
        <p:spPr>
          <a:xfrm>
            <a:off x="1798901" y="205631"/>
            <a:ext cx="7328399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إجمال</a:t>
            </a:r>
            <a:r>
              <a:rPr lang="ar-AE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شهر كانون </a:t>
            </a:r>
            <a:r>
              <a:rPr lang="ar-SA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AE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ثاني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20"/>
            <a:ext cx="2219681" cy="25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r="1470"/>
          <a:stretch>
            <a:fillRect/>
          </a:stretch>
        </p:blipFill>
        <p:spPr>
          <a:xfrm>
            <a:off x="1043693" y="1255381"/>
            <a:ext cx="9009607" cy="6074385"/>
          </a:xfrm>
          <a:custGeom>
            <a:avLst/>
            <a:gdLst>
              <a:gd name="connsiteX0" fmla="*/ 5305310 w 9009607"/>
              <a:gd name="connsiteY0" fmla="*/ 968 h 6074385"/>
              <a:gd name="connsiteX1" fmla="*/ 5614762 w 9009607"/>
              <a:gd name="connsiteY1" fmla="*/ 194340 h 6074385"/>
              <a:gd name="connsiteX2" fmla="*/ 9009607 w 9009607"/>
              <a:gd name="connsiteY2" fmla="*/ 6074385 h 6074385"/>
              <a:gd name="connsiteX3" fmla="*/ 260437 w 9009607"/>
              <a:gd name="connsiteY3" fmla="*/ 6074385 h 6074385"/>
              <a:gd name="connsiteX4" fmla="*/ 0 w 9009607"/>
              <a:gd name="connsiteY4" fmla="*/ 5623296 h 6074385"/>
              <a:gd name="connsiteX5" fmla="*/ 0 w 9009607"/>
              <a:gd name="connsiteY5" fmla="*/ 2987366 h 6074385"/>
              <a:gd name="connsiteX6" fmla="*/ 5083994 w 9009607"/>
              <a:gd name="connsiteY6" fmla="*/ 52121 h 6074385"/>
              <a:gd name="connsiteX7" fmla="*/ 5305310 w 9009607"/>
              <a:gd name="connsiteY7" fmla="*/ 968 h 607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09607" h="6074385">
                <a:moveTo>
                  <a:pt x="5305310" y="968"/>
                </a:moveTo>
                <a:cubicBezTo>
                  <a:pt x="5429730" y="9761"/>
                  <a:pt x="5547702" y="78189"/>
                  <a:pt x="5614762" y="194340"/>
                </a:cubicBezTo>
                <a:lnTo>
                  <a:pt x="9009607" y="6074385"/>
                </a:lnTo>
                <a:lnTo>
                  <a:pt x="260437" y="6074385"/>
                </a:lnTo>
                <a:lnTo>
                  <a:pt x="0" y="5623296"/>
                </a:lnTo>
                <a:lnTo>
                  <a:pt x="0" y="2987366"/>
                </a:lnTo>
                <a:lnTo>
                  <a:pt x="5083994" y="52121"/>
                </a:lnTo>
                <a:cubicBezTo>
                  <a:pt x="5153684" y="11885"/>
                  <a:pt x="5230657" y="-4308"/>
                  <a:pt x="5305310" y="968"/>
                </a:cubicBezTo>
                <a:close/>
              </a:path>
            </a:pathLst>
          </a:custGeom>
        </p:spPr>
      </p:pic>
      <p:sp>
        <p:nvSpPr>
          <p:cNvPr id="5" name="Rounded Rectangle 4"/>
          <p:cNvSpPr/>
          <p:nvPr/>
        </p:nvSpPr>
        <p:spPr>
          <a:xfrm rot="3600000">
            <a:off x="8586218" y="-1629489"/>
            <a:ext cx="7577004" cy="7577004"/>
          </a:xfrm>
          <a:prstGeom prst="roundRect">
            <a:avLst>
              <a:gd name="adj" fmla="val 5128"/>
            </a:avLst>
          </a:prstGeom>
          <a:solidFill>
            <a:srgbClr val="8ED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2584" y="448002"/>
            <a:ext cx="8720667" cy="1041400"/>
          </a:xfrm>
        </p:spPr>
        <p:txBody>
          <a:bodyPr>
            <a:noAutofit/>
          </a:bodyPr>
          <a:lstStyle/>
          <a:p>
            <a:r>
              <a:rPr lang="ar-AE" sz="8000" dirty="0">
                <a:solidFill>
                  <a:prstClr val="white"/>
                </a:solidFill>
                <a:latin typeface="Open Sans Hebrew Condensed Extr" panose="00000906000000000000" pitchFamily="2" charset="-79"/>
                <a:cs typeface="+mn-cs"/>
              </a:rPr>
              <a:t>شباط</a:t>
            </a:r>
            <a:endParaRPr lang="he-IL" sz="8000" dirty="0">
              <a:solidFill>
                <a:schemeClr val="bg1"/>
              </a:solidFill>
              <a:latin typeface="Open Sans Hebrew Condensed Extr" panose="00000906000000000000" pitchFamily="2" charset="-7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80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30" y="2137885"/>
            <a:ext cx="7595890" cy="472011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52078" y="424665"/>
            <a:ext cx="8720667" cy="1041400"/>
          </a:xfr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z="6000" dirty="0">
                <a:solidFill>
                  <a:schemeClr val="bg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طعام</a:t>
            </a:r>
            <a:r>
              <a:rPr lang="ar-SA" sz="6000" dirty="0">
                <a:solidFill>
                  <a:schemeClr val="bg1">
                    <a:lumMod val="50000"/>
                  </a:schemeClr>
                </a:solidFill>
                <a:latin typeface="Open Sans Hebrew Condensed Extr" panose="00000906000000000000" pitchFamily="2" charset="-79"/>
                <a:cs typeface="+mn-cs"/>
              </a:rPr>
              <a:t> </a:t>
            </a:r>
            <a:endParaRPr lang="he-IL" sz="6000" dirty="0">
              <a:solidFill>
                <a:schemeClr val="bg1">
                  <a:lumMod val="50000"/>
                </a:schemeClr>
              </a:solidFill>
              <a:latin typeface="Open Sans Hebrew Condensed Extr" panose="00000906000000000000" pitchFamily="2" charset="-79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448" y="195991"/>
            <a:ext cx="2197953" cy="2540148"/>
          </a:xfrm>
          <a:prstGeom prst="rect">
            <a:avLst/>
          </a:prstGeom>
        </p:spPr>
      </p:pic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2745653" y="1464337"/>
            <a:ext cx="5601584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رتم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أمام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مطعم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الوجبات السريعة المفضّل لديكم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AE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أنتم جائعون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he-I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50 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</a:p>
          <a:p>
            <a:pPr marL="0" indent="0">
              <a:buNone/>
            </a:pPr>
            <a:endParaRPr lang="he-IL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Hebrew Condensed" panose="00000506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8703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529322"/>
            <a:ext cx="9143999" cy="572291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כותרת 1"/>
          <p:cNvSpPr txBox="1">
            <a:spLocks/>
          </p:cNvSpPr>
          <p:nvPr/>
        </p:nvSpPr>
        <p:spPr>
          <a:xfrm>
            <a:off x="3307111" y="342152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ملابس</a:t>
            </a:r>
            <a:endParaRPr lang="he-IL" sz="6000" dirty="0">
              <a:solidFill>
                <a:prstClr val="white">
                  <a:lumMod val="50000"/>
                </a:prstClr>
              </a:solidFill>
              <a:latin typeface="Sakkal Majalla" panose="020000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57346"/>
            <a:ext cx="2382439" cy="2761627"/>
          </a:xfrm>
          <a:prstGeom prst="rect">
            <a:avLst/>
          </a:prstGeom>
        </p:spPr>
      </p:pic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1816807" y="1383553"/>
            <a:ext cx="6759713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تمرّون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أمام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دك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 الملابس ال</a:t>
            </a:r>
            <a:r>
              <a:rPr lang="ar-EG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 تحب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ونه وتجدون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أنّ أحدث موضات الملابس الشتويّة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معروضة فيه. تجدون بلوزة "</a:t>
            </a:r>
            <a:r>
              <a:rPr lang="ar-A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بتطي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 العقل" بسعر:</a:t>
            </a:r>
            <a:r>
              <a:rPr lang="he-IL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 </a:t>
            </a: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150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يكل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 </a:t>
            </a:r>
            <a:endParaRPr lang="he-IL" b="1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ستشترون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968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  <a:t>ما هو الأمر الكبير الذي تحلمون بتنفيذه أو شرائه عندما تكبرون؟  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9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210143"/>
            <a:ext cx="9107081" cy="264765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072041" cy="2394634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3502471" y="1480121"/>
            <a:ext cx="4929292" cy="4525963"/>
          </a:xfrm>
        </p:spPr>
        <p:txBody>
          <a:bodyPr/>
          <a:lstStyle/>
          <a:p>
            <a:pPr marL="0" indent="0">
              <a:buNone/>
            </a:pPr>
            <a:r>
              <a:rPr lang="ar-SA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أحد 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صدقاء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يحتفل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بعيد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ميلاده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الشهر.</a:t>
            </a:r>
          </a:p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واجبكم تقديم شيء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له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AE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سعر ال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هدي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</a:t>
            </a:r>
            <a:r>
              <a:rPr lang="ar-E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صديق يتراوح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10 </a:t>
            </a: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50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 جديد</a:t>
            </a: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.</a:t>
            </a:r>
            <a:endParaRPr lang="he-IL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كم ستصرفون؟</a:t>
            </a:r>
          </a:p>
        </p:txBody>
      </p:sp>
      <p:sp>
        <p:nvSpPr>
          <p:cNvPr id="18" name="כותרת 1"/>
          <p:cNvSpPr txBox="1">
            <a:spLocks/>
          </p:cNvSpPr>
          <p:nvPr/>
        </p:nvSpPr>
        <p:spPr>
          <a:xfrm>
            <a:off x="2661224" y="438720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عيد ميلاد</a:t>
            </a:r>
          </a:p>
        </p:txBody>
      </p:sp>
    </p:spTree>
    <p:extLst>
      <p:ext uri="{BB962C8B-B14F-4D97-AF65-F5344CB8AC3E}">
        <p14:creationId xmlns:p14="http://schemas.microsoft.com/office/powerpoint/2010/main" val="41928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2006601" y="3216676"/>
            <a:ext cx="3653061" cy="4525963"/>
          </a:xfrm>
        </p:spPr>
        <p:txBody>
          <a:bodyPr/>
          <a:lstStyle/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بقي معكم مال؟</a:t>
            </a:r>
          </a:p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ر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يكم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أ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تتبر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عوا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ببعضه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أجل هدف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هام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</a:p>
        </p:txBody>
      </p:sp>
      <p:sp>
        <p:nvSpPr>
          <p:cNvPr id="12" name="כותרת 1"/>
          <p:cNvSpPr txBox="1">
            <a:spLocks/>
          </p:cNvSpPr>
          <p:nvPr/>
        </p:nvSpPr>
        <p:spPr>
          <a:xfrm>
            <a:off x="366287" y="2131675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تبر</a:t>
            </a:r>
            <a:r>
              <a:rPr lang="ar-SA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endParaRPr lang="he-IL" sz="6000" dirty="0">
              <a:solidFill>
                <a:prstClr val="white">
                  <a:lumMod val="50000"/>
                </a:prstClr>
              </a:solidFill>
              <a:latin typeface="Sakkal Majalla" panose="020000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76" y="0"/>
            <a:ext cx="4821217" cy="38796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5068" y="-638819"/>
            <a:ext cx="3520522" cy="3465900"/>
            <a:chOff x="7980516" y="-742454"/>
            <a:chExt cx="3520522" cy="3465900"/>
          </a:xfrm>
        </p:grpSpPr>
        <p:sp>
          <p:nvSpPr>
            <p:cNvPr id="10" name="Rounded Rectangle 9"/>
            <p:cNvSpPr/>
            <p:nvPr/>
          </p:nvSpPr>
          <p:spPr>
            <a:xfrm rot="2700000">
              <a:off x="8209363" y="-742454"/>
              <a:ext cx="3291675" cy="3291675"/>
            </a:xfrm>
            <a:prstGeom prst="roundRect">
              <a:avLst>
                <a:gd name="adj" fmla="val 971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516" y="26121"/>
              <a:ext cx="2326967" cy="269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5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2060" r="14456"/>
          <a:stretch>
            <a:fillRect/>
          </a:stretch>
        </p:blipFill>
        <p:spPr>
          <a:xfrm>
            <a:off x="-675824" y="2404506"/>
            <a:ext cx="8829213" cy="5999832"/>
          </a:xfrm>
          <a:custGeom>
            <a:avLst/>
            <a:gdLst>
              <a:gd name="connsiteX0" fmla="*/ 5144693 w 10289386"/>
              <a:gd name="connsiteY0" fmla="*/ 0 h 6992083"/>
              <a:gd name="connsiteX1" fmla="*/ 5674660 w 10289386"/>
              <a:gd name="connsiteY1" fmla="*/ 219519 h 6992083"/>
              <a:gd name="connsiteX2" fmla="*/ 10069867 w 10289386"/>
              <a:gd name="connsiteY2" fmla="*/ 4614727 h 6992083"/>
              <a:gd name="connsiteX3" fmla="*/ 10069867 w 10289386"/>
              <a:gd name="connsiteY3" fmla="*/ 5674660 h 6992083"/>
              <a:gd name="connsiteX4" fmla="*/ 8752444 w 10289386"/>
              <a:gd name="connsiteY4" fmla="*/ 6992083 h 6992083"/>
              <a:gd name="connsiteX5" fmla="*/ 1536943 w 10289386"/>
              <a:gd name="connsiteY5" fmla="*/ 6992083 h 6992083"/>
              <a:gd name="connsiteX6" fmla="*/ 219519 w 10289386"/>
              <a:gd name="connsiteY6" fmla="*/ 5674660 h 6992083"/>
              <a:gd name="connsiteX7" fmla="*/ 219519 w 10289386"/>
              <a:gd name="connsiteY7" fmla="*/ 4614727 h 6992083"/>
              <a:gd name="connsiteX8" fmla="*/ 4614727 w 10289386"/>
              <a:gd name="connsiteY8" fmla="*/ 219519 h 6992083"/>
              <a:gd name="connsiteX9" fmla="*/ 5144693 w 10289386"/>
              <a:gd name="connsiteY9" fmla="*/ 0 h 69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9386" h="6992083">
                <a:moveTo>
                  <a:pt x="5144693" y="0"/>
                </a:moveTo>
                <a:cubicBezTo>
                  <a:pt x="5336503" y="0"/>
                  <a:pt x="5528313" y="73173"/>
                  <a:pt x="5674660" y="219519"/>
                </a:cubicBezTo>
                <a:lnTo>
                  <a:pt x="10069867" y="4614727"/>
                </a:lnTo>
                <a:cubicBezTo>
                  <a:pt x="10362560" y="4907419"/>
                  <a:pt x="10362560" y="5381967"/>
                  <a:pt x="10069867" y="5674660"/>
                </a:cubicBezTo>
                <a:lnTo>
                  <a:pt x="8752444" y="6992083"/>
                </a:lnTo>
                <a:lnTo>
                  <a:pt x="1536943" y="6992083"/>
                </a:lnTo>
                <a:lnTo>
                  <a:pt x="219519" y="5674660"/>
                </a:lnTo>
                <a:cubicBezTo>
                  <a:pt x="-73173" y="5381967"/>
                  <a:pt x="-73173" y="4907419"/>
                  <a:pt x="219519" y="4614727"/>
                </a:cubicBezTo>
                <a:lnTo>
                  <a:pt x="4614727" y="219519"/>
                </a:lnTo>
                <a:cubicBezTo>
                  <a:pt x="4761073" y="73173"/>
                  <a:pt x="4952883" y="0"/>
                  <a:pt x="5144693" y="0"/>
                </a:cubicBezTo>
                <a:close/>
              </a:path>
            </a:pathLst>
          </a:cu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2903" y="1399381"/>
            <a:ext cx="6243145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مصروف جيب : </a:t>
            </a:r>
            <a:r>
              <a:rPr lang="he-IL" dirty="0" smtClean="0">
                <a:solidFill>
                  <a:schemeClr val="bg1"/>
                </a:solidFill>
                <a:latin typeface="Sakkal Majalla" panose="02000000000000000000" pitchFamily="2" charset="-78"/>
              </a:rPr>
              <a:t>100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جديد</a:t>
            </a:r>
            <a:endParaRPr lang="he-IL" dirty="0" smtClean="0">
              <a:solidFill>
                <a:schemeClr val="bg1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مدخول من العمل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 أبي في الدكّان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):</a:t>
            </a:r>
            <a:r>
              <a:rPr lang="he-IL" dirty="0" smtClean="0">
                <a:solidFill>
                  <a:schemeClr val="bg1"/>
                </a:solidFill>
                <a:latin typeface="Sakkal Majalla" panose="02000000000000000000" pitchFamily="2" charset="-78"/>
              </a:rPr>
              <a:t> 150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جديد</a:t>
            </a:r>
            <a:endParaRPr lang="he-IL" dirty="0" smtClean="0">
              <a:solidFill>
                <a:schemeClr val="bg1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هدي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عيد ميلاد: </a:t>
            </a:r>
            <a:r>
              <a:rPr lang="he-IL" dirty="0" smtClean="0">
                <a:solidFill>
                  <a:schemeClr val="bg1"/>
                </a:solidFill>
                <a:latin typeface="Sakkal Majalla" panose="02000000000000000000" pitchFamily="2" charset="-78"/>
              </a:rPr>
              <a:t>300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جديد</a:t>
            </a:r>
            <a:endParaRPr lang="he-IL" dirty="0">
              <a:solidFill>
                <a:schemeClr val="bg1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endParaRPr lang="he-IL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مجموع المدخول</a:t>
            </a:r>
            <a:r>
              <a:rPr lang="ar-SA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</a:t>
            </a: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en-US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he-IL" b="1" dirty="0" smtClean="0">
                <a:solidFill>
                  <a:schemeClr val="bg1"/>
                </a:solidFill>
                <a:latin typeface="Sakkal Majalla" panose="02000000000000000000" pitchFamily="2" charset="-78"/>
              </a:rPr>
              <a:t>550 </a:t>
            </a: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جديد</a:t>
            </a:r>
            <a:endParaRPr lang="he-IL" dirty="0">
              <a:solidFill>
                <a:schemeClr val="bg1"/>
              </a:solidFill>
              <a:latin typeface="Open Sans Hebrew Condensed" panose="00000506000000000000" pitchFamily="2" charset="-79"/>
            </a:endParaRPr>
          </a:p>
        </p:txBody>
      </p:sp>
      <p:sp>
        <p:nvSpPr>
          <p:cNvPr id="15" name="כותרת 1"/>
          <p:cNvSpPr txBox="1">
            <a:spLocks/>
          </p:cNvSpPr>
          <p:nvPr/>
        </p:nvSpPr>
        <p:spPr>
          <a:xfrm>
            <a:off x="1274141" y="430449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المدخولات </a:t>
            </a:r>
            <a:r>
              <a:rPr lang="ar-SA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</a:t>
            </a:r>
            <a:r>
              <a:rPr lang="ar-AE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شهر شباط</a:t>
            </a:r>
          </a:p>
        </p:txBody>
      </p:sp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8ED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19"/>
            <a:ext cx="2219681" cy="25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" r="940"/>
          <a:stretch>
            <a:fillRect/>
          </a:stretch>
        </p:blipFill>
        <p:spPr>
          <a:xfrm>
            <a:off x="-183094" y="2520667"/>
            <a:ext cx="8545876" cy="5614350"/>
          </a:xfrm>
          <a:custGeom>
            <a:avLst/>
            <a:gdLst>
              <a:gd name="connsiteX0" fmla="*/ 3729570 w 8545876"/>
              <a:gd name="connsiteY0" fmla="*/ 0 h 5614350"/>
              <a:gd name="connsiteX1" fmla="*/ 4225709 w 8545876"/>
              <a:gd name="connsiteY1" fmla="*/ 205508 h 5614350"/>
              <a:gd name="connsiteX2" fmla="*/ 8340368 w 8545876"/>
              <a:gd name="connsiteY2" fmla="*/ 4320167 h 5614350"/>
              <a:gd name="connsiteX3" fmla="*/ 8340368 w 8545876"/>
              <a:gd name="connsiteY3" fmla="*/ 5312446 h 5614350"/>
              <a:gd name="connsiteX4" fmla="*/ 8038464 w 8545876"/>
              <a:gd name="connsiteY4" fmla="*/ 5614350 h 5614350"/>
              <a:gd name="connsiteX5" fmla="*/ 0 w 8545876"/>
              <a:gd name="connsiteY5" fmla="*/ 5614350 h 5614350"/>
              <a:gd name="connsiteX6" fmla="*/ 0 w 8545876"/>
              <a:gd name="connsiteY6" fmla="*/ 3438938 h 5614350"/>
              <a:gd name="connsiteX7" fmla="*/ 3233430 w 8545876"/>
              <a:gd name="connsiteY7" fmla="*/ 205508 h 5614350"/>
              <a:gd name="connsiteX8" fmla="*/ 3729570 w 8545876"/>
              <a:gd name="connsiteY8" fmla="*/ 0 h 56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876" h="5614350">
                <a:moveTo>
                  <a:pt x="3729570" y="0"/>
                </a:moveTo>
                <a:cubicBezTo>
                  <a:pt x="3909137" y="0"/>
                  <a:pt x="4088704" y="68503"/>
                  <a:pt x="4225709" y="205508"/>
                </a:cubicBezTo>
                <a:lnTo>
                  <a:pt x="8340368" y="4320167"/>
                </a:lnTo>
                <a:cubicBezTo>
                  <a:pt x="8614379" y="4594178"/>
                  <a:pt x="8614379" y="5038436"/>
                  <a:pt x="8340368" y="5312446"/>
                </a:cubicBezTo>
                <a:lnTo>
                  <a:pt x="8038464" y="5614350"/>
                </a:lnTo>
                <a:lnTo>
                  <a:pt x="0" y="5614350"/>
                </a:lnTo>
                <a:lnTo>
                  <a:pt x="0" y="3438938"/>
                </a:lnTo>
                <a:lnTo>
                  <a:pt x="3233430" y="205508"/>
                </a:lnTo>
                <a:cubicBezTo>
                  <a:pt x="3370435" y="68503"/>
                  <a:pt x="3550003" y="0"/>
                  <a:pt x="3729570" y="0"/>
                </a:cubicBezTo>
                <a:close/>
              </a:path>
            </a:pathLst>
          </a:custGeom>
        </p:spPr>
      </p:pic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3799907" y="1490243"/>
            <a:ext cx="4718653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حض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روا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جدول ميزاني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لشهر 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شباط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AE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اجمعوا كل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المدخولات 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الشهر </a:t>
            </a:r>
            <a:r>
              <a:rPr lang="ar-EG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بقي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الرصيد من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بداية الشهر.</a:t>
            </a:r>
          </a:p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اجمعوا المصروفات 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AE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כותרת 1"/>
          <p:cNvSpPr txBox="1">
            <a:spLocks/>
          </p:cNvSpPr>
          <p:nvPr/>
        </p:nvSpPr>
        <p:spPr>
          <a:xfrm>
            <a:off x="1524001" y="382838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إجمال</a:t>
            </a:r>
            <a:r>
              <a:rPr lang="ar-AE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شهر شباط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20"/>
            <a:ext cx="2219681" cy="25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D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" y="1382929"/>
            <a:ext cx="8750318" cy="6057748"/>
          </a:xfrm>
          <a:custGeom>
            <a:avLst/>
            <a:gdLst>
              <a:gd name="connsiteX0" fmla="*/ 5033806 w 8783145"/>
              <a:gd name="connsiteY0" fmla="*/ 968 h 6188649"/>
              <a:gd name="connsiteX1" fmla="*/ 5343258 w 8783145"/>
              <a:gd name="connsiteY1" fmla="*/ 194340 h 6188649"/>
              <a:gd name="connsiteX2" fmla="*/ 8743210 w 8783145"/>
              <a:gd name="connsiteY2" fmla="*/ 6083231 h 6188649"/>
              <a:gd name="connsiteX3" fmla="*/ 8775527 w 8783145"/>
              <a:gd name="connsiteY3" fmla="*/ 6154993 h 6188649"/>
              <a:gd name="connsiteX4" fmla="*/ 8783145 w 8783145"/>
              <a:gd name="connsiteY4" fmla="*/ 6188649 h 6188649"/>
              <a:gd name="connsiteX5" fmla="*/ 54903 w 8783145"/>
              <a:gd name="connsiteY5" fmla="*/ 6188649 h 6188649"/>
              <a:gd name="connsiteX6" fmla="*/ 0 w 8783145"/>
              <a:gd name="connsiteY6" fmla="*/ 6093554 h 6188649"/>
              <a:gd name="connsiteX7" fmla="*/ 0 w 8783145"/>
              <a:gd name="connsiteY7" fmla="*/ 2830613 h 6188649"/>
              <a:gd name="connsiteX8" fmla="*/ 4812490 w 8783145"/>
              <a:gd name="connsiteY8" fmla="*/ 52121 h 6188649"/>
              <a:gd name="connsiteX9" fmla="*/ 5033806 w 8783145"/>
              <a:gd name="connsiteY9" fmla="*/ 968 h 61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83145" h="6188649">
                <a:moveTo>
                  <a:pt x="5033806" y="968"/>
                </a:moveTo>
                <a:cubicBezTo>
                  <a:pt x="5158226" y="9761"/>
                  <a:pt x="5276198" y="78189"/>
                  <a:pt x="5343258" y="194340"/>
                </a:cubicBezTo>
                <a:lnTo>
                  <a:pt x="8743210" y="6083231"/>
                </a:lnTo>
                <a:cubicBezTo>
                  <a:pt x="8756622" y="6106461"/>
                  <a:pt x="8767362" y="6130500"/>
                  <a:pt x="8775527" y="6154993"/>
                </a:cubicBezTo>
                <a:lnTo>
                  <a:pt x="8783145" y="6188649"/>
                </a:lnTo>
                <a:lnTo>
                  <a:pt x="54903" y="6188649"/>
                </a:lnTo>
                <a:lnTo>
                  <a:pt x="0" y="6093554"/>
                </a:lnTo>
                <a:lnTo>
                  <a:pt x="0" y="2830613"/>
                </a:lnTo>
                <a:lnTo>
                  <a:pt x="4812490" y="52121"/>
                </a:lnTo>
                <a:cubicBezTo>
                  <a:pt x="4882180" y="11885"/>
                  <a:pt x="4959153" y="-4308"/>
                  <a:pt x="5033806" y="968"/>
                </a:cubicBezTo>
                <a:close/>
              </a:path>
            </a:pathLst>
          </a:custGeom>
        </p:spPr>
      </p:pic>
      <p:sp>
        <p:nvSpPr>
          <p:cNvPr id="5" name="Rounded Rectangle 4"/>
          <p:cNvSpPr/>
          <p:nvPr/>
        </p:nvSpPr>
        <p:spPr>
          <a:xfrm rot="3600000">
            <a:off x="8586218" y="-1629489"/>
            <a:ext cx="7577004" cy="7577004"/>
          </a:xfrm>
          <a:prstGeom prst="roundRect">
            <a:avLst>
              <a:gd name="adj" fmla="val 5128"/>
            </a:avLst>
          </a:prstGeom>
          <a:solidFill>
            <a:srgbClr val="CFB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2584" y="448002"/>
            <a:ext cx="8720667" cy="1041400"/>
          </a:xfrm>
        </p:spPr>
        <p:txBody>
          <a:bodyPr>
            <a:noAutofit/>
          </a:bodyPr>
          <a:lstStyle/>
          <a:p>
            <a:r>
              <a:rPr lang="ar-SA" sz="8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</a:t>
            </a:r>
            <a:r>
              <a:rPr lang="ar-AE" sz="8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ذار</a:t>
            </a:r>
            <a:endParaRPr lang="he-IL" sz="8000" dirty="0">
              <a:solidFill>
                <a:schemeClr val="bg1"/>
              </a:solidFill>
              <a:latin typeface="Sakkal Majalla" panose="02000000000000000000" pitchFamily="2" charset="-7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1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529322"/>
            <a:ext cx="9143999" cy="572291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כותרת 1"/>
          <p:cNvSpPr txBox="1">
            <a:spLocks/>
          </p:cNvSpPr>
          <p:nvPr/>
        </p:nvSpPr>
        <p:spPr>
          <a:xfrm>
            <a:off x="3307111" y="202452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ملابس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57346"/>
            <a:ext cx="2382439" cy="2761627"/>
          </a:xfrm>
          <a:prstGeom prst="rect">
            <a:avLst/>
          </a:prstGeom>
        </p:spPr>
      </p:pic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452915" y="1243853"/>
            <a:ext cx="6123604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تمرّون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أمام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دك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 الملابس ال</a:t>
            </a:r>
            <a:r>
              <a:rPr lang="ar-EG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 تحب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ونه وتجدون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أنّ أحدث موضات الملابس الشتويّة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معروضة فيه. تجدون بلوزة "</a:t>
            </a:r>
            <a:r>
              <a:rPr lang="ar-A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بتطي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 العقل" بسعر:</a:t>
            </a:r>
            <a:r>
              <a:rPr lang="he-IL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 </a:t>
            </a:r>
            <a:r>
              <a:rPr lang="ar-EG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100 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يكل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 </a:t>
            </a:r>
            <a:endParaRPr lang="he-IL" b="1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ستشترون؟</a:t>
            </a:r>
            <a:endParaRPr lang="ar-AE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72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77" y="2319958"/>
            <a:ext cx="6807063" cy="453804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כותרת 1"/>
          <p:cNvSpPr txBox="1">
            <a:spLocks/>
          </p:cNvSpPr>
          <p:nvPr/>
        </p:nvSpPr>
        <p:spPr>
          <a:xfrm>
            <a:off x="2784597" y="497876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هاتف ذكي</a:t>
            </a:r>
            <a:r>
              <a:rPr lang="ar-SA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endParaRPr lang="ar-AE" sz="6000" dirty="0">
              <a:solidFill>
                <a:prstClr val="white">
                  <a:lumMod val="50000"/>
                </a:prst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382439" cy="2753357"/>
          </a:xfrm>
          <a:prstGeom prst="rect">
            <a:avLst/>
          </a:prstGeom>
        </p:spPr>
      </p:pic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452915" y="1510553"/>
            <a:ext cx="6123604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هاتف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ذكي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 بسعر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ناسب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E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he-I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1000 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 </a:t>
            </a:r>
            <a:endParaRPr lang="he-IL" b="1" dirty="0" smtClean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ستشترون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5451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כותרת 1"/>
          <p:cNvSpPr txBox="1">
            <a:spLocks/>
          </p:cNvSpPr>
          <p:nvPr/>
        </p:nvSpPr>
        <p:spPr>
          <a:xfrm>
            <a:off x="3365635" y="469152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غرامة!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159001" y="1510553"/>
            <a:ext cx="6360236" cy="1545453"/>
          </a:xfrm>
        </p:spPr>
        <p:txBody>
          <a:bodyPr vert="horz" lIns="91440" tIns="45720" rIns="91440" bIns="45720" rtlCol="1">
            <a:normAutofit fontScale="85000" lnSpcReduction="20000"/>
          </a:bodyPr>
          <a:lstStyle/>
          <a:p>
            <a:pPr marL="0" indent="0">
              <a:buNone/>
            </a:pPr>
            <a:r>
              <a:rPr lang="ar-E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ركبتم در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E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اجتكم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</a:t>
            </a:r>
            <a:r>
              <a:rPr lang="ar-E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دون خوذة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ردتم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تتهر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بوا.</a:t>
            </a:r>
            <a:endParaRPr lang="ar-AE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أوقفكم مراقب البلديّة وحرّر لكم مخالفة بقيمة </a:t>
            </a:r>
            <a:r>
              <a:rPr lang="he-I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150 </a:t>
            </a:r>
            <a:r>
              <a:rPr lang="ar-A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marL="0" indent="0">
              <a:buNone/>
            </a:pPr>
            <a:endParaRPr lang="he-IL" dirty="0" smtClean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مجبر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على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الدفع</a:t>
            </a:r>
            <a:r>
              <a:rPr lang="ar-E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</a:t>
            </a:r>
            <a:endParaRPr lang="ar-AE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058" y="290286"/>
            <a:ext cx="1861370" cy="2157624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8092" y="3016873"/>
            <a:ext cx="6313118" cy="42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4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308101" y="3216676"/>
            <a:ext cx="4351561" cy="4525963"/>
          </a:xfrm>
        </p:spPr>
        <p:txBody>
          <a:bodyPr/>
          <a:lstStyle/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بقي معكم مال؟</a:t>
            </a:r>
          </a:p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ر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يكم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أ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تتبر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عوا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ببعضه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أجل هدف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هام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endParaRPr lang="he-IL" dirty="0">
              <a:solidFill>
                <a:schemeClr val="tx1">
                  <a:lumMod val="65000"/>
                  <a:lumOff val="35000"/>
                </a:schemeClr>
              </a:solidFill>
              <a:latin typeface="Open Sans Hebrew Condensed" panose="00000506000000000000" pitchFamily="2" charset="-79"/>
            </a:endParaRPr>
          </a:p>
        </p:txBody>
      </p:sp>
      <p:sp>
        <p:nvSpPr>
          <p:cNvPr id="12" name="כותרת 1"/>
          <p:cNvSpPr txBox="1">
            <a:spLocks/>
          </p:cNvSpPr>
          <p:nvPr/>
        </p:nvSpPr>
        <p:spPr>
          <a:xfrm>
            <a:off x="366287" y="2131675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تبر</a:t>
            </a:r>
            <a:r>
              <a:rPr lang="ar-SA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endParaRPr lang="he-IL" sz="6000" dirty="0">
              <a:solidFill>
                <a:prstClr val="white">
                  <a:lumMod val="50000"/>
                </a:prstClr>
              </a:solidFill>
              <a:latin typeface="Sakkal Majalla" panose="020000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76" y="0"/>
            <a:ext cx="4821217" cy="38796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5068" y="-638819"/>
            <a:ext cx="3520522" cy="3465900"/>
            <a:chOff x="7980516" y="-742454"/>
            <a:chExt cx="3520522" cy="3465900"/>
          </a:xfrm>
        </p:grpSpPr>
        <p:sp>
          <p:nvSpPr>
            <p:cNvPr id="10" name="Rounded Rectangle 9"/>
            <p:cNvSpPr/>
            <p:nvPr/>
          </p:nvSpPr>
          <p:spPr>
            <a:xfrm rot="2700000">
              <a:off x="8209363" y="-742454"/>
              <a:ext cx="3291675" cy="3291675"/>
            </a:xfrm>
            <a:prstGeom prst="roundRect">
              <a:avLst>
                <a:gd name="adj" fmla="val 971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516" y="26121"/>
              <a:ext cx="2326967" cy="269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3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D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2060" r="14456"/>
          <a:stretch>
            <a:fillRect/>
          </a:stretch>
        </p:blipFill>
        <p:spPr>
          <a:xfrm>
            <a:off x="-675824" y="2404506"/>
            <a:ext cx="8829213" cy="5999832"/>
          </a:xfrm>
          <a:custGeom>
            <a:avLst/>
            <a:gdLst>
              <a:gd name="connsiteX0" fmla="*/ 5144693 w 10289386"/>
              <a:gd name="connsiteY0" fmla="*/ 0 h 6992083"/>
              <a:gd name="connsiteX1" fmla="*/ 5674660 w 10289386"/>
              <a:gd name="connsiteY1" fmla="*/ 219519 h 6992083"/>
              <a:gd name="connsiteX2" fmla="*/ 10069867 w 10289386"/>
              <a:gd name="connsiteY2" fmla="*/ 4614727 h 6992083"/>
              <a:gd name="connsiteX3" fmla="*/ 10069867 w 10289386"/>
              <a:gd name="connsiteY3" fmla="*/ 5674660 h 6992083"/>
              <a:gd name="connsiteX4" fmla="*/ 8752444 w 10289386"/>
              <a:gd name="connsiteY4" fmla="*/ 6992083 h 6992083"/>
              <a:gd name="connsiteX5" fmla="*/ 1536943 w 10289386"/>
              <a:gd name="connsiteY5" fmla="*/ 6992083 h 6992083"/>
              <a:gd name="connsiteX6" fmla="*/ 219519 w 10289386"/>
              <a:gd name="connsiteY6" fmla="*/ 5674660 h 6992083"/>
              <a:gd name="connsiteX7" fmla="*/ 219519 w 10289386"/>
              <a:gd name="connsiteY7" fmla="*/ 4614727 h 6992083"/>
              <a:gd name="connsiteX8" fmla="*/ 4614727 w 10289386"/>
              <a:gd name="connsiteY8" fmla="*/ 219519 h 6992083"/>
              <a:gd name="connsiteX9" fmla="*/ 5144693 w 10289386"/>
              <a:gd name="connsiteY9" fmla="*/ 0 h 69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9386" h="6992083">
                <a:moveTo>
                  <a:pt x="5144693" y="0"/>
                </a:moveTo>
                <a:cubicBezTo>
                  <a:pt x="5336503" y="0"/>
                  <a:pt x="5528313" y="73173"/>
                  <a:pt x="5674660" y="219519"/>
                </a:cubicBezTo>
                <a:lnTo>
                  <a:pt x="10069867" y="4614727"/>
                </a:lnTo>
                <a:cubicBezTo>
                  <a:pt x="10362560" y="4907419"/>
                  <a:pt x="10362560" y="5381967"/>
                  <a:pt x="10069867" y="5674660"/>
                </a:cubicBezTo>
                <a:lnTo>
                  <a:pt x="8752444" y="6992083"/>
                </a:lnTo>
                <a:lnTo>
                  <a:pt x="1536943" y="6992083"/>
                </a:lnTo>
                <a:lnTo>
                  <a:pt x="219519" y="5674660"/>
                </a:lnTo>
                <a:cubicBezTo>
                  <a:pt x="-73173" y="5381967"/>
                  <a:pt x="-73173" y="4907419"/>
                  <a:pt x="219519" y="4614727"/>
                </a:cubicBezTo>
                <a:lnTo>
                  <a:pt x="4614727" y="219519"/>
                </a:lnTo>
                <a:cubicBezTo>
                  <a:pt x="4761073" y="73173"/>
                  <a:pt x="4952883" y="0"/>
                  <a:pt x="5144693" y="0"/>
                </a:cubicBezTo>
                <a:close/>
              </a:path>
            </a:pathLst>
          </a:cu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4915" y="1399381"/>
            <a:ext cx="6811133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مصروف جيب- كانت للوالدين مصروفات كبيرة وغير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متوق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عة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 : 0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</a:p>
          <a:p>
            <a:pPr marL="0" indent="0">
              <a:buNone/>
            </a:pP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دخل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العمل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 أبي في الدكّان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he-IL" dirty="0" smtClean="0">
                <a:solidFill>
                  <a:schemeClr val="bg1"/>
                </a:solidFill>
                <a:latin typeface="Sakkal Majalla" panose="02000000000000000000" pitchFamily="2" charset="-78"/>
              </a:rPr>
              <a:t>:</a:t>
            </a:r>
          </a:p>
          <a:p>
            <a:pPr marL="0" indent="0">
              <a:buNone/>
            </a:pPr>
            <a:r>
              <a:rPr lang="he-IL" dirty="0" smtClean="0">
                <a:solidFill>
                  <a:schemeClr val="bg1"/>
                </a:solidFill>
                <a:latin typeface="Sakkal Majalla" panose="02000000000000000000" pitchFamily="2" charset="-78"/>
              </a:rPr>
              <a:t> 50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  <a:endParaRPr lang="he-IL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مجموع المدخول</a:t>
            </a:r>
            <a:r>
              <a:rPr lang="ar-SA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</a:t>
            </a: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he-IL" b="1" dirty="0" smtClean="0">
              <a:solidFill>
                <a:schemeClr val="bg1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he-IL" b="1" dirty="0" smtClean="0">
                <a:solidFill>
                  <a:schemeClr val="bg1"/>
                </a:solidFill>
                <a:latin typeface="Sakkal Majalla" panose="02000000000000000000" pitchFamily="2" charset="-78"/>
              </a:rPr>
              <a:t>50 </a:t>
            </a: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</a:t>
            </a:r>
            <a:r>
              <a:rPr lang="ar-AE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</a:p>
          <a:p>
            <a:pPr marL="0" indent="0">
              <a:buNone/>
            </a:pPr>
            <a:endParaRPr lang="he-IL" dirty="0">
              <a:solidFill>
                <a:schemeClr val="bg1"/>
              </a:solidFill>
              <a:latin typeface="Open Sans Hebrew Condensed" panose="00000506000000000000" pitchFamily="2" charset="-79"/>
            </a:endParaRPr>
          </a:p>
        </p:txBody>
      </p:sp>
      <p:sp>
        <p:nvSpPr>
          <p:cNvPr id="15" name="כותרת 1"/>
          <p:cNvSpPr txBox="1">
            <a:spLocks/>
          </p:cNvSpPr>
          <p:nvPr/>
        </p:nvSpPr>
        <p:spPr>
          <a:xfrm>
            <a:off x="1332198" y="430449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المدخولات </a:t>
            </a:r>
            <a:r>
              <a:rPr lang="ar-SA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في</a:t>
            </a:r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 شهر </a:t>
            </a:r>
            <a:r>
              <a:rPr lang="ar-SA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آ</a:t>
            </a:r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ذار</a:t>
            </a:r>
          </a:p>
        </p:txBody>
      </p:sp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CFB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19"/>
            <a:ext cx="2219681" cy="25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altLang="he-IL" dirty="0" smtClean="0">
                <a:solidFill>
                  <a:srgbClr val="7030A0"/>
                </a:solidFill>
              </a:rPr>
              <a:t>كيف تخطّطون تحقيق ذلك؟ </a:t>
            </a:r>
            <a:endParaRPr lang="he-IL" altLang="he-IL" dirty="0">
              <a:solidFill>
                <a:srgbClr val="7030A0"/>
              </a:solidFill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4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" r="940"/>
          <a:stretch>
            <a:fillRect/>
          </a:stretch>
        </p:blipFill>
        <p:spPr>
          <a:xfrm>
            <a:off x="-183094" y="2520667"/>
            <a:ext cx="8545876" cy="5614350"/>
          </a:xfrm>
          <a:custGeom>
            <a:avLst/>
            <a:gdLst>
              <a:gd name="connsiteX0" fmla="*/ 3729570 w 8545876"/>
              <a:gd name="connsiteY0" fmla="*/ 0 h 5614350"/>
              <a:gd name="connsiteX1" fmla="*/ 4225709 w 8545876"/>
              <a:gd name="connsiteY1" fmla="*/ 205508 h 5614350"/>
              <a:gd name="connsiteX2" fmla="*/ 8340368 w 8545876"/>
              <a:gd name="connsiteY2" fmla="*/ 4320167 h 5614350"/>
              <a:gd name="connsiteX3" fmla="*/ 8340368 w 8545876"/>
              <a:gd name="connsiteY3" fmla="*/ 5312446 h 5614350"/>
              <a:gd name="connsiteX4" fmla="*/ 8038464 w 8545876"/>
              <a:gd name="connsiteY4" fmla="*/ 5614350 h 5614350"/>
              <a:gd name="connsiteX5" fmla="*/ 0 w 8545876"/>
              <a:gd name="connsiteY5" fmla="*/ 5614350 h 5614350"/>
              <a:gd name="connsiteX6" fmla="*/ 0 w 8545876"/>
              <a:gd name="connsiteY6" fmla="*/ 3438938 h 5614350"/>
              <a:gd name="connsiteX7" fmla="*/ 3233430 w 8545876"/>
              <a:gd name="connsiteY7" fmla="*/ 205508 h 5614350"/>
              <a:gd name="connsiteX8" fmla="*/ 3729570 w 8545876"/>
              <a:gd name="connsiteY8" fmla="*/ 0 h 56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876" h="5614350">
                <a:moveTo>
                  <a:pt x="3729570" y="0"/>
                </a:moveTo>
                <a:cubicBezTo>
                  <a:pt x="3909137" y="0"/>
                  <a:pt x="4088704" y="68503"/>
                  <a:pt x="4225709" y="205508"/>
                </a:cubicBezTo>
                <a:lnTo>
                  <a:pt x="8340368" y="4320167"/>
                </a:lnTo>
                <a:cubicBezTo>
                  <a:pt x="8614379" y="4594178"/>
                  <a:pt x="8614379" y="5038436"/>
                  <a:pt x="8340368" y="5312446"/>
                </a:cubicBezTo>
                <a:lnTo>
                  <a:pt x="8038464" y="5614350"/>
                </a:lnTo>
                <a:lnTo>
                  <a:pt x="0" y="5614350"/>
                </a:lnTo>
                <a:lnTo>
                  <a:pt x="0" y="3438938"/>
                </a:lnTo>
                <a:lnTo>
                  <a:pt x="3233430" y="205508"/>
                </a:lnTo>
                <a:cubicBezTo>
                  <a:pt x="3370435" y="68503"/>
                  <a:pt x="3550003" y="0"/>
                  <a:pt x="3729570" y="0"/>
                </a:cubicBezTo>
                <a:close/>
              </a:path>
            </a:pathLst>
          </a:custGeom>
        </p:spPr>
      </p:pic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3852244" y="1613280"/>
            <a:ext cx="4718653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حض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روا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جدول ميزاني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لشهر 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آذار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AE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اجمعوا كل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المدخولات 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 مع بقي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الرصيد من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بداية الشهر.</a:t>
            </a:r>
          </a:p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اجمعوا المصروفات 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</a:t>
            </a:r>
            <a:r>
              <a:rPr lang="ar-AE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.</a:t>
            </a:r>
            <a:endParaRPr lang="ar-AE" dirty="0">
              <a:solidFill>
                <a:schemeClr val="bg1"/>
              </a:solidFill>
              <a:latin typeface="Open Sans Hebrew Condensed" panose="00000506000000000000" pitchFamily="2" charset="-79"/>
            </a:endParaRPr>
          </a:p>
        </p:txBody>
      </p:sp>
      <p:sp>
        <p:nvSpPr>
          <p:cNvPr id="16" name="כותרת 1"/>
          <p:cNvSpPr txBox="1">
            <a:spLocks/>
          </p:cNvSpPr>
          <p:nvPr/>
        </p:nvSpPr>
        <p:spPr>
          <a:xfrm>
            <a:off x="1947334" y="411216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إجمال</a:t>
            </a:r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 شهر </a:t>
            </a:r>
            <a:r>
              <a:rPr lang="ar-SA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آ</a:t>
            </a:r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ذار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20"/>
            <a:ext cx="2219681" cy="25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2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68" y="1648009"/>
            <a:ext cx="8956045" cy="5978636"/>
          </a:xfrm>
          <a:custGeom>
            <a:avLst/>
            <a:gdLst>
              <a:gd name="connsiteX0" fmla="*/ 5194521 w 8956045"/>
              <a:gd name="connsiteY0" fmla="*/ 968 h 6531847"/>
              <a:gd name="connsiteX1" fmla="*/ 5503973 w 8956045"/>
              <a:gd name="connsiteY1" fmla="*/ 194340 h 6531847"/>
              <a:gd name="connsiteX2" fmla="*/ 8903925 w 8956045"/>
              <a:gd name="connsiteY2" fmla="*/ 6083231 h 6531847"/>
              <a:gd name="connsiteX3" fmla="*/ 8877418 w 8956045"/>
              <a:gd name="connsiteY3" fmla="*/ 6511935 h 6531847"/>
              <a:gd name="connsiteX4" fmla="*/ 8859008 w 8956045"/>
              <a:gd name="connsiteY4" fmla="*/ 6531847 h 6531847"/>
              <a:gd name="connsiteX5" fmla="*/ 413764 w 8956045"/>
              <a:gd name="connsiteY5" fmla="*/ 6531847 h 6531847"/>
              <a:gd name="connsiteX6" fmla="*/ 0 w 8956045"/>
              <a:gd name="connsiteY6" fmla="*/ 5815188 h 6531847"/>
              <a:gd name="connsiteX7" fmla="*/ 0 w 8956045"/>
              <a:gd name="connsiteY7" fmla="*/ 2923402 h 6531847"/>
              <a:gd name="connsiteX8" fmla="*/ 4973205 w 8956045"/>
              <a:gd name="connsiteY8" fmla="*/ 52121 h 6531847"/>
              <a:gd name="connsiteX9" fmla="*/ 5194521 w 8956045"/>
              <a:gd name="connsiteY9" fmla="*/ 968 h 653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56045" h="6531847">
                <a:moveTo>
                  <a:pt x="5194521" y="968"/>
                </a:moveTo>
                <a:cubicBezTo>
                  <a:pt x="5318941" y="9761"/>
                  <a:pt x="5436913" y="78189"/>
                  <a:pt x="5503973" y="194340"/>
                </a:cubicBezTo>
                <a:lnTo>
                  <a:pt x="8903925" y="6083231"/>
                </a:lnTo>
                <a:cubicBezTo>
                  <a:pt x="8984396" y="6222611"/>
                  <a:pt x="8968698" y="6391124"/>
                  <a:pt x="8877418" y="6511935"/>
                </a:cubicBezTo>
                <a:lnTo>
                  <a:pt x="8859008" y="6531847"/>
                </a:lnTo>
                <a:lnTo>
                  <a:pt x="413764" y="6531847"/>
                </a:lnTo>
                <a:lnTo>
                  <a:pt x="0" y="5815188"/>
                </a:lnTo>
                <a:lnTo>
                  <a:pt x="0" y="2923402"/>
                </a:lnTo>
                <a:lnTo>
                  <a:pt x="4973205" y="52121"/>
                </a:lnTo>
                <a:cubicBezTo>
                  <a:pt x="5042895" y="11885"/>
                  <a:pt x="5119868" y="-4308"/>
                  <a:pt x="5194521" y="968"/>
                </a:cubicBezTo>
                <a:close/>
              </a:path>
            </a:pathLst>
          </a:custGeom>
        </p:spPr>
      </p:pic>
      <p:sp>
        <p:nvSpPr>
          <p:cNvPr id="5" name="Rounded Rectangle 4"/>
          <p:cNvSpPr/>
          <p:nvPr/>
        </p:nvSpPr>
        <p:spPr>
          <a:xfrm rot="3600000">
            <a:off x="8586218" y="-1629489"/>
            <a:ext cx="7577004" cy="7577004"/>
          </a:xfrm>
          <a:prstGeom prst="roundRect">
            <a:avLst>
              <a:gd name="adj" fmla="val 5128"/>
            </a:avLst>
          </a:prstGeom>
          <a:solidFill>
            <a:srgbClr val="EB8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2584" y="448002"/>
            <a:ext cx="8720667" cy="1041400"/>
          </a:xfrm>
        </p:spPr>
        <p:txBody>
          <a:bodyPr>
            <a:noAutofit/>
          </a:bodyPr>
          <a:lstStyle/>
          <a:p>
            <a:r>
              <a:rPr lang="ar-AE" sz="8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نيسان</a:t>
            </a:r>
            <a:endParaRPr lang="he-IL" sz="8000" dirty="0">
              <a:solidFill>
                <a:schemeClr val="bg1"/>
              </a:solidFill>
              <a:latin typeface="Sakkal Majalla" panose="02000000000000000000" pitchFamily="2" charset="-7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8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30" y="2137885"/>
            <a:ext cx="7595890" cy="472011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52078" y="424665"/>
            <a:ext cx="8720667" cy="1041400"/>
          </a:xfr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z="6000" dirty="0">
                <a:solidFill>
                  <a:schemeClr val="bg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طعام</a:t>
            </a:r>
            <a:endParaRPr lang="he-IL" sz="6000" dirty="0">
              <a:solidFill>
                <a:schemeClr val="bg1">
                  <a:lumMod val="50000"/>
                </a:schemeClr>
              </a:solidFill>
              <a:latin typeface="Sakkal Majalla" panose="02000000000000000000" pitchFamily="2" charset="-78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448" y="195991"/>
            <a:ext cx="2197953" cy="2540148"/>
          </a:xfrm>
          <a:prstGeom prst="rect">
            <a:avLst/>
          </a:prstGeom>
        </p:spPr>
      </p:pic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2745653" y="1464337"/>
            <a:ext cx="5601584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رتم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أمام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مطعم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الوجبات السريعة المفضّل لديكم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أنتم جائعون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</a:p>
          <a:p>
            <a:pPr marL="0" indent="0">
              <a:buNone/>
            </a:pP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50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جديد</a:t>
            </a:r>
          </a:p>
        </p:txBody>
      </p:sp>
    </p:spTree>
    <p:extLst>
      <p:ext uri="{BB962C8B-B14F-4D97-AF65-F5344CB8AC3E}">
        <p14:creationId xmlns:p14="http://schemas.microsoft.com/office/powerpoint/2010/main" val="32124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77" y="2319958"/>
            <a:ext cx="6807063" cy="453804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כותרת 1"/>
          <p:cNvSpPr txBox="1">
            <a:spLocks/>
          </p:cNvSpPr>
          <p:nvPr/>
        </p:nvSpPr>
        <p:spPr>
          <a:xfrm>
            <a:off x="2784597" y="497876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هاتف ذكي</a:t>
            </a:r>
            <a:r>
              <a:rPr lang="ar-SA" sz="6000" dirty="0">
                <a:solidFill>
                  <a:prstClr val="white">
                    <a:lumMod val="50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endParaRPr lang="ar-AE" sz="6000" dirty="0">
              <a:solidFill>
                <a:prstClr val="white">
                  <a:lumMod val="50000"/>
                </a:prst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382439" cy="2753357"/>
          </a:xfrm>
          <a:prstGeom prst="rect">
            <a:avLst/>
          </a:prstGeom>
        </p:spPr>
      </p:pic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452915" y="1510553"/>
            <a:ext cx="6123604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هاتف ذكي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جديد بسعر م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ناسب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E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he-I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1000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جديد </a:t>
            </a:r>
            <a:endParaRPr lang="he-IL" b="1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ستشترون؟</a:t>
            </a:r>
          </a:p>
        </p:txBody>
      </p:sp>
    </p:spTree>
    <p:extLst>
      <p:ext uri="{BB962C8B-B14F-4D97-AF65-F5344CB8AC3E}">
        <p14:creationId xmlns:p14="http://schemas.microsoft.com/office/powerpoint/2010/main" val="338651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524001" y="3216676"/>
            <a:ext cx="4135661" cy="4525963"/>
          </a:xfrm>
        </p:spPr>
        <p:txBody>
          <a:bodyPr/>
          <a:lstStyle/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بقي معكم مال؟</a:t>
            </a:r>
          </a:p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ر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يكم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أ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تتبر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عوا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ببعضه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أجل هدف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هام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endParaRPr lang="he-IL" dirty="0">
              <a:solidFill>
                <a:schemeClr val="tx1">
                  <a:lumMod val="65000"/>
                  <a:lumOff val="35000"/>
                </a:schemeClr>
              </a:solidFill>
              <a:latin typeface="Open Sans Hebrew Condensed" panose="00000506000000000000" pitchFamily="2" charset="-79"/>
            </a:endParaRPr>
          </a:p>
        </p:txBody>
      </p:sp>
      <p:sp>
        <p:nvSpPr>
          <p:cNvPr id="12" name="כותרת 1"/>
          <p:cNvSpPr txBox="1">
            <a:spLocks/>
          </p:cNvSpPr>
          <p:nvPr/>
        </p:nvSpPr>
        <p:spPr>
          <a:xfrm>
            <a:off x="366287" y="2131675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Open Sans Hebrew Condensed Extr" panose="00000906000000000000" pitchFamily="2" charset="-79"/>
              </a:rPr>
              <a:t>تبر</a:t>
            </a:r>
            <a:r>
              <a:rPr lang="ar-SA" sz="6000" dirty="0">
                <a:solidFill>
                  <a:prstClr val="white">
                    <a:lumMod val="50000"/>
                  </a:prstClr>
                </a:solidFill>
                <a:latin typeface="Open Sans Hebrew Condensed Extr" panose="00000906000000000000" pitchFamily="2" charset="-79"/>
              </a:rPr>
              <a:t>ّ</a:t>
            </a:r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Open Sans Hebrew Condensed Extr" panose="00000906000000000000" pitchFamily="2" charset="-79"/>
              </a:rPr>
              <a:t>ع</a:t>
            </a:r>
            <a:endParaRPr lang="he-IL" sz="6000" dirty="0">
              <a:solidFill>
                <a:prstClr val="white">
                  <a:lumMod val="50000"/>
                </a:prstClr>
              </a:solidFill>
              <a:latin typeface="Open Sans Hebrew Condensed Extr" panose="00000906000000000000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76" y="0"/>
            <a:ext cx="4821217" cy="38796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5068" y="-638819"/>
            <a:ext cx="3520522" cy="3465900"/>
            <a:chOff x="7980516" y="-742454"/>
            <a:chExt cx="3520522" cy="3465900"/>
          </a:xfrm>
        </p:grpSpPr>
        <p:sp>
          <p:nvSpPr>
            <p:cNvPr id="10" name="Rounded Rectangle 9"/>
            <p:cNvSpPr/>
            <p:nvPr/>
          </p:nvSpPr>
          <p:spPr>
            <a:xfrm rot="2700000">
              <a:off x="8209363" y="-742454"/>
              <a:ext cx="3291675" cy="3291675"/>
            </a:xfrm>
            <a:prstGeom prst="roundRect">
              <a:avLst>
                <a:gd name="adj" fmla="val 971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516" y="26121"/>
              <a:ext cx="2326967" cy="269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5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2060" r="14456"/>
          <a:stretch>
            <a:fillRect/>
          </a:stretch>
        </p:blipFill>
        <p:spPr>
          <a:xfrm>
            <a:off x="-675824" y="2404506"/>
            <a:ext cx="8829213" cy="5999832"/>
          </a:xfrm>
          <a:custGeom>
            <a:avLst/>
            <a:gdLst>
              <a:gd name="connsiteX0" fmla="*/ 5144693 w 10289386"/>
              <a:gd name="connsiteY0" fmla="*/ 0 h 6992083"/>
              <a:gd name="connsiteX1" fmla="*/ 5674660 w 10289386"/>
              <a:gd name="connsiteY1" fmla="*/ 219519 h 6992083"/>
              <a:gd name="connsiteX2" fmla="*/ 10069867 w 10289386"/>
              <a:gd name="connsiteY2" fmla="*/ 4614727 h 6992083"/>
              <a:gd name="connsiteX3" fmla="*/ 10069867 w 10289386"/>
              <a:gd name="connsiteY3" fmla="*/ 5674660 h 6992083"/>
              <a:gd name="connsiteX4" fmla="*/ 8752444 w 10289386"/>
              <a:gd name="connsiteY4" fmla="*/ 6992083 h 6992083"/>
              <a:gd name="connsiteX5" fmla="*/ 1536943 w 10289386"/>
              <a:gd name="connsiteY5" fmla="*/ 6992083 h 6992083"/>
              <a:gd name="connsiteX6" fmla="*/ 219519 w 10289386"/>
              <a:gd name="connsiteY6" fmla="*/ 5674660 h 6992083"/>
              <a:gd name="connsiteX7" fmla="*/ 219519 w 10289386"/>
              <a:gd name="connsiteY7" fmla="*/ 4614727 h 6992083"/>
              <a:gd name="connsiteX8" fmla="*/ 4614727 w 10289386"/>
              <a:gd name="connsiteY8" fmla="*/ 219519 h 6992083"/>
              <a:gd name="connsiteX9" fmla="*/ 5144693 w 10289386"/>
              <a:gd name="connsiteY9" fmla="*/ 0 h 69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9386" h="6992083">
                <a:moveTo>
                  <a:pt x="5144693" y="0"/>
                </a:moveTo>
                <a:cubicBezTo>
                  <a:pt x="5336503" y="0"/>
                  <a:pt x="5528313" y="73173"/>
                  <a:pt x="5674660" y="219519"/>
                </a:cubicBezTo>
                <a:lnTo>
                  <a:pt x="10069867" y="4614727"/>
                </a:lnTo>
                <a:cubicBezTo>
                  <a:pt x="10362560" y="4907419"/>
                  <a:pt x="10362560" y="5381967"/>
                  <a:pt x="10069867" y="5674660"/>
                </a:cubicBezTo>
                <a:lnTo>
                  <a:pt x="8752444" y="6992083"/>
                </a:lnTo>
                <a:lnTo>
                  <a:pt x="1536943" y="6992083"/>
                </a:lnTo>
                <a:lnTo>
                  <a:pt x="219519" y="5674660"/>
                </a:lnTo>
                <a:cubicBezTo>
                  <a:pt x="-73173" y="5381967"/>
                  <a:pt x="-73173" y="4907419"/>
                  <a:pt x="219519" y="4614727"/>
                </a:cubicBezTo>
                <a:lnTo>
                  <a:pt x="4614727" y="219519"/>
                </a:lnTo>
                <a:cubicBezTo>
                  <a:pt x="4761073" y="73173"/>
                  <a:pt x="4952883" y="0"/>
                  <a:pt x="5144693" y="0"/>
                </a:cubicBezTo>
                <a:close/>
              </a:path>
            </a:pathLst>
          </a:cu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1" y="1374344"/>
            <a:ext cx="8048506" cy="4487382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ar-EG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	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مصروف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جيب- يعود الوالدين لمصروفاتهم الثابتة بصورة تدريجية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ar-EG" dirty="0" smtClean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EG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	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he-IL" dirty="0" smtClean="0">
                <a:solidFill>
                  <a:schemeClr val="bg1"/>
                </a:solidFill>
                <a:latin typeface="Sakkal Majalla" panose="02000000000000000000" pitchFamily="2" charset="-78"/>
              </a:rPr>
              <a:t>50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  <a:endParaRPr lang="he-IL" dirty="0" smtClean="0">
              <a:solidFill>
                <a:schemeClr val="bg1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EG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	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دخل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العمل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 أبي في الدكّان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): </a:t>
            </a:r>
            <a:r>
              <a:rPr lang="en-US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EG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	</a:t>
            </a:r>
            <a:r>
              <a:rPr lang="he-IL" dirty="0" smtClean="0">
                <a:solidFill>
                  <a:schemeClr val="bg1"/>
                </a:solidFill>
                <a:latin typeface="Sakkal Majalla" panose="02000000000000000000" pitchFamily="2" charset="-78"/>
              </a:rPr>
              <a:t>50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  <a:endParaRPr lang="he-IL" dirty="0" smtClean="0">
              <a:solidFill>
                <a:schemeClr val="bg1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EG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	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هدايا للعيد: </a:t>
            </a:r>
            <a:r>
              <a:rPr lang="he-IL" dirty="0" smtClean="0">
                <a:solidFill>
                  <a:schemeClr val="bg1"/>
                </a:solidFill>
                <a:latin typeface="Sakkal Majalla" panose="02000000000000000000" pitchFamily="2" charset="-78"/>
              </a:rPr>
              <a:t>50 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  <a:endParaRPr lang="he-IL" dirty="0" smtClean="0">
              <a:solidFill>
                <a:schemeClr val="bg1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endParaRPr lang="he-IL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مجموع </a:t>
            </a: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المدخول</a:t>
            </a:r>
            <a:r>
              <a:rPr lang="ar-SA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</a:t>
            </a: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en-US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he-IL" b="1" dirty="0" smtClean="0">
                <a:solidFill>
                  <a:schemeClr val="bg1"/>
                </a:solidFill>
                <a:latin typeface="Sakkal Majalla" panose="02000000000000000000" pitchFamily="2" charset="-78"/>
              </a:rPr>
              <a:t>150 </a:t>
            </a:r>
            <a:r>
              <a:rPr lang="ar-AE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</a:t>
            </a:r>
            <a:r>
              <a:rPr lang="ar-AE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جديد</a:t>
            </a:r>
          </a:p>
          <a:p>
            <a:pPr marL="0" indent="0">
              <a:buNone/>
            </a:pPr>
            <a:endParaRPr lang="he-IL" dirty="0">
              <a:solidFill>
                <a:schemeClr val="bg1"/>
              </a:solidFill>
              <a:latin typeface="Open Sans Hebrew Condensed" panose="00000506000000000000" pitchFamily="2" charset="-79"/>
            </a:endParaRPr>
          </a:p>
        </p:txBody>
      </p:sp>
      <p:sp>
        <p:nvSpPr>
          <p:cNvPr id="15" name="כותרת 1"/>
          <p:cNvSpPr txBox="1">
            <a:spLocks/>
          </p:cNvSpPr>
          <p:nvPr/>
        </p:nvSpPr>
        <p:spPr>
          <a:xfrm>
            <a:off x="142282" y="382574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AE" sz="6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المدخولات من شهر نيسان</a:t>
            </a:r>
          </a:p>
        </p:txBody>
      </p:sp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EB8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19"/>
            <a:ext cx="2219681" cy="25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" r="940"/>
          <a:stretch>
            <a:fillRect/>
          </a:stretch>
        </p:blipFill>
        <p:spPr>
          <a:xfrm>
            <a:off x="-183094" y="2520667"/>
            <a:ext cx="8545876" cy="5614350"/>
          </a:xfrm>
          <a:custGeom>
            <a:avLst/>
            <a:gdLst>
              <a:gd name="connsiteX0" fmla="*/ 3729570 w 8545876"/>
              <a:gd name="connsiteY0" fmla="*/ 0 h 5614350"/>
              <a:gd name="connsiteX1" fmla="*/ 4225709 w 8545876"/>
              <a:gd name="connsiteY1" fmla="*/ 205508 h 5614350"/>
              <a:gd name="connsiteX2" fmla="*/ 8340368 w 8545876"/>
              <a:gd name="connsiteY2" fmla="*/ 4320167 h 5614350"/>
              <a:gd name="connsiteX3" fmla="*/ 8340368 w 8545876"/>
              <a:gd name="connsiteY3" fmla="*/ 5312446 h 5614350"/>
              <a:gd name="connsiteX4" fmla="*/ 8038464 w 8545876"/>
              <a:gd name="connsiteY4" fmla="*/ 5614350 h 5614350"/>
              <a:gd name="connsiteX5" fmla="*/ 0 w 8545876"/>
              <a:gd name="connsiteY5" fmla="*/ 5614350 h 5614350"/>
              <a:gd name="connsiteX6" fmla="*/ 0 w 8545876"/>
              <a:gd name="connsiteY6" fmla="*/ 3438938 h 5614350"/>
              <a:gd name="connsiteX7" fmla="*/ 3233430 w 8545876"/>
              <a:gd name="connsiteY7" fmla="*/ 205508 h 5614350"/>
              <a:gd name="connsiteX8" fmla="*/ 3729570 w 8545876"/>
              <a:gd name="connsiteY8" fmla="*/ 0 h 56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876" h="5614350">
                <a:moveTo>
                  <a:pt x="3729570" y="0"/>
                </a:moveTo>
                <a:cubicBezTo>
                  <a:pt x="3909137" y="0"/>
                  <a:pt x="4088704" y="68503"/>
                  <a:pt x="4225709" y="205508"/>
                </a:cubicBezTo>
                <a:lnTo>
                  <a:pt x="8340368" y="4320167"/>
                </a:lnTo>
                <a:cubicBezTo>
                  <a:pt x="8614379" y="4594178"/>
                  <a:pt x="8614379" y="5038436"/>
                  <a:pt x="8340368" y="5312446"/>
                </a:cubicBezTo>
                <a:lnTo>
                  <a:pt x="8038464" y="5614350"/>
                </a:lnTo>
                <a:lnTo>
                  <a:pt x="0" y="5614350"/>
                </a:lnTo>
                <a:lnTo>
                  <a:pt x="0" y="3438938"/>
                </a:lnTo>
                <a:lnTo>
                  <a:pt x="3233430" y="205508"/>
                </a:lnTo>
                <a:cubicBezTo>
                  <a:pt x="3370435" y="68503"/>
                  <a:pt x="3550003" y="0"/>
                  <a:pt x="3729570" y="0"/>
                </a:cubicBezTo>
                <a:close/>
              </a:path>
            </a:pathLst>
          </a:custGeom>
        </p:spPr>
      </p:pic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3818921" y="1613280"/>
            <a:ext cx="4718653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حض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روا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جدول ميزاني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لشهر 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نيسان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AE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اجمعوا كل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المدخولات 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 مع بقي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الرصيد من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بداية الشهر.</a:t>
            </a:r>
          </a:p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اجمعوا المصروفات 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</a:t>
            </a:r>
            <a:r>
              <a:rPr lang="ar-AE" dirty="0">
                <a:solidFill>
                  <a:schemeClr val="bg1"/>
                </a:solidFill>
                <a:latin typeface="Open Sans Hebrew Condensed" panose="00000506000000000000" pitchFamily="2" charset="-79"/>
              </a:rPr>
              <a:t>.</a:t>
            </a:r>
          </a:p>
        </p:txBody>
      </p:sp>
      <p:sp>
        <p:nvSpPr>
          <p:cNvPr id="16" name="כותרת 1"/>
          <p:cNvSpPr txBox="1">
            <a:spLocks/>
          </p:cNvSpPr>
          <p:nvPr/>
        </p:nvSpPr>
        <p:spPr>
          <a:xfrm>
            <a:off x="-183094" y="411216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إجمال</a:t>
            </a:r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 شهر نيسان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20"/>
            <a:ext cx="2219681" cy="25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1260835"/>
            <a:ext cx="9048179" cy="6033916"/>
          </a:xfrm>
          <a:custGeom>
            <a:avLst/>
            <a:gdLst>
              <a:gd name="connsiteX0" fmla="*/ 5344190 w 9048179"/>
              <a:gd name="connsiteY0" fmla="*/ 968 h 6073852"/>
              <a:gd name="connsiteX1" fmla="*/ 5653642 w 9048179"/>
              <a:gd name="connsiteY1" fmla="*/ 194340 h 6073852"/>
              <a:gd name="connsiteX2" fmla="*/ 9048179 w 9048179"/>
              <a:gd name="connsiteY2" fmla="*/ 6073852 h 6073852"/>
              <a:gd name="connsiteX3" fmla="*/ 299009 w 9048179"/>
              <a:gd name="connsiteY3" fmla="*/ 6073852 h 6073852"/>
              <a:gd name="connsiteX4" fmla="*/ 0 w 9048179"/>
              <a:gd name="connsiteY4" fmla="*/ 5555954 h 6073852"/>
              <a:gd name="connsiteX5" fmla="*/ 0 w 9048179"/>
              <a:gd name="connsiteY5" fmla="*/ 3009813 h 6073852"/>
              <a:gd name="connsiteX6" fmla="*/ 5122874 w 9048179"/>
              <a:gd name="connsiteY6" fmla="*/ 52121 h 6073852"/>
              <a:gd name="connsiteX7" fmla="*/ 5344190 w 9048179"/>
              <a:gd name="connsiteY7" fmla="*/ 968 h 607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48179" h="6073852">
                <a:moveTo>
                  <a:pt x="5344190" y="968"/>
                </a:moveTo>
                <a:cubicBezTo>
                  <a:pt x="5468610" y="9761"/>
                  <a:pt x="5586582" y="78189"/>
                  <a:pt x="5653642" y="194340"/>
                </a:cubicBezTo>
                <a:lnTo>
                  <a:pt x="9048179" y="6073852"/>
                </a:lnTo>
                <a:lnTo>
                  <a:pt x="299009" y="6073852"/>
                </a:lnTo>
                <a:lnTo>
                  <a:pt x="0" y="5555954"/>
                </a:lnTo>
                <a:lnTo>
                  <a:pt x="0" y="3009813"/>
                </a:lnTo>
                <a:lnTo>
                  <a:pt x="5122874" y="52121"/>
                </a:lnTo>
                <a:cubicBezTo>
                  <a:pt x="5192564" y="11885"/>
                  <a:pt x="5269537" y="-4308"/>
                  <a:pt x="5344190" y="968"/>
                </a:cubicBezTo>
                <a:close/>
              </a:path>
            </a:pathLst>
          </a:custGeom>
        </p:spPr>
      </p:pic>
      <p:sp>
        <p:nvSpPr>
          <p:cNvPr id="5" name="Rounded Rectangle 4"/>
          <p:cNvSpPr/>
          <p:nvPr/>
        </p:nvSpPr>
        <p:spPr>
          <a:xfrm rot="3600000">
            <a:off x="9021647" y="-1702060"/>
            <a:ext cx="7577004" cy="7577004"/>
          </a:xfrm>
          <a:prstGeom prst="roundRect">
            <a:avLst>
              <a:gd name="adj" fmla="val 5128"/>
            </a:avLst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2584" y="448002"/>
            <a:ext cx="8720667" cy="1041400"/>
          </a:xfrm>
        </p:spPr>
        <p:txBody>
          <a:bodyPr>
            <a:noAutofit/>
          </a:bodyPr>
          <a:lstStyle/>
          <a:p>
            <a:r>
              <a:rPr lang="ar-SA" sz="8000" dirty="0">
                <a:solidFill>
                  <a:prstClr val="white"/>
                </a:solidFill>
                <a:latin typeface="Open Sans Hebrew Condensed Extr" panose="00000906000000000000" pitchFamily="2" charset="-79"/>
                <a:cs typeface="+mn-cs"/>
              </a:rPr>
              <a:t>أ</a:t>
            </a:r>
            <a:r>
              <a:rPr lang="ar-AE" sz="8000" dirty="0">
                <a:solidFill>
                  <a:prstClr val="white"/>
                </a:solidFill>
                <a:latin typeface="Open Sans Hebrew Condensed Extr" panose="00000906000000000000" pitchFamily="2" charset="-79"/>
                <a:cs typeface="+mn-cs"/>
              </a:rPr>
              <a:t>ي</a:t>
            </a:r>
            <a:r>
              <a:rPr lang="ar-SA" sz="8000" dirty="0">
                <a:solidFill>
                  <a:prstClr val="white"/>
                </a:solidFill>
                <a:latin typeface="Open Sans Hebrew Condensed Extr" panose="00000906000000000000" pitchFamily="2" charset="-79"/>
                <a:cs typeface="+mn-cs"/>
              </a:rPr>
              <a:t>ّ</a:t>
            </a:r>
            <a:r>
              <a:rPr lang="ar-AE" sz="8000" dirty="0">
                <a:solidFill>
                  <a:prstClr val="white"/>
                </a:solidFill>
                <a:latin typeface="Open Sans Hebrew Condensed Extr" panose="00000906000000000000" pitchFamily="2" charset="-79"/>
                <a:cs typeface="+mn-cs"/>
              </a:rPr>
              <a:t>ار</a:t>
            </a:r>
            <a:endParaRPr lang="he-IL" sz="8000" dirty="0">
              <a:solidFill>
                <a:schemeClr val="bg1"/>
              </a:solidFill>
              <a:latin typeface="Open Sans Hebrew Condensed Extr" panose="00000906000000000000" pitchFamily="2" charset="-7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77" y="2319958"/>
            <a:ext cx="6807063" cy="453804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כותרת 1"/>
          <p:cNvSpPr txBox="1">
            <a:spLocks/>
          </p:cNvSpPr>
          <p:nvPr/>
        </p:nvSpPr>
        <p:spPr>
          <a:xfrm>
            <a:off x="2784597" y="497876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Open Sans Hebrew Condensed Extr" panose="00000906000000000000" pitchFamily="2" charset="-79"/>
              </a:rPr>
              <a:t>هاتف ذكي</a:t>
            </a:r>
            <a:r>
              <a:rPr lang="ar-SA" sz="6000" dirty="0">
                <a:solidFill>
                  <a:prstClr val="white">
                    <a:lumMod val="50000"/>
                  </a:prstClr>
                </a:solidFill>
                <a:latin typeface="Open Sans Hebrew Condensed Extr" panose="00000906000000000000" pitchFamily="2" charset="-79"/>
              </a:rPr>
              <a:t>ّ</a:t>
            </a:r>
            <a:endParaRPr lang="ar-AE" sz="6000" dirty="0">
              <a:solidFill>
                <a:prstClr val="white">
                  <a:lumMod val="50000"/>
                </a:prstClr>
              </a:solidFill>
              <a:latin typeface="Open Sans Hebrew Condensed Extr" panose="00000906000000000000" pitchFamily="2" charset="-79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382439" cy="2753357"/>
          </a:xfrm>
          <a:prstGeom prst="rect">
            <a:avLst/>
          </a:prstGeom>
        </p:spPr>
      </p:pic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452915" y="1510553"/>
            <a:ext cx="6123604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هاتف ذكي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جديد بسعر م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ناسب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E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he-I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1000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شيكل جديد </a:t>
            </a:r>
            <a:endParaRPr lang="he-IL" b="1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ستشترون؟</a:t>
            </a:r>
          </a:p>
        </p:txBody>
      </p:sp>
    </p:spTree>
    <p:extLst>
      <p:ext uri="{BB962C8B-B14F-4D97-AF65-F5344CB8AC3E}">
        <p14:creationId xmlns:p14="http://schemas.microsoft.com/office/powerpoint/2010/main" val="22987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248" y="2735942"/>
            <a:ext cx="7291642" cy="412205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706" y="1649670"/>
            <a:ext cx="484501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ذهب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صدقاء لمشاهدة فيلم 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ال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سينما.</a:t>
            </a:r>
          </a:p>
          <a:p>
            <a:pPr marL="0" indent="0">
              <a:buNone/>
            </a:pP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سعر التذكرة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الف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شار والمرط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بات:</a:t>
            </a:r>
          </a:p>
          <a:p>
            <a:pPr marL="0" indent="0">
              <a:buNone/>
            </a:pPr>
            <a:r>
              <a:rPr lang="he-IL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 </a:t>
            </a:r>
            <a:r>
              <a:rPr lang="ar-JO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يكل</a:t>
            </a:r>
            <a:r>
              <a:rPr lang="ar-JO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جديد</a:t>
            </a:r>
            <a:endParaRPr lang="he-IL" sz="4000" b="1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</a:t>
            </a:r>
            <a:r>
              <a:rPr lang="ar-SA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ذهبون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معهم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52078" y="424665"/>
            <a:ext cx="8720667" cy="1041400"/>
          </a:xfr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AE" sz="6000" dirty="0">
                <a:solidFill>
                  <a:schemeClr val="bg1">
                    <a:lumMod val="50000"/>
                  </a:schemeClr>
                </a:solidFill>
                <a:latin typeface="Open Sans Hebrew Condensed Extr" panose="00000906000000000000" pitchFamily="2" charset="-79"/>
                <a:cs typeface="+mn-cs"/>
              </a:rPr>
              <a:t>سينما</a:t>
            </a:r>
            <a:endParaRPr lang="he-IL" sz="6000" dirty="0">
              <a:solidFill>
                <a:schemeClr val="bg1">
                  <a:lumMod val="50000"/>
                </a:schemeClr>
              </a:solidFill>
              <a:latin typeface="Open Sans Hebrew Condensed Extr" panose="00000906000000000000" pitchFamily="2" charset="-79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62" y="228315"/>
            <a:ext cx="1821437" cy="21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 smtClean="0"/>
              <a:t>لعبة الميزانيّة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43377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27" y="1689555"/>
            <a:ext cx="9156481" cy="61316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1352" y="1389354"/>
            <a:ext cx="4038600" cy="4525963"/>
          </a:xfrm>
        </p:spPr>
        <p:txBody>
          <a:bodyPr vert="horz" lIns="91440" tIns="45720" rIns="91440" bIns="45720" rtlCol="1">
            <a:normAutofit/>
          </a:bodyPr>
          <a:lstStyle/>
          <a:p>
            <a:pPr marL="0" indent="0">
              <a:buNone/>
            </a:pP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لقد صدر 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الكتاب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الجديد 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سلسلة الكتب التي تقرؤونها.</a:t>
            </a:r>
          </a:p>
          <a:p>
            <a:pPr marL="0" indent="0">
              <a:buNone/>
            </a:pP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سعره</a:t>
            </a:r>
            <a:r>
              <a:rPr lang="he-I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: 100 </a:t>
            </a:r>
            <a:r>
              <a:rPr lang="ar-JO" sz="3600" b="1" dirty="0">
                <a:solidFill>
                  <a:srgbClr val="595959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sz="3600" b="1" dirty="0" err="1">
                <a:solidFill>
                  <a:srgbClr val="595959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</a:t>
            </a:r>
            <a:r>
              <a:rPr lang="ar-JO" sz="3600" b="1" dirty="0">
                <a:solidFill>
                  <a:srgbClr val="595959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 جديد</a:t>
            </a:r>
            <a:endParaRPr lang="he-IL" sz="3600" b="1" dirty="0">
              <a:solidFill>
                <a:srgbClr val="595959"/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ستشترون</a:t>
            </a:r>
            <a:r>
              <a:rPr lang="ar-S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A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</a:p>
        </p:txBody>
      </p:sp>
      <p:sp>
        <p:nvSpPr>
          <p:cNvPr id="11" name="כותרת 1"/>
          <p:cNvSpPr txBox="1">
            <a:spLocks/>
          </p:cNvSpPr>
          <p:nvPr/>
        </p:nvSpPr>
        <p:spPr>
          <a:xfrm>
            <a:off x="3546015" y="469152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Open Sans Hebrew Condensed Extr" panose="00000906000000000000" pitchFamily="2" charset="-79"/>
              </a:rPr>
              <a:t>كتاب</a:t>
            </a:r>
            <a:endParaRPr lang="he-IL" sz="6000" dirty="0">
              <a:solidFill>
                <a:prstClr val="white">
                  <a:lumMod val="50000"/>
                </a:prstClr>
              </a:solidFill>
              <a:latin typeface="Open Sans Hebrew Condensed Extr" panose="00000906000000000000" pitchFamily="2" charset="-79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90" y="228315"/>
            <a:ext cx="1838094" cy="212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210143"/>
            <a:ext cx="9107081" cy="264765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3" y="261481"/>
            <a:ext cx="2072041" cy="2394634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3502471" y="1480121"/>
            <a:ext cx="4929292" cy="4525963"/>
          </a:xfrm>
        </p:spPr>
        <p:txBody>
          <a:bodyPr/>
          <a:lstStyle/>
          <a:p>
            <a:pPr marL="0" indent="0">
              <a:buNone/>
            </a:pP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اثن</a:t>
            </a: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من ال</a:t>
            </a: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صدقاء 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يحتفل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بعيد ميلادهم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هذا الشهر.</a:t>
            </a:r>
          </a:p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واجبكم تقديم شيء لهما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سعر ال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هدي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لكل واحد من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هما  </a:t>
            </a:r>
            <a:r>
              <a:rPr lang="ar-S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يتراوح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10 </a:t>
            </a: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50 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</a:t>
            </a:r>
            <a:r>
              <a:rPr lang="ar-AE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 جديد</a:t>
            </a:r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</a:rPr>
              <a:t>.</a:t>
            </a:r>
            <a:endParaRPr lang="he-IL" dirty="0">
              <a:solidFill>
                <a:schemeClr val="tx1">
                  <a:lumMod val="65000"/>
                  <a:lumOff val="35000"/>
                </a:schemeClr>
              </a:solidFill>
              <a:latin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كم ستصرفون؟</a:t>
            </a:r>
          </a:p>
        </p:txBody>
      </p:sp>
      <p:sp>
        <p:nvSpPr>
          <p:cNvPr id="18" name="כותרת 1"/>
          <p:cNvSpPr txBox="1">
            <a:spLocks/>
          </p:cNvSpPr>
          <p:nvPr/>
        </p:nvSpPr>
        <p:spPr>
          <a:xfrm>
            <a:off x="2888442" y="438720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Open Sans Hebrew Condensed Extr" panose="00000906000000000000" pitchFamily="2" charset="-79"/>
              </a:rPr>
              <a:t>عيد ميلاد</a:t>
            </a:r>
          </a:p>
        </p:txBody>
      </p:sp>
    </p:spTree>
    <p:extLst>
      <p:ext uri="{BB962C8B-B14F-4D97-AF65-F5344CB8AC3E}">
        <p14:creationId xmlns:p14="http://schemas.microsoft.com/office/powerpoint/2010/main" val="19053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524001" y="3216676"/>
            <a:ext cx="4135661" cy="4525963"/>
          </a:xfrm>
        </p:spPr>
        <p:txBody>
          <a:bodyPr/>
          <a:lstStyle/>
          <a:p>
            <a:pPr marL="0" indent="0">
              <a:buNone/>
            </a:pP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بقي معكم مال؟</a:t>
            </a:r>
          </a:p>
          <a:p>
            <a:pPr marL="0" indent="0">
              <a:buNone/>
            </a:pP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ر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يكم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أ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تتبر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عوا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ببعضه 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أجل هدف</a:t>
            </a:r>
            <a: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هام</a:t>
            </a:r>
            <a:r>
              <a:rPr lang="ar-SA" dirty="0">
                <a:solidFill>
                  <a:schemeClr val="tx1">
                    <a:lumMod val="65000"/>
                    <a:lumOff val="3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endParaRPr lang="he-IL" dirty="0">
              <a:solidFill>
                <a:schemeClr val="tx1">
                  <a:lumMod val="65000"/>
                  <a:lumOff val="35000"/>
                </a:schemeClr>
              </a:solidFill>
              <a:latin typeface="Open Sans Hebrew Condensed" panose="00000506000000000000" pitchFamily="2" charset="-79"/>
            </a:endParaRPr>
          </a:p>
        </p:txBody>
      </p:sp>
      <p:sp>
        <p:nvSpPr>
          <p:cNvPr id="12" name="כותרת 1"/>
          <p:cNvSpPr txBox="1">
            <a:spLocks/>
          </p:cNvSpPr>
          <p:nvPr/>
        </p:nvSpPr>
        <p:spPr>
          <a:xfrm>
            <a:off x="366287" y="2131675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Open Sans Hebrew Condensed Extr" panose="00000906000000000000" pitchFamily="2" charset="-79"/>
              </a:rPr>
              <a:t>تبر</a:t>
            </a:r>
            <a:r>
              <a:rPr lang="ar-SA" sz="6000" dirty="0">
                <a:solidFill>
                  <a:prstClr val="white">
                    <a:lumMod val="50000"/>
                  </a:prstClr>
                </a:solidFill>
                <a:latin typeface="Open Sans Hebrew Condensed Extr" panose="00000906000000000000" pitchFamily="2" charset="-79"/>
              </a:rPr>
              <a:t>ّ</a:t>
            </a:r>
            <a:r>
              <a:rPr lang="ar-AE" sz="6000" dirty="0">
                <a:solidFill>
                  <a:prstClr val="white">
                    <a:lumMod val="50000"/>
                  </a:prstClr>
                </a:solidFill>
                <a:latin typeface="Open Sans Hebrew Condensed Extr" panose="00000906000000000000" pitchFamily="2" charset="-79"/>
              </a:rPr>
              <a:t>ع</a:t>
            </a:r>
            <a:endParaRPr lang="he-IL" sz="6000" dirty="0">
              <a:solidFill>
                <a:prstClr val="white">
                  <a:lumMod val="50000"/>
                </a:prstClr>
              </a:solidFill>
              <a:latin typeface="Open Sans Hebrew Condensed Extr" panose="00000906000000000000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76" y="0"/>
            <a:ext cx="4821217" cy="38796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5068" y="-638819"/>
            <a:ext cx="3520522" cy="3465900"/>
            <a:chOff x="7980516" y="-742454"/>
            <a:chExt cx="3520522" cy="3465900"/>
          </a:xfrm>
        </p:grpSpPr>
        <p:sp>
          <p:nvSpPr>
            <p:cNvPr id="10" name="Rounded Rectangle 9"/>
            <p:cNvSpPr/>
            <p:nvPr/>
          </p:nvSpPr>
          <p:spPr>
            <a:xfrm rot="2700000">
              <a:off x="8209363" y="-742454"/>
              <a:ext cx="3291675" cy="3291675"/>
            </a:xfrm>
            <a:prstGeom prst="roundRect">
              <a:avLst>
                <a:gd name="adj" fmla="val 971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516" y="26121"/>
              <a:ext cx="2326967" cy="269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0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2060" r="14456"/>
          <a:stretch>
            <a:fillRect/>
          </a:stretch>
        </p:blipFill>
        <p:spPr>
          <a:xfrm>
            <a:off x="-675824" y="2404506"/>
            <a:ext cx="8829213" cy="5999832"/>
          </a:xfrm>
          <a:custGeom>
            <a:avLst/>
            <a:gdLst>
              <a:gd name="connsiteX0" fmla="*/ 5144693 w 10289386"/>
              <a:gd name="connsiteY0" fmla="*/ 0 h 6992083"/>
              <a:gd name="connsiteX1" fmla="*/ 5674660 w 10289386"/>
              <a:gd name="connsiteY1" fmla="*/ 219519 h 6992083"/>
              <a:gd name="connsiteX2" fmla="*/ 10069867 w 10289386"/>
              <a:gd name="connsiteY2" fmla="*/ 4614727 h 6992083"/>
              <a:gd name="connsiteX3" fmla="*/ 10069867 w 10289386"/>
              <a:gd name="connsiteY3" fmla="*/ 5674660 h 6992083"/>
              <a:gd name="connsiteX4" fmla="*/ 8752444 w 10289386"/>
              <a:gd name="connsiteY4" fmla="*/ 6992083 h 6992083"/>
              <a:gd name="connsiteX5" fmla="*/ 1536943 w 10289386"/>
              <a:gd name="connsiteY5" fmla="*/ 6992083 h 6992083"/>
              <a:gd name="connsiteX6" fmla="*/ 219519 w 10289386"/>
              <a:gd name="connsiteY6" fmla="*/ 5674660 h 6992083"/>
              <a:gd name="connsiteX7" fmla="*/ 219519 w 10289386"/>
              <a:gd name="connsiteY7" fmla="*/ 4614727 h 6992083"/>
              <a:gd name="connsiteX8" fmla="*/ 4614727 w 10289386"/>
              <a:gd name="connsiteY8" fmla="*/ 219519 h 6992083"/>
              <a:gd name="connsiteX9" fmla="*/ 5144693 w 10289386"/>
              <a:gd name="connsiteY9" fmla="*/ 0 h 69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9386" h="6992083">
                <a:moveTo>
                  <a:pt x="5144693" y="0"/>
                </a:moveTo>
                <a:cubicBezTo>
                  <a:pt x="5336503" y="0"/>
                  <a:pt x="5528313" y="73173"/>
                  <a:pt x="5674660" y="219519"/>
                </a:cubicBezTo>
                <a:lnTo>
                  <a:pt x="10069867" y="4614727"/>
                </a:lnTo>
                <a:cubicBezTo>
                  <a:pt x="10362560" y="4907419"/>
                  <a:pt x="10362560" y="5381967"/>
                  <a:pt x="10069867" y="5674660"/>
                </a:cubicBezTo>
                <a:lnTo>
                  <a:pt x="8752444" y="6992083"/>
                </a:lnTo>
                <a:lnTo>
                  <a:pt x="1536943" y="6992083"/>
                </a:lnTo>
                <a:lnTo>
                  <a:pt x="219519" y="5674660"/>
                </a:lnTo>
                <a:cubicBezTo>
                  <a:pt x="-73173" y="5381967"/>
                  <a:pt x="-73173" y="4907419"/>
                  <a:pt x="219519" y="4614727"/>
                </a:cubicBezTo>
                <a:lnTo>
                  <a:pt x="4614727" y="219519"/>
                </a:lnTo>
                <a:cubicBezTo>
                  <a:pt x="4761073" y="73173"/>
                  <a:pt x="4952883" y="0"/>
                  <a:pt x="5144693" y="0"/>
                </a:cubicBezTo>
                <a:close/>
              </a:path>
            </a:pathLst>
          </a:cu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50510" y="1423974"/>
            <a:ext cx="6799012" cy="23198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Open Sans Hebrew Condensed" panose="00000506000000000000" pitchFamily="2" charset="-79"/>
              </a:rPr>
              <a:t>مصروف </a:t>
            </a:r>
            <a:r>
              <a:rPr lang="ar-AE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جيب: </a:t>
            </a:r>
            <a:r>
              <a:rPr lang="ar-AE" dirty="0">
                <a:solidFill>
                  <a:schemeClr val="bg1"/>
                </a:solidFill>
                <a:latin typeface="Open Sans Hebrew Condensed" panose="00000506000000000000" pitchFamily="2" charset="-79"/>
              </a:rPr>
              <a:t>100 </a:t>
            </a:r>
            <a:r>
              <a:rPr lang="ar-AE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شيكل </a:t>
            </a:r>
            <a:r>
              <a:rPr lang="ar-AE" dirty="0">
                <a:solidFill>
                  <a:schemeClr val="bg1"/>
                </a:solidFill>
                <a:latin typeface="Open Sans Hebrew Condensed" panose="00000506000000000000" pitchFamily="2" charset="-79"/>
              </a:rPr>
              <a:t>جديد</a:t>
            </a:r>
          </a:p>
          <a:p>
            <a:pPr marL="0" indent="0">
              <a:buNone/>
            </a:pPr>
            <a:r>
              <a:rPr lang="ar-AE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دخل </a:t>
            </a:r>
            <a:r>
              <a:rPr lang="ar-AE" dirty="0">
                <a:solidFill>
                  <a:schemeClr val="bg1"/>
                </a:solidFill>
                <a:latin typeface="Open Sans Hebrew Condensed" panose="00000506000000000000" pitchFamily="2" charset="-79"/>
              </a:rPr>
              <a:t>من العمل </a:t>
            </a:r>
            <a:r>
              <a:rPr lang="ar-AE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(</a:t>
            </a:r>
            <a:r>
              <a:rPr lang="ar-SA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مع أبي في الدكّان</a:t>
            </a:r>
            <a:r>
              <a:rPr lang="ar-AE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): </a:t>
            </a:r>
            <a:r>
              <a:rPr lang="ar-AE" dirty="0">
                <a:solidFill>
                  <a:schemeClr val="bg1"/>
                </a:solidFill>
                <a:latin typeface="Open Sans Hebrew Condensed" panose="00000506000000000000" pitchFamily="2" charset="-79"/>
              </a:rPr>
              <a:t>150 </a:t>
            </a:r>
            <a:r>
              <a:rPr lang="ar-AE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شيكل </a:t>
            </a:r>
            <a:r>
              <a:rPr lang="ar-AE" dirty="0">
                <a:solidFill>
                  <a:schemeClr val="bg1"/>
                </a:solidFill>
                <a:latin typeface="Open Sans Hebrew Condensed" panose="00000506000000000000" pitchFamily="2" charset="-79"/>
              </a:rPr>
              <a:t>جديد</a:t>
            </a:r>
          </a:p>
          <a:p>
            <a:pPr marL="0" indent="0">
              <a:buNone/>
            </a:pPr>
            <a:endParaRPr lang="he-IL" b="1" dirty="0">
              <a:solidFill>
                <a:schemeClr val="bg1"/>
              </a:solidFill>
              <a:latin typeface="Open Sans Hebrew Condensed" panose="00000506000000000000" pitchFamily="2" charset="-79"/>
            </a:endParaRPr>
          </a:p>
          <a:p>
            <a:pPr marL="0" indent="0">
              <a:buNone/>
            </a:pPr>
            <a:r>
              <a:rPr lang="ar-AE" b="1" dirty="0">
                <a:solidFill>
                  <a:schemeClr val="bg1"/>
                </a:solidFill>
                <a:latin typeface="Open Sans Hebrew Condensed" panose="00000506000000000000" pitchFamily="2" charset="-79"/>
              </a:rPr>
              <a:t>مجموع </a:t>
            </a:r>
            <a:r>
              <a:rPr lang="ar-AE" b="1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المدخول</a:t>
            </a:r>
            <a:r>
              <a:rPr lang="ar-SA" b="1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ات</a:t>
            </a:r>
            <a:r>
              <a:rPr lang="ar-AE" b="1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: </a:t>
            </a:r>
            <a:r>
              <a:rPr lang="en-US" b="1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</a:br>
            <a:r>
              <a:rPr lang="ar-AE" b="1" dirty="0" smtClean="0">
                <a:solidFill>
                  <a:schemeClr val="bg1"/>
                </a:solidFill>
                <a:latin typeface="Open Sans Hebrew Condensed" panose="00000506000000000000" pitchFamily="2" charset="-79"/>
              </a:rPr>
              <a:t>250 شيكل </a:t>
            </a:r>
            <a:r>
              <a:rPr lang="ar-AE" b="1" dirty="0">
                <a:solidFill>
                  <a:schemeClr val="bg1"/>
                </a:solidFill>
                <a:latin typeface="Open Sans Hebrew Condensed" panose="00000506000000000000" pitchFamily="2" charset="-79"/>
              </a:rPr>
              <a:t>جديد</a:t>
            </a:r>
          </a:p>
        </p:txBody>
      </p:sp>
      <p:sp>
        <p:nvSpPr>
          <p:cNvPr id="15" name="כותרת 1"/>
          <p:cNvSpPr txBox="1">
            <a:spLocks/>
          </p:cNvSpPr>
          <p:nvPr/>
        </p:nvSpPr>
        <p:spPr>
          <a:xfrm>
            <a:off x="142282" y="382574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المدخولات </a:t>
            </a:r>
            <a:r>
              <a:rPr lang="ar-SA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في</a:t>
            </a:r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 شهر </a:t>
            </a:r>
            <a:r>
              <a:rPr lang="ar-SA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أ</a:t>
            </a:r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ي</a:t>
            </a:r>
            <a:r>
              <a:rPr lang="ar-SA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ّ</a:t>
            </a:r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ار</a:t>
            </a:r>
          </a:p>
        </p:txBody>
      </p:sp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19"/>
            <a:ext cx="2219681" cy="25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64" y="2520667"/>
            <a:ext cx="8419016" cy="5614350"/>
          </a:xfrm>
          <a:custGeom>
            <a:avLst/>
            <a:gdLst>
              <a:gd name="connsiteX0" fmla="*/ 3729570 w 8545876"/>
              <a:gd name="connsiteY0" fmla="*/ 0 h 5614350"/>
              <a:gd name="connsiteX1" fmla="*/ 4225709 w 8545876"/>
              <a:gd name="connsiteY1" fmla="*/ 205508 h 5614350"/>
              <a:gd name="connsiteX2" fmla="*/ 8340368 w 8545876"/>
              <a:gd name="connsiteY2" fmla="*/ 4320167 h 5614350"/>
              <a:gd name="connsiteX3" fmla="*/ 8340368 w 8545876"/>
              <a:gd name="connsiteY3" fmla="*/ 5312446 h 5614350"/>
              <a:gd name="connsiteX4" fmla="*/ 8038464 w 8545876"/>
              <a:gd name="connsiteY4" fmla="*/ 5614350 h 5614350"/>
              <a:gd name="connsiteX5" fmla="*/ 0 w 8545876"/>
              <a:gd name="connsiteY5" fmla="*/ 5614350 h 5614350"/>
              <a:gd name="connsiteX6" fmla="*/ 0 w 8545876"/>
              <a:gd name="connsiteY6" fmla="*/ 3438938 h 5614350"/>
              <a:gd name="connsiteX7" fmla="*/ 3233430 w 8545876"/>
              <a:gd name="connsiteY7" fmla="*/ 205508 h 5614350"/>
              <a:gd name="connsiteX8" fmla="*/ 3729570 w 8545876"/>
              <a:gd name="connsiteY8" fmla="*/ 0 h 56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876" h="5614350">
                <a:moveTo>
                  <a:pt x="3729570" y="0"/>
                </a:moveTo>
                <a:cubicBezTo>
                  <a:pt x="3909137" y="0"/>
                  <a:pt x="4088704" y="68503"/>
                  <a:pt x="4225709" y="205508"/>
                </a:cubicBezTo>
                <a:lnTo>
                  <a:pt x="8340368" y="4320167"/>
                </a:lnTo>
                <a:cubicBezTo>
                  <a:pt x="8614379" y="4594178"/>
                  <a:pt x="8614379" y="5038436"/>
                  <a:pt x="8340368" y="5312446"/>
                </a:cubicBezTo>
                <a:lnTo>
                  <a:pt x="8038464" y="5614350"/>
                </a:lnTo>
                <a:lnTo>
                  <a:pt x="0" y="5614350"/>
                </a:lnTo>
                <a:lnTo>
                  <a:pt x="0" y="3438938"/>
                </a:lnTo>
                <a:lnTo>
                  <a:pt x="3233430" y="205508"/>
                </a:lnTo>
                <a:cubicBezTo>
                  <a:pt x="3370435" y="68503"/>
                  <a:pt x="3550003" y="0"/>
                  <a:pt x="3729570" y="0"/>
                </a:cubicBezTo>
                <a:close/>
              </a:path>
            </a:pathLst>
          </a:custGeom>
        </p:spPr>
      </p:pic>
      <p:sp>
        <p:nvSpPr>
          <p:cNvPr id="10" name="Rounded Rectangle 9"/>
          <p:cNvSpPr/>
          <p:nvPr/>
        </p:nvSpPr>
        <p:spPr>
          <a:xfrm rot="2700000">
            <a:off x="9544678" y="-713921"/>
            <a:ext cx="3291675" cy="3291675"/>
          </a:xfrm>
          <a:prstGeom prst="roundRect">
            <a:avLst>
              <a:gd name="adj" fmla="val 97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3818921" y="1613280"/>
            <a:ext cx="4718653" cy="4525963"/>
          </a:xfrm>
        </p:spPr>
        <p:txBody>
          <a:bodyPr/>
          <a:lstStyle/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حض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روا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جدول ميزاني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لشهر </a:t>
            </a:r>
            <a:r>
              <a:rPr lang="ar-SA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أيّار</a:t>
            </a:r>
            <a:r>
              <a:rPr lang="ar-AE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AE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اجمعوا كل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المدخولات 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 مع بقي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الرصيد من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بداية الشهر.</a:t>
            </a:r>
          </a:p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اجمعوا المصروفات </a:t>
            </a:r>
            <a:r>
              <a:rPr lang="ar-SA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</a:t>
            </a:r>
            <a:r>
              <a:rPr lang="ar-AE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 الشهر</a:t>
            </a:r>
            <a:r>
              <a:rPr lang="ar-AE" dirty="0">
                <a:solidFill>
                  <a:schemeClr val="bg1"/>
                </a:solidFill>
                <a:latin typeface="Open Sans Hebrew Condensed" panose="00000506000000000000" pitchFamily="2" charset="-79"/>
              </a:rPr>
              <a:t>.</a:t>
            </a:r>
          </a:p>
        </p:txBody>
      </p:sp>
      <p:sp>
        <p:nvSpPr>
          <p:cNvPr id="16" name="כותרת 1"/>
          <p:cNvSpPr txBox="1">
            <a:spLocks/>
          </p:cNvSpPr>
          <p:nvPr/>
        </p:nvSpPr>
        <p:spPr>
          <a:xfrm>
            <a:off x="-183094" y="411216"/>
            <a:ext cx="8720667" cy="1041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b="1" kern="1200">
                <a:solidFill>
                  <a:srgbClr val="022B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إجمال</a:t>
            </a:r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 شهر </a:t>
            </a:r>
            <a:r>
              <a:rPr lang="ar-SA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أ</a:t>
            </a:r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ي</a:t>
            </a:r>
            <a:r>
              <a:rPr lang="ar-SA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ّ</a:t>
            </a:r>
            <a:r>
              <a:rPr lang="ar-AE" sz="6000" dirty="0">
                <a:solidFill>
                  <a:prstClr val="white"/>
                </a:solidFill>
                <a:latin typeface="Open Sans Hebrew Condensed Extr" panose="00000906000000000000" pitchFamily="2" charset="-79"/>
              </a:rPr>
              <a:t>ار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98" y="136820"/>
            <a:ext cx="2219681" cy="25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4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D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563752" y="206409"/>
            <a:ext cx="6133316" cy="1015663"/>
          </a:xfrm>
        </p:spPr>
        <p:txBody>
          <a:bodyPr vert="horz" lIns="91440" tIns="45720" rIns="91440" bIns="45720" rtlCol="1" anchor="ctr">
            <a:spAutoFit/>
          </a:bodyPr>
          <a:lstStyle/>
          <a:p>
            <a:pPr marL="0">
              <a:spcBef>
                <a:spcPct val="0"/>
              </a:spcBef>
              <a:buNone/>
            </a:pPr>
            <a:r>
              <a:rPr lang="ar-AE" sz="6000" b="1" dirty="0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بعض ال</a:t>
            </a:r>
            <a:r>
              <a:rPr lang="ar-SA" sz="6000" b="1" dirty="0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أ</a:t>
            </a:r>
            <a:r>
              <a:rPr lang="ar-AE" sz="6000" b="1" dirty="0" err="1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سئلة</a:t>
            </a:r>
            <a:endParaRPr lang="ar-AE" sz="6000" b="1" dirty="0">
              <a:solidFill>
                <a:schemeClr val="bg1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 rot="2700000">
            <a:off x="9771505" y="-795132"/>
            <a:ext cx="3111159" cy="3018745"/>
          </a:xfrm>
          <a:prstGeom prst="roundRect">
            <a:avLst>
              <a:gd name="adj" fmla="val 9715"/>
            </a:avLst>
          </a:prstGeom>
          <a:solidFill>
            <a:srgbClr val="CFB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559" y="239082"/>
            <a:ext cx="1534663" cy="1778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61403" y="2362851"/>
            <a:ext cx="694616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3.  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هل اشتريتم الهاتف الذكي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ّ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7078" y="2903339"/>
            <a:ext cx="773123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4.  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كم مر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ّ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ة (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إ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ذا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حدث أصلًا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) خرجتم لمشاهدة فيلم </a:t>
            </a:r>
            <a:r>
              <a:rPr lang="he-IL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    </a:t>
            </a:r>
            <a:r>
              <a:rPr lang="en-US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/>
            </a:r>
            <a:br>
              <a:rPr lang="en-US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</a:br>
            <a:r>
              <a:rPr lang="he-IL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       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في ال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سينم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ا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و/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أ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و تناولتم وجبة في مطعم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الوجبات 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السريع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ة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2155" y="3945024"/>
            <a:ext cx="694616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5.  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كم 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منتجًا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اشتريتم؟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62155" y="4422264"/>
            <a:ext cx="694616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6.  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كم من المال خص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ّ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صتم للتبرع؟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14585" y="4957190"/>
            <a:ext cx="749373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7.  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هل غي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ّ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رتم 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سلوككم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بعد شهر 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آ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ذار (الش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ه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ر الذي كان </a:t>
            </a:r>
            <a:r>
              <a:rPr lang="en-US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/>
            </a:r>
            <a:br>
              <a:rPr lang="en-US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</a:br>
            <a:r>
              <a:rPr lang="he-IL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       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فيه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انخفاض حاد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ّ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بالمدخولات)؟ كيف؟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62155" y="5998874"/>
            <a:ext cx="694616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8.  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هل اشتريتم فقط ما كنتم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تحتاجون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؟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4951" y="1732508"/>
            <a:ext cx="81843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 startAt="2"/>
            </a:pP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هل تمك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ّ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نتم من القيام بكل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ّ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الواجبات؟ (هدايا لأعياد ميلاد</a:t>
            </a:r>
            <a:r>
              <a:rPr lang="ar-EG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ال</a:t>
            </a:r>
            <a:r>
              <a:rPr lang="ar-SA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أ</a:t>
            </a:r>
            <a:r>
              <a:rPr lang="ar-AE" sz="2800" b="1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صدقاء)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57830" y="1163609"/>
            <a:ext cx="78504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ar-AE" sz="2800" b="1" dirty="0">
                <a:solidFill>
                  <a:prstClr val="white"/>
                </a:solidFill>
              </a:rPr>
              <a:t>هل </a:t>
            </a:r>
            <a:r>
              <a:rPr lang="ar-SA" sz="2800" b="1" dirty="0">
                <a:solidFill>
                  <a:prstClr val="white"/>
                </a:solidFill>
              </a:rPr>
              <a:t>أ</a:t>
            </a:r>
            <a:r>
              <a:rPr lang="ar-AE" sz="2800" b="1" dirty="0">
                <a:solidFill>
                  <a:prstClr val="white"/>
                </a:solidFill>
              </a:rPr>
              <a:t>نتم مدينون؟ (</a:t>
            </a:r>
            <a:r>
              <a:rPr lang="ar-SA" sz="2800" b="1" dirty="0">
                <a:solidFill>
                  <a:prstClr val="white"/>
                </a:solidFill>
              </a:rPr>
              <a:t>أ</a:t>
            </a:r>
            <a:r>
              <a:rPr lang="ar-AE" sz="2800" b="1" dirty="0">
                <a:solidFill>
                  <a:prstClr val="white"/>
                </a:solidFill>
              </a:rPr>
              <a:t>ي هل مصروفاتكم اكبر من </a:t>
            </a:r>
            <a:r>
              <a:rPr lang="ar-AE" sz="2800" b="1" dirty="0" err="1">
                <a:solidFill>
                  <a:prstClr val="white"/>
                </a:solidFill>
              </a:rPr>
              <a:t>مدخولاتكم</a:t>
            </a:r>
            <a:r>
              <a:rPr lang="ar-AE" sz="2800" b="1" dirty="0">
                <a:solidFill>
                  <a:prstClr val="white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89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3" grpId="0"/>
      <p:bldP spid="23" grpId="1"/>
      <p:bldP spid="24" grpId="0"/>
      <p:bldP spid="24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 smtClean="0"/>
              <a:t>ما هي الميزانيّة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74010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848171" y="2778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lang="he-IL" sz="3600" b="1" kern="1200">
                <a:solidFill>
                  <a:srgbClr val="022B5E"/>
                </a:solidFill>
                <a:latin typeface="+mj-lt"/>
                <a:ea typeface="+mj-ea"/>
                <a:cs typeface="+mn-cs"/>
              </a:defRPr>
            </a:lvl1pPr>
          </a:lstStyle>
          <a:p>
            <a:r>
              <a:rPr lang="ar-SA" altLang="he-IL" sz="4800" b="0" dirty="0" smtClean="0">
                <a:solidFill>
                  <a:schemeClr val="tx1"/>
                </a:solidFill>
              </a:rPr>
              <a:t>الميزانيّة </a:t>
            </a:r>
            <a:endParaRPr lang="he-IL" altLang="he-IL" sz="4800" b="0" dirty="0">
              <a:solidFill>
                <a:schemeClr val="tx1"/>
              </a:solidFill>
            </a:endParaRPr>
          </a:p>
          <a:p>
            <a:r>
              <a:rPr lang="ar-SA" altLang="he-IL" sz="4800" b="0" dirty="0" smtClean="0">
                <a:solidFill>
                  <a:schemeClr val="tx1"/>
                </a:solidFill>
              </a:rPr>
              <a:t>أداة إداريّة تهدف إلى تخطيط المصروفات والمدخولات في فترة معيّنة قبل بداية النشاط. </a:t>
            </a:r>
            <a:endParaRPr lang="he-IL" altLang="he-IL" sz="4800" b="0" dirty="0">
              <a:solidFill>
                <a:schemeClr val="tx1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7917" t="83350" r="83853" b="10474"/>
          <a:stretch/>
        </p:blipFill>
        <p:spPr>
          <a:xfrm>
            <a:off x="61800" y="6121400"/>
            <a:ext cx="1572741" cy="66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70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404" y="1547549"/>
            <a:ext cx="111813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 rtl="1">
              <a:buAutoNum type="arabicPeriod"/>
            </a:pPr>
            <a:r>
              <a:rPr lang="ar-SA" sz="3200" dirty="0" smtClean="0"/>
              <a:t>تسجيل مفصّل ومنظّم للمصاريف: ماذا اشتريتم، متى وكم كانت التكلفة؟ </a:t>
            </a:r>
            <a:endParaRPr lang="he-IL" sz="3200" dirty="0" smtClean="0"/>
          </a:p>
          <a:p>
            <a:pPr marL="742950" indent="-742950">
              <a:buAutoNum type="arabicPeriod"/>
            </a:pPr>
            <a:r>
              <a:rPr lang="ar-SA" sz="3200" dirty="0" smtClean="0"/>
              <a:t>تسجيل </a:t>
            </a:r>
            <a:r>
              <a:rPr lang="ar-SA" sz="3200" dirty="0"/>
              <a:t>مفصّل ومنظّم </a:t>
            </a:r>
            <a:r>
              <a:rPr lang="ar-SA" sz="3200" dirty="0" smtClean="0"/>
              <a:t>للمدخولات: مصدر الدخل، متى وكم؟ </a:t>
            </a:r>
            <a:endParaRPr lang="he-IL" sz="3200" dirty="0" smtClean="0"/>
          </a:p>
          <a:p>
            <a:pPr marL="742950" indent="-742950" algn="r" rtl="1">
              <a:buAutoNum type="arabicPeriod"/>
            </a:pPr>
            <a:r>
              <a:rPr lang="ar-SA" sz="3200" dirty="0" smtClean="0"/>
              <a:t>إجمال شهريّ لمجموع المدخولات والمصروفات. </a:t>
            </a:r>
            <a:endParaRPr lang="he-IL" sz="3200" dirty="0" smtClean="0"/>
          </a:p>
          <a:p>
            <a:pPr marL="742950" indent="-742950" algn="r" rtl="1">
              <a:buAutoNum type="arabicPeriod"/>
            </a:pPr>
            <a:r>
              <a:rPr lang="ar-SA" sz="3200" dirty="0" smtClean="0"/>
              <a:t>الباقي الجاري في نهاية وبداية الشهر. </a:t>
            </a:r>
            <a:endParaRPr lang="he-IL" sz="32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كيف ندير الميزانيّة؟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848171" y="2778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lang="he-IL" sz="3600" b="1" kern="1200">
                <a:solidFill>
                  <a:srgbClr val="022B5E"/>
                </a:solidFill>
                <a:latin typeface="+mj-lt"/>
                <a:ea typeface="+mj-ea"/>
                <a:cs typeface="+mn-cs"/>
              </a:defRPr>
            </a:lvl1pPr>
          </a:lstStyle>
          <a:p>
            <a:r>
              <a:rPr lang="ar-SA" altLang="he-IL" sz="6000" b="0" dirty="0" smtClean="0">
                <a:solidFill>
                  <a:schemeClr val="tx1"/>
                </a:solidFill>
              </a:rPr>
              <a:t>لماذا علينا أن ندير ميزانيّة؟ </a:t>
            </a:r>
            <a:endParaRPr lang="he-IL" altLang="he-IL" sz="6000" b="0" dirty="0">
              <a:solidFill>
                <a:schemeClr val="tx1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7917" t="83350" r="83853" b="10474"/>
          <a:stretch/>
        </p:blipFill>
        <p:spPr>
          <a:xfrm>
            <a:off x="61800" y="6121400"/>
            <a:ext cx="1572741" cy="66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63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5400000">
            <a:off x="5308954" y="243467"/>
            <a:ext cx="1442133" cy="9972655"/>
          </a:xfrm>
          <a:prstGeom prst="roundRect">
            <a:avLst>
              <a:gd name="adj" fmla="val 11401"/>
            </a:avLst>
          </a:prstGeom>
          <a:solidFill>
            <a:srgbClr val="7840B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109156" y="4646512"/>
            <a:ext cx="6133316" cy="18786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ar-AE" sz="8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</a:t>
            </a:r>
            <a:r>
              <a:rPr lang="ar-AE" sz="8000" b="1" dirty="0" err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الميزاني</a:t>
            </a:r>
            <a:r>
              <a:rPr lang="ar-SA" sz="8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8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</a:p>
        </p:txBody>
      </p:sp>
    </p:spTree>
    <p:extLst>
      <p:ext uri="{BB962C8B-B14F-4D97-AF65-F5344CB8AC3E}">
        <p14:creationId xmlns:p14="http://schemas.microsoft.com/office/powerpoint/2010/main" val="30880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848171" y="2778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lang="he-IL" sz="3600" b="1" kern="1200">
                <a:solidFill>
                  <a:srgbClr val="022B5E"/>
                </a:solidFill>
                <a:latin typeface="+mj-lt"/>
                <a:ea typeface="+mj-ea"/>
                <a:cs typeface="+mn-cs"/>
              </a:defRPr>
            </a:lvl1pPr>
          </a:lstStyle>
          <a:p>
            <a:r>
              <a:rPr lang="ar-SA" altLang="he-IL" sz="6000" b="0" dirty="0">
                <a:solidFill>
                  <a:schemeClr val="tx1"/>
                </a:solidFill>
              </a:rPr>
              <a:t>لماذا علينا أن ندير ميزانيّة؟ </a:t>
            </a:r>
            <a:endParaRPr lang="he-IL" altLang="he-IL" sz="6000" b="0" dirty="0">
              <a:solidFill>
                <a:schemeClr val="tx1"/>
              </a:solidFill>
            </a:endParaRPr>
          </a:p>
        </p:txBody>
      </p:sp>
      <p:sp>
        <p:nvSpPr>
          <p:cNvPr id="5" name="חץ למעלה 4"/>
          <p:cNvSpPr/>
          <p:nvPr/>
        </p:nvSpPr>
        <p:spPr>
          <a:xfrm rot="19535226">
            <a:off x="2923947" y="2111352"/>
            <a:ext cx="352743" cy="856744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מלבן 5"/>
          <p:cNvSpPr/>
          <p:nvPr/>
        </p:nvSpPr>
        <p:spPr>
          <a:xfrm>
            <a:off x="1544771" y="1260455"/>
            <a:ext cx="23358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اتّخاذ قرارات</a:t>
            </a:r>
            <a:endParaRPr lang="he-IL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חץ למעלה 6"/>
          <p:cNvSpPr/>
          <p:nvPr/>
        </p:nvSpPr>
        <p:spPr>
          <a:xfrm>
            <a:off x="5980694" y="2100640"/>
            <a:ext cx="301043" cy="892162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מלבן 7"/>
          <p:cNvSpPr/>
          <p:nvPr/>
        </p:nvSpPr>
        <p:spPr>
          <a:xfrm>
            <a:off x="4831340" y="1260456"/>
            <a:ext cx="2560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تحديد الأفضليّة</a:t>
            </a:r>
            <a:endParaRPr lang="he-IL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חץ למעלה 8"/>
          <p:cNvSpPr/>
          <p:nvPr/>
        </p:nvSpPr>
        <p:spPr>
          <a:xfrm rot="1190584">
            <a:off x="8909449" y="2217494"/>
            <a:ext cx="352743" cy="856744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מלבן 9"/>
          <p:cNvSpPr/>
          <p:nvPr/>
        </p:nvSpPr>
        <p:spPr>
          <a:xfrm>
            <a:off x="8229326" y="1260457"/>
            <a:ext cx="25619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أهداف وغايات</a:t>
            </a:r>
            <a:endParaRPr lang="he-IL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חץ למעלה 10"/>
          <p:cNvSpPr/>
          <p:nvPr/>
        </p:nvSpPr>
        <p:spPr>
          <a:xfrm rot="12618764">
            <a:off x="2886720" y="4133593"/>
            <a:ext cx="387654" cy="994194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לבן 11"/>
          <p:cNvSpPr/>
          <p:nvPr/>
        </p:nvSpPr>
        <p:spPr>
          <a:xfrm>
            <a:off x="2028978" y="5176190"/>
            <a:ext cx="12666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الرقابة</a:t>
            </a:r>
            <a:endParaRPr lang="he-IL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חץ למעלה 12"/>
          <p:cNvSpPr/>
          <p:nvPr/>
        </p:nvSpPr>
        <p:spPr>
          <a:xfrm rot="8871782">
            <a:off x="8940568" y="4124072"/>
            <a:ext cx="353401" cy="956767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מלבן 13"/>
          <p:cNvSpPr/>
          <p:nvPr/>
        </p:nvSpPr>
        <p:spPr>
          <a:xfrm>
            <a:off x="8752705" y="5316978"/>
            <a:ext cx="15151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التخطيط</a:t>
            </a:r>
            <a:endParaRPr lang="he-IL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2"/>
          <a:srcRect l="7917" t="83350" r="83853" b="10474"/>
          <a:stretch/>
        </p:blipFill>
        <p:spPr>
          <a:xfrm>
            <a:off x="61800" y="6121400"/>
            <a:ext cx="1572741" cy="66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18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7917" t="83350" r="83853" b="10474"/>
          <a:stretch/>
        </p:blipFill>
        <p:spPr>
          <a:xfrm>
            <a:off x="61800" y="6121400"/>
            <a:ext cx="1572741" cy="66371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l="36709" t="40230" r="17764" b="8985"/>
          <a:stretch/>
        </p:blipFill>
        <p:spPr>
          <a:xfrm>
            <a:off x="2230920" y="1276306"/>
            <a:ext cx="7571875" cy="2424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8052" y="4368508"/>
            <a:ext cx="6775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altLang="he-IL" dirty="0" smtClean="0"/>
              <a:t>فكروا بطريقة إيجابيّة (+)!</a:t>
            </a:r>
          </a:p>
          <a:p>
            <a:r>
              <a:rPr lang="ar-SA" altLang="he-IL" dirty="0" smtClean="0"/>
              <a:t>بناء ميزانيّة شخصيّة بثلاث خطوات- الطريقة لتخطيط مستقبلكم وتحقيق أحلامكم. هيّا نبدأ!</a:t>
            </a:r>
          </a:p>
          <a:p>
            <a:r>
              <a:rPr lang="ar-SA" altLang="he-IL" dirty="0" smtClean="0"/>
              <a:t>الخطوة </a:t>
            </a:r>
            <a:r>
              <a:rPr lang="en-US" altLang="he-IL" dirty="0" smtClean="0"/>
              <a:t>1 </a:t>
            </a:r>
            <a:r>
              <a:rPr lang="ar-SA" altLang="he-IL" dirty="0"/>
              <a:t> </a:t>
            </a:r>
            <a:r>
              <a:rPr lang="ar-SA" altLang="he-IL" dirty="0" smtClean="0"/>
              <a:t>حساب وضعي الماليّ</a:t>
            </a:r>
          </a:p>
          <a:p>
            <a:r>
              <a:rPr lang="ar-SA" altLang="he-IL" dirty="0" smtClean="0"/>
              <a:t>الخطوة </a:t>
            </a:r>
            <a:r>
              <a:rPr lang="en-US" altLang="he-IL" dirty="0" smtClean="0"/>
              <a:t>2</a:t>
            </a:r>
            <a:r>
              <a:rPr lang="ar-SA" altLang="he-IL" dirty="0" smtClean="0"/>
              <a:t> تحديد الأهداف </a:t>
            </a:r>
          </a:p>
          <a:p>
            <a:r>
              <a:rPr lang="ar-SA" altLang="he-IL" dirty="0" smtClean="0"/>
              <a:t>الخطوة </a:t>
            </a:r>
            <a:r>
              <a:rPr lang="en-US" altLang="he-IL" dirty="0" smtClean="0"/>
              <a:t>3 </a:t>
            </a:r>
            <a:r>
              <a:rPr lang="ar-SA" altLang="he-IL" dirty="0" smtClean="0"/>
              <a:t> بناء الميزانيّة</a:t>
            </a:r>
            <a:endParaRPr lang="he-IL" altLang="he-IL" dirty="0"/>
          </a:p>
        </p:txBody>
      </p:sp>
    </p:spTree>
    <p:extLst>
      <p:ext uri="{BB962C8B-B14F-4D97-AF65-F5344CB8AC3E}">
        <p14:creationId xmlns:p14="http://schemas.microsoft.com/office/powerpoint/2010/main" val="30005136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 smtClean="0"/>
              <a:t>قصّة حدث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43834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تعالوا نتدرّب</a:t>
            </a:r>
            <a:endParaRPr lang="en-US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40576" t="22906" r="40624" b="17644"/>
          <a:stretch/>
        </p:blipFill>
        <p:spPr>
          <a:xfrm>
            <a:off x="9182100" y="1484244"/>
            <a:ext cx="2281031" cy="248532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l="40690" t="22949" r="40520" b="17698"/>
          <a:stretch/>
        </p:blipFill>
        <p:spPr>
          <a:xfrm>
            <a:off x="6586330" y="1484244"/>
            <a:ext cx="2290970" cy="2845709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/>
          <a:srcRect l="40543" t="23369" r="40653" b="17472"/>
          <a:stretch/>
        </p:blipFill>
        <p:spPr>
          <a:xfrm>
            <a:off x="3961973" y="1484244"/>
            <a:ext cx="2471957" cy="2845709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5"/>
          <a:srcRect l="61354" t="38143" r="24271" b="36289"/>
          <a:stretch/>
        </p:blipFill>
        <p:spPr>
          <a:xfrm>
            <a:off x="650446" y="4105609"/>
            <a:ext cx="1565532" cy="1565532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244425" y="5677909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goo.gl/shZdZY</a:t>
            </a:r>
            <a:endParaRPr lang="he-IL" dirty="0" smtClean="0"/>
          </a:p>
        </p:txBody>
      </p:sp>
      <p:sp>
        <p:nvSpPr>
          <p:cNvPr id="3" name="Rectangle 2"/>
          <p:cNvSpPr/>
          <p:nvPr/>
        </p:nvSpPr>
        <p:spPr>
          <a:xfrm>
            <a:off x="9182100" y="4077471"/>
            <a:ext cx="228103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altLang="he-IL" sz="1100" dirty="0" smtClean="0"/>
              <a:t>قصّة أوري </a:t>
            </a:r>
          </a:p>
          <a:p>
            <a:r>
              <a:rPr lang="ar-SA" altLang="he-IL" sz="1100" dirty="0" smtClean="0"/>
              <a:t>أوري عمره </a:t>
            </a:r>
            <a:r>
              <a:rPr lang="en-US" altLang="he-IL" sz="1100" dirty="0" smtClean="0"/>
              <a:t>16 </a:t>
            </a:r>
            <a:r>
              <a:rPr lang="ar-SA" altLang="he-IL" sz="1100" dirty="0" smtClean="0"/>
              <a:t>سنة، رياضيّ بارز في المدرسة. من عادته قضاء الوقت مع أصدقائه في ركوب أمواج البحر وتدريبات الكاراتيه. </a:t>
            </a:r>
          </a:p>
          <a:p>
            <a:r>
              <a:rPr lang="ar-SA" altLang="he-IL" sz="1100" dirty="0" smtClean="0"/>
              <a:t>في إطار دراسة التربية الماليّة قرر البدء في تحديد هدف ماليّ شخصيّ وهو شراء مزلاج جديد حتّى شهر آذار. يدير ميزانيّته بواسطة تطبيق. </a:t>
            </a:r>
          </a:p>
          <a:p>
            <a:r>
              <a:rPr lang="ar-SA" altLang="he-IL" sz="1100" dirty="0" smtClean="0"/>
              <a:t>اقرأوا معطيات التطبيق الخاصّة </a:t>
            </a:r>
            <a:r>
              <a:rPr lang="ar-SA" altLang="he-IL" sz="1100" dirty="0" err="1" smtClean="0"/>
              <a:t>بأوري</a:t>
            </a:r>
            <a:r>
              <a:rPr lang="ar-SA" altLang="he-IL" sz="1100" dirty="0" smtClean="0"/>
              <a:t>، ثمّ أجيبوا عن الأسئلة في النهاية.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67499" y="4351792"/>
            <a:ext cx="228103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altLang="he-IL" sz="1100" dirty="0" smtClean="0"/>
              <a:t>قصّة أيلاه</a:t>
            </a:r>
          </a:p>
          <a:p>
            <a:r>
              <a:rPr lang="ar-SA" altLang="he-IL" sz="1100" dirty="0" smtClean="0"/>
              <a:t>أيلاه عمرها </a:t>
            </a:r>
            <a:r>
              <a:rPr lang="en-US" altLang="he-IL" sz="1100" dirty="0" smtClean="0"/>
              <a:t>16 </a:t>
            </a:r>
            <a:r>
              <a:rPr lang="ar-SA" altLang="he-IL" sz="1100" dirty="0" smtClean="0"/>
              <a:t>سنة، تلميذة مجتهدة وموهوبة. تعزف على الناي وتحلّ الحفلات كثيرًا. </a:t>
            </a:r>
          </a:p>
          <a:p>
            <a:r>
              <a:rPr lang="ar-SA" altLang="he-IL" sz="1100" dirty="0" smtClean="0"/>
              <a:t>في إطار دراسة التربية الماليّة قرر البدء في تحديد هدف ماليّ شخصيّ وهو شراء تذكرة سفر إلى قُبرص حتّى شهر آذار. تدير ميزانيّتها بواسطة تطبيق. </a:t>
            </a:r>
          </a:p>
          <a:p>
            <a:r>
              <a:rPr lang="ar-SA" altLang="he-IL" sz="1100" dirty="0" smtClean="0"/>
              <a:t>اقرأوا معطيات التطبيق الخاصّة </a:t>
            </a:r>
            <a:r>
              <a:rPr lang="ar-SA" altLang="he-IL" sz="1100" dirty="0" err="1" smtClean="0"/>
              <a:t>بهيلاه</a:t>
            </a:r>
            <a:r>
              <a:rPr lang="ar-SA" altLang="he-IL" sz="1100" dirty="0" smtClean="0"/>
              <a:t>، ثمّ أجيبوا عن الأسئلة في النهاية.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4068" y="4504192"/>
            <a:ext cx="228103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altLang="he-IL" sz="1100" dirty="0" smtClean="0"/>
              <a:t>قصّة </a:t>
            </a:r>
            <a:r>
              <a:rPr lang="ar-SA" altLang="he-IL" sz="1100" dirty="0" err="1" smtClean="0"/>
              <a:t>شاني</a:t>
            </a:r>
            <a:endParaRPr lang="ar-SA" altLang="he-IL" sz="1100" dirty="0" smtClean="0"/>
          </a:p>
          <a:p>
            <a:r>
              <a:rPr lang="ar-SA" altLang="he-IL" sz="1100" dirty="0" err="1" smtClean="0"/>
              <a:t>شاني</a:t>
            </a:r>
            <a:r>
              <a:rPr lang="ar-SA" altLang="he-IL" sz="1100" dirty="0" smtClean="0"/>
              <a:t> عمرها</a:t>
            </a:r>
            <a:r>
              <a:rPr lang="en-US" altLang="he-IL" sz="1100" dirty="0" smtClean="0"/>
              <a:t>16 </a:t>
            </a:r>
            <a:r>
              <a:rPr lang="ar-SA" altLang="he-IL" sz="1100" dirty="0" smtClean="0"/>
              <a:t> سنة، تحبّ السفر على </a:t>
            </a:r>
            <a:r>
              <a:rPr lang="ar-SA" altLang="he-IL" sz="1100" dirty="0" err="1" smtClean="0"/>
              <a:t>الإسكوتر</a:t>
            </a:r>
            <a:r>
              <a:rPr lang="ar-SA" altLang="he-IL" sz="1100" dirty="0" smtClean="0"/>
              <a:t> وموهوبة. تعزف على الناي وتحبّ الحفلات كثيرًا. </a:t>
            </a:r>
          </a:p>
          <a:p>
            <a:r>
              <a:rPr lang="ar-SA" altLang="he-IL" sz="1100" dirty="0" smtClean="0"/>
              <a:t>في إطار دراسة التربية الماليّة قرّر البدء في تحديد هدف ماليّ شخصيّ وهو شراء تذكرة سفر إلى قُبرص حتّى شهر آذار. تدير ميزانيّتها بواسطة تطبيق. </a:t>
            </a:r>
          </a:p>
          <a:p>
            <a:r>
              <a:rPr lang="ar-SA" altLang="he-IL" sz="1100" dirty="0" smtClean="0"/>
              <a:t>اقرأوا معطيات التطبيق الخاصّة </a:t>
            </a:r>
            <a:r>
              <a:rPr lang="ar-SA" altLang="he-IL" sz="1100" dirty="0" err="1" smtClean="0"/>
              <a:t>بشاني</a:t>
            </a:r>
            <a:r>
              <a:rPr lang="ar-SA" altLang="he-IL" sz="1100" dirty="0" smtClean="0"/>
              <a:t>، ثمّ أجيبوا عن الأسئلة في النهاية. </a:t>
            </a:r>
          </a:p>
        </p:txBody>
      </p:sp>
    </p:spTree>
    <p:extLst>
      <p:ext uri="{BB962C8B-B14F-4D97-AF65-F5344CB8AC3E}">
        <p14:creationId xmlns:p14="http://schemas.microsoft.com/office/powerpoint/2010/main" val="3051206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257" y="1690688"/>
            <a:ext cx="111813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dirty="0" smtClean="0"/>
              <a:t>تعلّم أبناء الشبيبة لديكم في العام الماضي في مشروع التربية الماليّة.</a:t>
            </a:r>
          </a:p>
          <a:p>
            <a:pPr algn="r" rtl="1"/>
            <a:r>
              <a:rPr lang="ar-SA" sz="3200" dirty="0" smtClean="0"/>
              <a:t>في إطار تعلّمهم قرّروا تحديد هدف ماليّ شخصيّ لشرائه حتّى شهر آذار. </a:t>
            </a:r>
          </a:p>
          <a:p>
            <a:pPr algn="r" rtl="1"/>
            <a:r>
              <a:rPr lang="ar-SA" sz="3200" dirty="0" smtClean="0"/>
              <a:t>يديرون ميزانيّاتهم من خلال تطبيق "نفهم المال".</a:t>
            </a:r>
          </a:p>
          <a:p>
            <a:pPr algn="r" rtl="1"/>
            <a:r>
              <a:rPr lang="ar-SA" sz="3200" dirty="0" smtClean="0"/>
              <a:t>اقرأوا معطيات التطبيق لأبناء الشبيبة لديكم وأجيبوا عن السؤال في النهاية.    </a:t>
            </a:r>
            <a:endParaRPr lang="en-US" sz="32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قصص أحداث</a:t>
            </a:r>
            <a:endParaRPr lang="en-US" dirty="0"/>
          </a:p>
        </p:txBody>
      </p:sp>
      <p:sp>
        <p:nvSpPr>
          <p:cNvPr id="9" name="מלבן 8"/>
          <p:cNvSpPr/>
          <p:nvPr/>
        </p:nvSpPr>
        <p:spPr>
          <a:xfrm>
            <a:off x="2589771" y="6429633"/>
            <a:ext cx="2339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goo.gl/iQeTxP</a:t>
            </a:r>
            <a:endParaRPr lang="en-US" dirty="0" smtClean="0"/>
          </a:p>
          <a:p>
            <a:endParaRPr lang="he-IL" dirty="0" smtClean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l="65338" t="27027" r="24324" b="54355"/>
          <a:stretch/>
        </p:blipFill>
        <p:spPr>
          <a:xfrm>
            <a:off x="2551363" y="4009435"/>
            <a:ext cx="2388973" cy="24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536" y="1957621"/>
            <a:ext cx="111813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/>
              <a:t>1. </a:t>
            </a:r>
            <a:r>
              <a:rPr lang="ar-SA" sz="3200" dirty="0" smtClean="0"/>
              <a:t>في أيّ شهر سيكون هناك أكبر قد من المصاريف؟ </a:t>
            </a:r>
            <a:endParaRPr lang="he-IL" sz="3200" dirty="0"/>
          </a:p>
          <a:p>
            <a:r>
              <a:rPr lang="he-IL" sz="3200" dirty="0"/>
              <a:t>2. </a:t>
            </a:r>
            <a:r>
              <a:rPr lang="ar-SA" sz="3200" dirty="0" smtClean="0"/>
              <a:t>هل، حسي المعطيات، ستنجح شخصيّتكم في الالتزام بشراء الهدف؟ </a:t>
            </a:r>
            <a:endParaRPr lang="he-IL" sz="3200" dirty="0"/>
          </a:p>
          <a:p>
            <a:r>
              <a:rPr lang="he-IL" sz="3200" dirty="0"/>
              <a:t>3. </a:t>
            </a:r>
            <a:r>
              <a:rPr lang="ar-SA" sz="3200" dirty="0" smtClean="0"/>
              <a:t>قرّرت شخصيّتكم البدء خلال العطلة الصيفيّة لإضافة نقود إلى الادّخار. هل تاريخ بداية الادّخار هو التاريخ الأمثل. </a:t>
            </a:r>
            <a:endParaRPr lang="he-IL" sz="3200" dirty="0"/>
          </a:p>
          <a:p>
            <a:r>
              <a:rPr lang="he-IL" sz="3200" dirty="0"/>
              <a:t>4. </a:t>
            </a:r>
            <a:r>
              <a:rPr lang="ar-SA" sz="3200" dirty="0" smtClean="0"/>
              <a:t>حصلت شخصيّتكم على </a:t>
            </a:r>
            <a:r>
              <a:rPr lang="he-IL" sz="3200" dirty="0" smtClean="0"/>
              <a:t>1500</a:t>
            </a:r>
            <a:r>
              <a:rPr lang="ar-SA" sz="3200" dirty="0" smtClean="0"/>
              <a:t> شيكل هديّة من الجدّ، وقرّرت إضافتها إلى صندوق الادّخار. هل الإجابة عن الأسئلة السابقة يجب أن تتغيّر في أعقاب ذلك؟ </a:t>
            </a:r>
            <a:endParaRPr lang="he-IL" sz="32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الأسئلة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4000" dirty="0" smtClean="0"/>
              <a:t>إجمال </a:t>
            </a:r>
            <a:endParaRPr lang="en-US" sz="40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ar-SA" sz="3200" dirty="0" smtClean="0"/>
              <a:t>حلمكم: نوفّر أفضل حين يكون لنا هدف</a:t>
            </a:r>
            <a:endParaRPr lang="he-IL" sz="32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ar-SA" sz="3200" dirty="0" smtClean="0"/>
              <a:t>لعبة الميزانيّة: يمكن للرقابة أن نؤثّر في سلوكنا</a:t>
            </a:r>
            <a:endParaRPr lang="he-IL" sz="32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ar-SA" sz="3200" dirty="0" smtClean="0"/>
              <a:t>قصص أحداث: إدارة الميزانيّة تساعدنا في اتّخاذ قرارات حكيمة</a:t>
            </a:r>
            <a:endParaRPr lang="he-IL" sz="3200" dirty="0" smtClean="0"/>
          </a:p>
          <a:p>
            <a:pPr marL="514350" indent="-514350">
              <a:buFont typeface="+mj-lt"/>
              <a:buAutoNum type="arabicPeriod"/>
            </a:pPr>
            <a:endParaRPr lang="he-IL" sz="3200" dirty="0" smtClean="0"/>
          </a:p>
          <a:p>
            <a:pPr marL="0" lvl="0" indent="0">
              <a:buNone/>
            </a:pPr>
            <a:r>
              <a:rPr lang="ar-SA" sz="3200" dirty="0" smtClean="0"/>
              <a:t>سؤال ختاميّ: أيّ أداة هي الأفضل بالنسبة إليكم لإدارة الميزانيّة؟ </a:t>
            </a:r>
            <a:r>
              <a:rPr lang="he-IL" sz="320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4532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 smtClean="0"/>
              <a:t>هل مِن أسئلة؟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5750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7207" y="3056588"/>
            <a:ext cx="10450285" cy="3801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197884" y="408360"/>
            <a:ext cx="6133316" cy="11228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ar-AE" sz="6000" b="1" dirty="0">
                <a:solidFill>
                  <a:schemeClr val="bg1"/>
                </a:solidFill>
                <a:latin typeface="Open Sans Hebrew Condensed Extr" panose="00000906000000000000" pitchFamily="2" charset="-79"/>
              </a:rPr>
              <a:t>لعبة </a:t>
            </a:r>
            <a:r>
              <a:rPr lang="ar-AE" sz="6000" b="1" dirty="0" err="1">
                <a:solidFill>
                  <a:schemeClr val="bg1"/>
                </a:solidFill>
                <a:latin typeface="Open Sans Hebrew Condensed Extr" panose="00000906000000000000" pitchFamily="2" charset="-79"/>
              </a:rPr>
              <a:t>الميزاني</a:t>
            </a:r>
            <a:r>
              <a:rPr lang="ar-SA" sz="6000" b="1" dirty="0">
                <a:solidFill>
                  <a:schemeClr val="bg1"/>
                </a:solidFill>
                <a:latin typeface="Open Sans Hebrew Condensed Extr" panose="00000906000000000000" pitchFamily="2" charset="-79"/>
              </a:rPr>
              <a:t>ّ</a:t>
            </a:r>
            <a:r>
              <a:rPr lang="ar-AE" sz="6000" b="1" dirty="0">
                <a:solidFill>
                  <a:schemeClr val="bg1"/>
                </a:solidFill>
                <a:latin typeface="Open Sans Hebrew Condensed Extr" panose="00000906000000000000" pitchFamily="2" charset="-79"/>
              </a:rPr>
              <a:t>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27200" y="1582058"/>
            <a:ext cx="7184571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عليكم تسجيل جميع مدخ</a:t>
            </a:r>
            <a:r>
              <a:rPr lang="ar-SA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و</a:t>
            </a:r>
            <a:r>
              <a:rPr lang="ar-AE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لاتكم ومصروفاتكم خلال الشهر</a:t>
            </a:r>
            <a:r>
              <a:rPr lang="ar-SA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</a:t>
            </a:r>
            <a:r>
              <a:rPr lang="ar-AE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في ورقة مراقبة </a:t>
            </a:r>
            <a:r>
              <a:rPr lang="ar-AE" sz="2800" dirty="0" err="1">
                <a:solidFill>
                  <a:prstClr val="white"/>
                </a:solidFill>
                <a:latin typeface="Open Sans Hebrew Condensed" panose="00000506000000000000" pitchFamily="2" charset="-79"/>
              </a:rPr>
              <a:t>الميزاني</a:t>
            </a:r>
            <a:r>
              <a:rPr lang="ar-SA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ّ</a:t>
            </a:r>
            <a:r>
              <a:rPr lang="ar-AE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ة. انتبهوا</a:t>
            </a:r>
            <a:r>
              <a:rPr lang="ar-SA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! عليكم تسجيل</a:t>
            </a:r>
            <a:r>
              <a:rPr lang="ar-AE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المدخولات فقط في العمود ال</a:t>
            </a:r>
            <a:r>
              <a:rPr lang="ar-SA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أ</a:t>
            </a:r>
            <a:r>
              <a:rPr lang="ar-AE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وسط</a:t>
            </a:r>
            <a:r>
              <a:rPr lang="ar-SA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،</a:t>
            </a:r>
            <a:r>
              <a:rPr lang="ar-AE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 والمصروفات فقط في العمود ال</a:t>
            </a:r>
            <a:r>
              <a:rPr lang="ar-SA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أيسر</a:t>
            </a:r>
            <a:r>
              <a:rPr lang="ar-AE" sz="2800" dirty="0">
                <a:solidFill>
                  <a:prstClr val="white"/>
                </a:solidFill>
                <a:latin typeface="Open Sans Hebrew Condensed" panose="00000506000000000000" pitchFamily="2" charset="-79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FBD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19" y="295054"/>
            <a:ext cx="1806111" cy="2093570"/>
          </a:xfrm>
          <a:prstGeom prst="rect">
            <a:avLst/>
          </a:prstGeom>
        </p:spPr>
      </p:pic>
      <p:grpSp>
        <p:nvGrpSpPr>
          <p:cNvPr id="16" name="קבוצה 15"/>
          <p:cNvGrpSpPr/>
          <p:nvPr/>
        </p:nvGrpSpPr>
        <p:grpSpPr>
          <a:xfrm>
            <a:off x="6534027" y="3301166"/>
            <a:ext cx="3997106" cy="3106987"/>
            <a:chOff x="9227373" y="3307283"/>
            <a:chExt cx="3997106" cy="3106987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8837" y="3307283"/>
              <a:ext cx="3895642" cy="3106987"/>
            </a:xfrm>
            <a:prstGeom prst="rect">
              <a:avLst/>
            </a:prstGeom>
          </p:spPr>
        </p:pic>
        <p:sp>
          <p:nvSpPr>
            <p:cNvPr id="7" name="אליפסה 6"/>
            <p:cNvSpPr/>
            <p:nvPr/>
          </p:nvSpPr>
          <p:spPr>
            <a:xfrm>
              <a:off x="12203928" y="4079329"/>
              <a:ext cx="735458" cy="25467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845114" y="4022001"/>
              <a:ext cx="101460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dirty="0">
                  <a:solidFill>
                    <a:prstClr val="black"/>
                  </a:solidFill>
                </a:rPr>
                <a:t>بلوزة</a:t>
              </a:r>
              <a:endParaRPr lang="he-IL" dirty="0">
                <a:solidFill>
                  <a:prstClr val="black"/>
                </a:solidFill>
              </a:endParaRPr>
            </a:p>
          </p:txBody>
        </p:sp>
        <p:sp>
          <p:nvSpPr>
            <p:cNvPr id="19" name="אליפסה 18"/>
            <p:cNvSpPr/>
            <p:nvPr/>
          </p:nvSpPr>
          <p:spPr>
            <a:xfrm>
              <a:off x="9586187" y="4059579"/>
              <a:ext cx="735458" cy="25467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227373" y="4002251"/>
              <a:ext cx="101460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solidFill>
                    <a:prstClr val="black"/>
                  </a:solidFill>
                </a:rPr>
                <a:t>150</a:t>
              </a:r>
            </a:p>
          </p:txBody>
        </p:sp>
      </p:grp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5"/>
          <a:srcRect l="10940" t="18349" r="27959" b="7890"/>
          <a:stretch/>
        </p:blipFill>
        <p:spPr>
          <a:xfrm>
            <a:off x="2004971" y="3580368"/>
            <a:ext cx="4164299" cy="28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1323584" y="5545634"/>
            <a:ext cx="9344416" cy="1312366"/>
          </a:xfrm>
          <a:prstGeom prst="rect">
            <a:avLst/>
          </a:prstGeom>
          <a:solidFill>
            <a:srgbClr val="B6E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931031" y="370507"/>
            <a:ext cx="6133316" cy="11228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ar-AE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</a:t>
            </a:r>
            <a:r>
              <a:rPr lang="ar-AE" sz="6000" b="1" dirty="0" err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الميزاني</a:t>
            </a:r>
            <a:r>
              <a:rPr lang="ar-SA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7047" y="1746207"/>
            <a:ext cx="7656472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marL="742950" indent="-742950">
              <a:buClr>
                <a:srgbClr val="F48120"/>
              </a:buClr>
              <a:buFont typeface="+mj-lt"/>
              <a:buAutoNum type="arabicPeriod"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buClr>
                <a:prstClr val="white"/>
              </a:buClr>
            </a:pP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أنتم ملزمون بتسجيل كلّ 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دخل/ مصروف</a:t>
            </a:r>
          </a:p>
          <a:p>
            <a:pPr>
              <a:buClr>
                <a:prstClr val="white"/>
              </a:buClr>
            </a:pP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المدخولات (قسم منها متوق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 والقسم ا</a:t>
            </a:r>
            <a:r>
              <a:rPr lang="ar-SA" dirty="0" err="1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لآ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خر </a:t>
            </a:r>
            <a:r>
              <a:rPr lang="ar-AE" dirty="0" err="1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متغي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ر) 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وتتلقّونها في 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نهاية الشهر</a:t>
            </a:r>
          </a:p>
          <a:p>
            <a:pPr>
              <a:buClr>
                <a:prstClr val="white"/>
              </a:buClr>
            </a:pP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سمح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لكم أيضًا </a:t>
            </a:r>
            <a:r>
              <a:rPr lang="ar-SA" dirty="0" err="1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بأ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تقر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 err="1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روا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الامتناع 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 الشراء</a:t>
            </a:r>
          </a:p>
          <a:p>
            <a:pPr>
              <a:buClr>
                <a:prstClr val="white"/>
              </a:buClr>
            </a:pP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سمح 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شراء 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كثر من قطعة واحدة كل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شهر</a:t>
            </a:r>
          </a:p>
          <a:p>
            <a:pPr>
              <a:buClr>
                <a:prstClr val="white"/>
              </a:buClr>
            </a:pP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شراء هدايا بمناسبة 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عياد ميلاد ال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صدقاء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 هو واجب</a:t>
            </a:r>
            <a:endParaRPr lang="ar-AE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>
              <a:buClr>
                <a:prstClr val="white"/>
              </a:buClr>
            </a:pP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الممكن كل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شهر (ليس 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جباري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ًّا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 </a:t>
            </a:r>
            <a:r>
              <a:rPr lang="ar-SA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التبرّع بأي مبلغ تريد</a:t>
            </a:r>
            <a:r>
              <a:rPr lang="ar-AE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B6E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19" y="295054"/>
            <a:ext cx="1806111" cy="2093570"/>
          </a:xfrm>
          <a:prstGeom prst="rect">
            <a:avLst/>
          </a:prstGeom>
        </p:spPr>
      </p:pic>
      <p:sp>
        <p:nvSpPr>
          <p:cNvPr id="17" name="מלבן 16"/>
          <p:cNvSpPr/>
          <p:nvPr/>
        </p:nvSpPr>
        <p:spPr>
          <a:xfrm>
            <a:off x="5201897" y="5775854"/>
            <a:ext cx="18341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800" b="1" dirty="0">
                <a:solidFill>
                  <a:prstClr val="black"/>
                </a:solidFill>
                <a:latin typeface="Open Sans Hebrew Condensed" panose="00000506000000000000" pitchFamily="2" charset="-79"/>
              </a:rPr>
              <a:t>بالنجاح!</a:t>
            </a:r>
          </a:p>
        </p:txBody>
      </p:sp>
    </p:spTree>
    <p:extLst>
      <p:ext uri="{BB962C8B-B14F-4D97-AF65-F5344CB8AC3E}">
        <p14:creationId xmlns:p14="http://schemas.microsoft.com/office/powerpoint/2010/main" val="14583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931031" y="370507"/>
            <a:ext cx="6133316" cy="11228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ar-AE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 </a:t>
            </a:r>
            <a:r>
              <a:rPr lang="ar-AE" sz="6000" b="1" dirty="0" err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الميزاني</a:t>
            </a:r>
            <a:r>
              <a:rPr lang="ar-SA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1289" y="1909807"/>
            <a:ext cx="8104252" cy="35702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معطيات </a:t>
            </a:r>
            <a:r>
              <a:rPr lang="ar-SA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أوّليّة</a:t>
            </a:r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</a:p>
          <a:p>
            <a:pPr algn="ctr"/>
            <a:r>
              <a:rPr lang="ar-SA" sz="66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معكم </a:t>
            </a:r>
            <a:r>
              <a:rPr lang="ar-AE" sz="66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300 ش</a:t>
            </a:r>
            <a:r>
              <a:rPr lang="ar-SA" sz="66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يكل</a:t>
            </a:r>
            <a:r>
              <a:rPr lang="ar-AE" sz="66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جديد</a:t>
            </a:r>
          </a:p>
          <a:p>
            <a:pPr algn="ctr"/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كل</a:t>
            </a:r>
            <a:r>
              <a:rPr lang="ar-SA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مرة ستظهر على الشاشة </a:t>
            </a:r>
            <a:r>
              <a:rPr lang="ar-SA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نقطة لاتّخاذ </a:t>
            </a:r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قرار </a:t>
            </a:r>
            <a:r>
              <a:rPr lang="ar-SA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 حدث اقتصادي</a:t>
            </a:r>
            <a:r>
              <a:rPr lang="ar-SA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معي</a:t>
            </a:r>
            <a:r>
              <a:rPr lang="ar-SA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ن. ات</a:t>
            </a:r>
            <a:r>
              <a:rPr lang="ar-SA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خذوا القرار وسج</a:t>
            </a:r>
            <a:r>
              <a:rPr lang="ar-SA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لوه على ورق</a:t>
            </a:r>
            <a:r>
              <a:rPr lang="ar-SA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4000" dirty="0" err="1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الميزاني</a:t>
            </a:r>
            <a:r>
              <a:rPr lang="ar-SA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SA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الخاصّة بكم</a:t>
            </a:r>
            <a:r>
              <a:rPr lang="ar-AE" sz="4000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 rot="2700000">
            <a:off x="9544678" y="-713922"/>
            <a:ext cx="3291675" cy="3291675"/>
          </a:xfrm>
          <a:prstGeom prst="roundRect">
            <a:avLst>
              <a:gd name="adj" fmla="val 9715"/>
            </a:avLst>
          </a:prstGeom>
          <a:solidFill>
            <a:srgbClr val="EC9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19" y="295054"/>
            <a:ext cx="1806111" cy="209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2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E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3203"/>
          <a:stretch>
            <a:fillRect/>
          </a:stretch>
        </p:blipFill>
        <p:spPr>
          <a:xfrm flipH="1">
            <a:off x="1317970" y="1262552"/>
            <a:ext cx="8693200" cy="5605679"/>
          </a:xfrm>
          <a:custGeom>
            <a:avLst/>
            <a:gdLst>
              <a:gd name="connsiteX0" fmla="*/ 3433691 w 8693200"/>
              <a:gd name="connsiteY0" fmla="*/ 968 h 5605679"/>
              <a:gd name="connsiteX1" fmla="*/ 3124239 w 8693200"/>
              <a:gd name="connsiteY1" fmla="*/ 194340 h 5605679"/>
              <a:gd name="connsiteX2" fmla="*/ 0 w 8693200"/>
              <a:gd name="connsiteY2" fmla="*/ 5605679 h 5605679"/>
              <a:gd name="connsiteX3" fmla="*/ 8693200 w 8693200"/>
              <a:gd name="connsiteY3" fmla="*/ 5605679 h 5605679"/>
              <a:gd name="connsiteX4" fmla="*/ 8693200 w 8693200"/>
              <a:gd name="connsiteY4" fmla="*/ 2960923 h 5605679"/>
              <a:gd name="connsiteX5" fmla="*/ 3655007 w 8693200"/>
              <a:gd name="connsiteY5" fmla="*/ 52121 h 5605679"/>
              <a:gd name="connsiteX6" fmla="*/ 3433691 w 8693200"/>
              <a:gd name="connsiteY6" fmla="*/ 968 h 560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93200" h="5605679">
                <a:moveTo>
                  <a:pt x="3433691" y="968"/>
                </a:moveTo>
                <a:cubicBezTo>
                  <a:pt x="3309271" y="9761"/>
                  <a:pt x="3191298" y="78189"/>
                  <a:pt x="3124239" y="194340"/>
                </a:cubicBezTo>
                <a:lnTo>
                  <a:pt x="0" y="5605679"/>
                </a:lnTo>
                <a:lnTo>
                  <a:pt x="8693200" y="5605679"/>
                </a:lnTo>
                <a:lnTo>
                  <a:pt x="8693200" y="2960923"/>
                </a:lnTo>
                <a:lnTo>
                  <a:pt x="3655007" y="52121"/>
                </a:lnTo>
                <a:cubicBezTo>
                  <a:pt x="3585317" y="11885"/>
                  <a:pt x="3508343" y="-4308"/>
                  <a:pt x="3433691" y="968"/>
                </a:cubicBezTo>
                <a:close/>
              </a:path>
            </a:pathLst>
          </a:custGeom>
        </p:spPr>
      </p:pic>
      <p:sp>
        <p:nvSpPr>
          <p:cNvPr id="5" name="Rounded Rectangle 4"/>
          <p:cNvSpPr/>
          <p:nvPr/>
        </p:nvSpPr>
        <p:spPr>
          <a:xfrm rot="3600000">
            <a:off x="8803638" y="-1644002"/>
            <a:ext cx="7577004" cy="7577004"/>
          </a:xfrm>
          <a:prstGeom prst="roundRect">
            <a:avLst>
              <a:gd name="adj" fmla="val 5128"/>
            </a:avLst>
          </a:prstGeom>
          <a:solidFill>
            <a:srgbClr val="87B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02595" y="811091"/>
            <a:ext cx="3167006" cy="1041400"/>
          </a:xfrm>
        </p:spPr>
        <p:txBody>
          <a:bodyPr>
            <a:noAutofit/>
          </a:bodyPr>
          <a:lstStyle/>
          <a:p>
            <a:r>
              <a:rPr lang="ar-AE" sz="80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كانون </a:t>
            </a:r>
            <a:r>
              <a:rPr lang="ar-SA" sz="80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AE" sz="80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ثاني</a:t>
            </a:r>
            <a:endParaRPr lang="he-IL" sz="8000" dirty="0">
              <a:solidFill>
                <a:schemeClr val="bg1"/>
              </a:solidFill>
              <a:latin typeface="Sakkal Majalla" panose="02000000000000000000" pitchFamily="2" charset="-7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ערכת נושא Office">
  <a:themeElements>
    <a:clrScheme name="פיננס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791EF"/>
      </a:hlink>
      <a:folHlink>
        <a:srgbClr val="954F72"/>
      </a:folHlink>
    </a:clrScheme>
    <a:fontScheme name="Ari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פיננסי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1">
        <a:spAutoFit/>
      </a:bodyPr>
      <a:lstStyle>
        <a:defPPr>
          <a:defRPr sz="4000" b="1" dirty="0">
            <a:solidFill>
              <a:schemeClr val="bg1"/>
            </a:solidFill>
            <a:latin typeface="Open Sans Hebrew Condensed Ligh" panose="00000406000000000000" pitchFamily="2" charset="-79"/>
            <a:cs typeface="Open Sans Hebrew Condensed Ligh" panose="00000406000000000000" pitchFamily="2" charset="-79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ערכת נושא פיננסי" id="{F58F1434-83AF-4F40-AA70-1E15368683B5}" vid="{63AA0C36-DD4C-4B0F-9FFC-36F5401324C8}"/>
    </a:ext>
  </a:extLst>
</a:theme>
</file>

<file path=ppt/theme/theme3.xml><?xml version="1.0" encoding="utf-8"?>
<a:theme xmlns:a="http://schemas.openxmlformats.org/drawingml/2006/main" name="1_ערכת נושא פיננסי">
  <a:themeElements>
    <a:clrScheme name="התאמה אישית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800080"/>
      </a:folHlink>
    </a:clrScheme>
    <a:fontScheme name="התאמה אישית 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ערכת נושא פיננסי" id="{F58F1434-83AF-4F40-AA70-1E15368683B5}" vid="{63AA0C36-DD4C-4B0F-9FFC-36F5401324C8}"/>
    </a:ext>
  </a:extLst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1657</Words>
  <Application>Microsoft Office PowerPoint</Application>
  <PresentationFormat>מסך רחב</PresentationFormat>
  <Paragraphs>227</Paragraphs>
  <Slides>57</Slides>
  <Notes>10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57</vt:i4>
      </vt:variant>
    </vt:vector>
  </HeadingPairs>
  <TitlesOfParts>
    <vt:vector size="66" baseType="lpstr">
      <vt:lpstr>Arial</vt:lpstr>
      <vt:lpstr>Calibri</vt:lpstr>
      <vt:lpstr>Open Sans Hebrew Condensed</vt:lpstr>
      <vt:lpstr>Open Sans Hebrew Condensed Extr</vt:lpstr>
      <vt:lpstr>Sakkal Majalla</vt:lpstr>
      <vt:lpstr>Times New Roman</vt:lpstr>
      <vt:lpstr>ערכת נושא Office</vt:lpstr>
      <vt:lpstr>ערכת נושא פיננסי</vt:lpstr>
      <vt:lpstr>1_ערכת נושא פיננסי</vt:lpstr>
      <vt:lpstr>إدارة ميزانيّة شخصيّة</vt:lpstr>
      <vt:lpstr> ما هو الأمر الكبير الذي تحلمون بتنفيذه أو شرائه عندما تكبرون؟  </vt:lpstr>
      <vt:lpstr>كيف تخطّطون تحقيق ذلك؟ </vt:lpstr>
      <vt:lpstr>لعبة الميزانيّة</vt:lpstr>
      <vt:lpstr>מצגת של PowerPoint</vt:lpstr>
      <vt:lpstr>מצגת של PowerPoint</vt:lpstr>
      <vt:lpstr>מצגת של PowerPoint</vt:lpstr>
      <vt:lpstr>מצגת של PowerPoint</vt:lpstr>
      <vt:lpstr>كانون الثاني</vt:lpstr>
      <vt:lpstr>السينما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شباط</vt:lpstr>
      <vt:lpstr>طعام 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آذار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نيسان</vt:lpstr>
      <vt:lpstr>طعام</vt:lpstr>
      <vt:lpstr>מצגת של PowerPoint</vt:lpstr>
      <vt:lpstr>מצגת של PowerPoint</vt:lpstr>
      <vt:lpstr>מצגת של PowerPoint</vt:lpstr>
      <vt:lpstr>מצגת של PowerPoint</vt:lpstr>
      <vt:lpstr>أيّار</vt:lpstr>
      <vt:lpstr>מצגת של PowerPoint</vt:lpstr>
      <vt:lpstr>سينما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ما هي الميزانيّة</vt:lpstr>
      <vt:lpstr>מצגת של PowerPoint</vt:lpstr>
      <vt:lpstr>كيف ندير الميزانيّة؟ </vt:lpstr>
      <vt:lpstr>מצגת של PowerPoint</vt:lpstr>
      <vt:lpstr>מצגת של PowerPoint</vt:lpstr>
      <vt:lpstr>מצגת של PowerPoint</vt:lpstr>
      <vt:lpstr>قصّة حدث</vt:lpstr>
      <vt:lpstr>تعالوا نتدرّب</vt:lpstr>
      <vt:lpstr>قصص أحداث</vt:lpstr>
      <vt:lpstr>الأسئلة</vt:lpstr>
      <vt:lpstr>إجمال </vt:lpstr>
      <vt:lpstr>هل مِن أسئلة؟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Hagit Matok</dc:creator>
  <cp:lastModifiedBy>Yarden Pinto Mossensohn</cp:lastModifiedBy>
  <cp:revision>31</cp:revision>
  <dcterms:created xsi:type="dcterms:W3CDTF">2017-11-26T09:36:56Z</dcterms:created>
  <dcterms:modified xsi:type="dcterms:W3CDTF">2018-11-11T13:00:32Z</dcterms:modified>
</cp:coreProperties>
</file>