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82" r:id="rId3"/>
    <p:sldId id="280" r:id="rId4"/>
    <p:sldId id="283" r:id="rId5"/>
    <p:sldId id="276" r:id="rId6"/>
    <p:sldId id="267" r:id="rId7"/>
    <p:sldId id="268" r:id="rId8"/>
    <p:sldId id="269" r:id="rId9"/>
    <p:sldId id="277" r:id="rId10"/>
    <p:sldId id="271" r:id="rId11"/>
    <p:sldId id="278" r:id="rId12"/>
    <p:sldId id="273" r:id="rId13"/>
    <p:sldId id="274" r:id="rId14"/>
    <p:sldId id="284" r:id="rId15"/>
    <p:sldId id="285" r:id="rId16"/>
    <p:sldId id="258"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19" autoAdjust="0"/>
    <p:restoredTop sz="60703" autoAdjust="0"/>
  </p:normalViewPr>
  <p:slideViewPr>
    <p:cSldViewPr snapToGrid="0" showGuides="1">
      <p:cViewPr varScale="1">
        <p:scale>
          <a:sx n="25" d="100"/>
          <a:sy n="25" d="100"/>
        </p:scale>
        <p:origin x="134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536DB9E-1969-44E5-B7A7-6E65C3E5A058}" type="datetimeFigureOut">
              <a:rPr lang="he-IL" smtClean="0"/>
              <a:t>י"א/כסלו/תשע"ט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00C2493-FCA6-4248-9254-1A4B1F19B507}" type="slidenum">
              <a:rPr lang="he-IL" smtClean="0"/>
              <a:t>‹#›</a:t>
            </a:fld>
            <a:endParaRPr lang="he-IL"/>
          </a:p>
        </p:txBody>
      </p:sp>
    </p:spTree>
    <p:extLst>
      <p:ext uri="{BB962C8B-B14F-4D97-AF65-F5344CB8AC3E}">
        <p14:creationId xmlns:p14="http://schemas.microsoft.com/office/powerpoint/2010/main" val="6260511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aba-mail.co.il/content.aspx?emailid=1404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aseline="0" dirty="0" smtClean="0"/>
              <a:t>فعّاليّة مدّتها </a:t>
            </a:r>
            <a:r>
              <a:rPr lang="en-US" baseline="0" dirty="0" smtClean="0"/>
              <a:t>15 </a:t>
            </a:r>
            <a:r>
              <a:rPr lang="ar-SA" baseline="0" dirty="0" smtClean="0"/>
              <a:t>دقيقة تعرض بطريقة فكاهيّة إلى أيّ مدًى نتأثّر بالتفكير "حسب الماركات" بأبعاد اجتماعيّة وشخصيّة. تعرض الشرائح صور ماركات ذات مميّزات خاصّة إلى جانب سؤال للنقاش في الصفّ حول هذه الماركات.</a:t>
            </a:r>
          </a:p>
          <a:p>
            <a:r>
              <a:rPr lang="ar-SA" baseline="0" dirty="0" smtClean="0"/>
              <a:t>افحصوا مع التلاميذ بالنسبة إلى كلّ فئة إذا كانوا يعرفون حالات مشابهة. </a:t>
            </a:r>
          </a:p>
          <a:p>
            <a:r>
              <a:rPr lang="ar-SA" baseline="0" dirty="0" smtClean="0"/>
              <a:t>هدف الفعّاليّة هو أن نثير لدى التلاميذ التفكير إلى أيّ مدًى نحن بحاجة بالفعل إلى الماركات، إلى أيّ مدًى من السهل اختراع ماركة وإلى أيّ مدًى المكانة الاجتماعيّة أهمّ بالنسبة إلينا من الجودة أو الفائدة من شراء المنتج.  </a:t>
            </a:r>
            <a:endParaRPr lang="he-IL" baseline="0" dirty="0" smtClean="0"/>
          </a:p>
          <a:p>
            <a:endParaRPr lang="he-IL" dirty="0" smtClean="0"/>
          </a:p>
          <a:p>
            <a:r>
              <a:rPr lang="ar-SA" b="1" dirty="0" smtClean="0"/>
              <a:t>موادّ إثراء: </a:t>
            </a:r>
            <a:endParaRPr lang="he-IL" b="1" dirty="0" smtClean="0"/>
          </a:p>
          <a:p>
            <a:pPr rtl="1"/>
            <a:r>
              <a:rPr lang="he-IL" sz="1200" kern="1200" dirty="0" smtClean="0">
                <a:solidFill>
                  <a:schemeClr val="tx1"/>
                </a:solidFill>
                <a:latin typeface="+mn-lt"/>
                <a:ea typeface="+mn-ea"/>
                <a:cs typeface="+mn-cs"/>
              </a:rPr>
              <a:t>1. </a:t>
            </a:r>
            <a:r>
              <a:rPr lang="ar-SA" sz="1200" kern="1200" baseline="0" dirty="0" smtClean="0">
                <a:solidFill>
                  <a:schemeClr val="tx1"/>
                </a:solidFill>
                <a:latin typeface="+mn-lt"/>
                <a:ea typeface="+mn-ea"/>
                <a:cs typeface="+mn-cs"/>
              </a:rPr>
              <a:t>تقرير عن عشرة مخترعين توصّلوا بالصدفة إلى ماركتهم الناجحة. </a:t>
            </a:r>
            <a:endParaRPr lang="en-US" sz="1200" kern="1200" baseline="0" dirty="0" smtClean="0">
              <a:solidFill>
                <a:schemeClr val="tx1"/>
              </a:solidFill>
              <a:latin typeface="+mn-lt"/>
              <a:ea typeface="+mn-ea"/>
              <a:cs typeface="+mn-cs"/>
            </a:endParaRPr>
          </a:p>
          <a:p>
            <a:pPr rtl="1"/>
            <a:r>
              <a:rPr lang="en-US" sz="1200" b="1" u="sng" kern="1200" dirty="0" smtClean="0">
                <a:solidFill>
                  <a:schemeClr val="tx1"/>
                </a:solidFill>
                <a:latin typeface="+mn-lt"/>
                <a:ea typeface="+mn-ea"/>
                <a:cs typeface="+mn-cs"/>
                <a:hlinkClick r:id="rId3"/>
              </a:rPr>
              <a:t>http://www.baba-mail.co.il/content.aspx?emailid=14043</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2. </a:t>
            </a:r>
            <a:r>
              <a:rPr lang="ar-SA" sz="1200" kern="1200" baseline="0" dirty="0" smtClean="0">
                <a:solidFill>
                  <a:schemeClr val="tx1"/>
                </a:solidFill>
                <a:latin typeface="+mn-lt"/>
                <a:ea typeface="+mn-ea"/>
                <a:cs typeface="+mn-cs"/>
              </a:rPr>
              <a:t>تقرير عن كيفيّة تحوّل المنتجات إلى صرعات</a:t>
            </a:r>
            <a:endParaRPr lang="en-US" sz="1200" kern="1200" baseline="0" dirty="0" smtClean="0">
              <a:solidFill>
                <a:schemeClr val="tx1"/>
              </a:solidFill>
              <a:latin typeface="+mn-lt"/>
              <a:ea typeface="+mn-ea"/>
              <a:cs typeface="+mn-cs"/>
            </a:endParaRPr>
          </a:p>
          <a:p>
            <a:pPr rtl="1"/>
            <a:r>
              <a:rPr lang="en-US" sz="1200" b="1" u="sng" kern="1200" dirty="0" smtClean="0">
                <a:solidFill>
                  <a:schemeClr val="tx1"/>
                </a:solidFill>
                <a:latin typeface="+mn-lt"/>
                <a:ea typeface="+mn-ea"/>
                <a:cs typeface="+mn-cs"/>
              </a:rPr>
              <a:t>https://www.calcalist.co.il/local/articles/0,7340,L-3708302,00.html</a:t>
            </a:r>
            <a:endParaRPr lang="en-US" sz="1200" kern="1200" dirty="0" smtClean="0">
              <a:solidFill>
                <a:schemeClr val="tx1"/>
              </a:solidFill>
              <a:latin typeface="+mn-lt"/>
              <a:ea typeface="+mn-ea"/>
              <a:cs typeface="+mn-cs"/>
            </a:endParaRPr>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1</a:t>
            </a:fld>
            <a:endParaRPr lang="he-IL"/>
          </a:p>
        </p:txBody>
      </p:sp>
    </p:spTree>
    <p:extLst>
      <p:ext uri="{BB962C8B-B14F-4D97-AF65-F5344CB8AC3E}">
        <p14:creationId xmlns:p14="http://schemas.microsoft.com/office/powerpoint/2010/main" val="295271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r>
              <a:rPr lang="ar-SA" sz="1200" b="0" i="0" kern="1200" dirty="0" err="1" smtClean="0">
                <a:solidFill>
                  <a:schemeClr val="tx1"/>
                </a:solidFill>
                <a:latin typeface="+mn-lt"/>
                <a:ea typeface="+mn-ea"/>
                <a:cs typeface="+mn-cs"/>
              </a:rPr>
              <a:t>سلينكي</a:t>
            </a:r>
            <a:r>
              <a:rPr lang="ar-SA" sz="1200" b="0" i="0" kern="1200" dirty="0" smtClean="0">
                <a:solidFill>
                  <a:schemeClr val="tx1"/>
                </a:solidFill>
                <a:latin typeface="+mn-lt"/>
                <a:ea typeface="+mn-ea"/>
                <a:cs typeface="+mn-cs"/>
              </a:rPr>
              <a:t>: </a:t>
            </a:r>
          </a:p>
          <a:p>
            <a:r>
              <a:rPr lang="ar-SA" sz="1200" b="0" i="0" kern="1200" dirty="0" smtClean="0">
                <a:solidFill>
                  <a:schemeClr val="tx1"/>
                </a:solidFill>
                <a:latin typeface="+mn-lt"/>
                <a:ea typeface="+mn-ea"/>
                <a:cs typeface="+mn-cs"/>
              </a:rPr>
              <a:t>ريتشارد جيمس،</a:t>
            </a:r>
            <a:r>
              <a:rPr lang="ar-SA" sz="1200" b="0" i="0" kern="1200" baseline="0" dirty="0" smtClean="0">
                <a:solidFill>
                  <a:schemeClr val="tx1"/>
                </a:solidFill>
                <a:latin typeface="+mn-lt"/>
                <a:ea typeface="+mn-ea"/>
                <a:cs typeface="+mn-cs"/>
              </a:rPr>
              <a:t> مهندس في سلاح الجوّ الأمريكيّ، حاول إنتاج جهاز يراقب مردود قوة الحصان للسفن خلال الحرب العالميّة الثانية. لكنّ أحد النوابض الذي كان الهدف منه تثبيت الجهاز سقط عن الطاولة وبدأ "يسير". على الفور خطرت بباله فكرة تجويل النابض الذي يمشي إلى لعبة للأطفال، وفي عام </a:t>
            </a:r>
            <a:r>
              <a:rPr lang="he-IL" sz="1200" b="0" i="0" kern="1200" dirty="0" smtClean="0">
                <a:solidFill>
                  <a:schemeClr val="tx1"/>
                </a:solidFill>
                <a:latin typeface="+mn-lt"/>
                <a:ea typeface="+mn-ea"/>
                <a:cs typeface="+mn-cs"/>
              </a:rPr>
              <a:t>1945</a:t>
            </a:r>
            <a:r>
              <a:rPr lang="ar-SA" sz="1200" b="0" i="0" kern="1200" dirty="0" smtClean="0">
                <a:solidFill>
                  <a:schemeClr val="tx1"/>
                </a:solidFill>
                <a:latin typeface="+mn-lt"/>
                <a:ea typeface="+mn-ea"/>
                <a:cs typeface="+mn-cs"/>
              </a:rPr>
              <a:t> تمّ إنتاج أوّل </a:t>
            </a:r>
            <a:r>
              <a:rPr lang="ar-SA" sz="1200" b="0" i="0" kern="1200" dirty="0" err="1" smtClean="0">
                <a:solidFill>
                  <a:schemeClr val="tx1"/>
                </a:solidFill>
                <a:latin typeface="+mn-lt"/>
                <a:ea typeface="+mn-ea"/>
                <a:cs typeface="+mn-cs"/>
              </a:rPr>
              <a:t>سلينكي</a:t>
            </a:r>
            <a:r>
              <a:rPr lang="ar-SA" sz="1200" b="0" i="0" kern="1200" dirty="0" smtClean="0">
                <a:solidFill>
                  <a:schemeClr val="tx1"/>
                </a:solidFill>
                <a:latin typeface="+mn-lt"/>
                <a:ea typeface="+mn-ea"/>
                <a:cs typeface="+mn-cs"/>
              </a:rPr>
              <a:t>. </a:t>
            </a:r>
            <a:endParaRPr lang="he-IL" sz="1200" b="0" i="0" kern="1200" dirty="0" smtClean="0">
              <a:solidFill>
                <a:schemeClr val="tx1"/>
              </a:solidFill>
              <a:latin typeface="+mn-lt"/>
              <a:ea typeface="+mn-ea"/>
              <a:cs typeface="+mn-cs"/>
            </a:endParaRPr>
          </a:p>
          <a:p>
            <a:endParaRPr lang="he-IL" sz="1200" b="0" i="0" kern="1200" dirty="0" smtClean="0">
              <a:solidFill>
                <a:schemeClr val="tx1"/>
              </a:solidFill>
              <a:latin typeface="+mn-lt"/>
              <a:ea typeface="+mn-ea"/>
              <a:cs typeface="+mn-cs"/>
            </a:endParaRPr>
          </a:p>
          <a:p>
            <a:r>
              <a:rPr lang="ar-SA" sz="1200" b="0" i="0" kern="1200" dirty="0" smtClean="0">
                <a:solidFill>
                  <a:schemeClr val="tx1"/>
                </a:solidFill>
                <a:latin typeface="+mn-lt"/>
                <a:ea typeface="+mn-ea"/>
                <a:cs typeface="+mn-cs"/>
              </a:rPr>
              <a:t>كولا: </a:t>
            </a:r>
          </a:p>
          <a:p>
            <a:pPr marL="0" marR="0" indent="0" algn="r" defTabSz="914400" rtl="1" eaLnBrk="1" fontAlgn="auto" latinLnBrk="0" hangingPunct="1">
              <a:lnSpc>
                <a:spcPct val="100000"/>
              </a:lnSpc>
              <a:spcBef>
                <a:spcPts val="0"/>
              </a:spcBef>
              <a:spcAft>
                <a:spcPts val="0"/>
              </a:spcAft>
              <a:buClrTx/>
              <a:buSzTx/>
              <a:buFontTx/>
              <a:buNone/>
              <a:tabLst/>
              <a:defRPr/>
            </a:pPr>
            <a:r>
              <a:rPr lang="ar-SA" sz="1200" b="0" i="0" kern="1200" dirty="0" smtClean="0">
                <a:solidFill>
                  <a:schemeClr val="tx1"/>
                </a:solidFill>
                <a:latin typeface="+mn-lt"/>
                <a:ea typeface="+mn-ea"/>
                <a:cs typeface="+mn-cs"/>
              </a:rPr>
              <a:t>في محاولة يائسة للعثور</a:t>
            </a:r>
            <a:r>
              <a:rPr lang="ar-SA" sz="1200" b="0" i="0" kern="1200" baseline="0" dirty="0" smtClean="0">
                <a:solidFill>
                  <a:schemeClr val="tx1"/>
                </a:solidFill>
                <a:latin typeface="+mn-lt"/>
                <a:ea typeface="+mn-ea"/>
                <a:cs typeface="+mn-cs"/>
              </a:rPr>
              <a:t> على دواء للصداع الذي عانى منه جون </a:t>
            </a:r>
            <a:r>
              <a:rPr lang="ar-SA" sz="1200" b="0" i="0" kern="1200" baseline="0" dirty="0" err="1" smtClean="0">
                <a:solidFill>
                  <a:schemeClr val="tx1"/>
                </a:solidFill>
                <a:latin typeface="+mn-lt"/>
                <a:ea typeface="+mn-ea"/>
                <a:cs typeface="+mn-cs"/>
              </a:rPr>
              <a:t>فمبرطون</a:t>
            </a:r>
            <a:r>
              <a:rPr lang="ar-SA" sz="1200" b="0" i="0" kern="1200" baseline="0" dirty="0" smtClean="0">
                <a:solidFill>
                  <a:schemeClr val="tx1"/>
                </a:solidFill>
                <a:latin typeface="+mn-lt"/>
                <a:ea typeface="+mn-ea"/>
                <a:cs typeface="+mn-cs"/>
              </a:rPr>
              <a:t>، وهو صيدليّ من </a:t>
            </a:r>
            <a:r>
              <a:rPr lang="ar-SA" sz="1200" b="0" i="0" kern="1200" baseline="0" dirty="0" err="1" smtClean="0">
                <a:solidFill>
                  <a:schemeClr val="tx1"/>
                </a:solidFill>
                <a:latin typeface="+mn-lt"/>
                <a:ea typeface="+mn-ea"/>
                <a:cs typeface="+mn-cs"/>
              </a:rPr>
              <a:t>أتلنتا</a:t>
            </a:r>
            <a:r>
              <a:rPr lang="ar-SA" sz="1200" b="0" i="0" kern="1200" baseline="0" dirty="0" smtClean="0">
                <a:solidFill>
                  <a:schemeClr val="tx1"/>
                </a:solidFill>
                <a:latin typeface="+mn-lt"/>
                <a:ea typeface="+mn-ea"/>
                <a:cs typeface="+mn-cs"/>
              </a:rPr>
              <a:t>، جورجيا، الولايات المتّحدة الذي صبّ عددًا من المكوّنات داخل غلّاية، وفي نهاية الأمر أنتج خليطًا ما زال يعتبر سرًّا حتى اليوم. بيعت صيغة المشروب لشخصين جعلا موكا كولا مشروبًا. بدأ تسويق المنتج الجديد بدءًا من </a:t>
            </a:r>
            <a:r>
              <a:rPr lang="he-IL" sz="1200" b="0" i="0" kern="1200" dirty="0" smtClean="0">
                <a:solidFill>
                  <a:schemeClr val="tx1"/>
                </a:solidFill>
                <a:latin typeface="+mn-lt"/>
                <a:ea typeface="+mn-ea"/>
                <a:cs typeface="+mn-cs"/>
              </a:rPr>
              <a:t>-8 </a:t>
            </a:r>
            <a:r>
              <a:rPr lang="ar-SA" sz="1200" b="0" i="0" kern="1200" dirty="0" smtClean="0">
                <a:solidFill>
                  <a:schemeClr val="tx1"/>
                </a:solidFill>
                <a:latin typeface="+mn-lt"/>
                <a:ea typeface="+mn-ea"/>
                <a:cs typeface="+mn-cs"/>
              </a:rPr>
              <a:t>أيّار</a:t>
            </a:r>
            <a:r>
              <a:rPr lang="he-IL" sz="1200" b="0" i="0" kern="1200" dirty="0" smtClean="0">
                <a:solidFill>
                  <a:schemeClr val="tx1"/>
                </a:solidFill>
                <a:latin typeface="+mn-lt"/>
                <a:ea typeface="+mn-ea"/>
                <a:cs typeface="+mn-cs"/>
              </a:rPr>
              <a:t> 1886.</a:t>
            </a:r>
            <a:endParaRPr lang="ar-SA" sz="1200" b="0" i="0" kern="1200" dirty="0" smtClean="0">
              <a:solidFill>
                <a:schemeClr val="tx1"/>
              </a:solidFill>
              <a:latin typeface="+mn-lt"/>
              <a:ea typeface="+mn-ea"/>
              <a:cs typeface="+mn-cs"/>
            </a:endParaRPr>
          </a:p>
          <a:p>
            <a:endParaRPr lang="he-IL" sz="1200" b="0" i="0" kern="1200" dirty="0" smtClean="0">
              <a:solidFill>
                <a:schemeClr val="tx1"/>
              </a:solidFill>
              <a:latin typeface="+mn-lt"/>
              <a:ea typeface="+mn-ea"/>
              <a:cs typeface="+mn-cs"/>
            </a:endParaRPr>
          </a:p>
          <a:p>
            <a:endParaRPr lang="he-IL" sz="1200" b="0" i="0" kern="1200" dirty="0" smtClean="0">
              <a:solidFill>
                <a:schemeClr val="tx1"/>
              </a:solidFill>
              <a:latin typeface="+mn-lt"/>
              <a:ea typeface="+mn-ea"/>
              <a:cs typeface="+mn-cs"/>
            </a:endParaRPr>
          </a:p>
          <a:p>
            <a:r>
              <a:rPr lang="ar-SA" sz="1200" b="0" i="0" kern="1200" dirty="0" smtClean="0">
                <a:solidFill>
                  <a:schemeClr val="tx1"/>
                </a:solidFill>
                <a:latin typeface="+mn-lt"/>
                <a:ea typeface="+mn-ea"/>
                <a:cs typeface="+mn-cs"/>
              </a:rPr>
              <a:t>علكة: </a:t>
            </a:r>
          </a:p>
          <a:p>
            <a:r>
              <a:rPr lang="ar-SA" sz="1200" b="0" i="0" kern="1200" dirty="0" smtClean="0">
                <a:solidFill>
                  <a:schemeClr val="tx1"/>
                </a:solidFill>
                <a:latin typeface="+mn-lt"/>
                <a:ea typeface="+mn-ea"/>
                <a:cs typeface="+mn-cs"/>
              </a:rPr>
              <a:t>بعد أن أُحبط بسبب</a:t>
            </a:r>
            <a:r>
              <a:rPr lang="ar-SA" sz="1200" b="0" i="0" kern="1200" baseline="0" dirty="0" smtClean="0">
                <a:solidFill>
                  <a:schemeClr val="tx1"/>
                </a:solidFill>
                <a:latin typeface="+mn-lt"/>
                <a:ea typeface="+mn-ea"/>
                <a:cs typeface="+mn-cs"/>
              </a:rPr>
              <a:t> فشل محاولاته لإنتاج بديل </a:t>
            </a:r>
            <a:r>
              <a:rPr lang="ar-SA" sz="1200" b="0" i="0" kern="1200" baseline="0" dirty="0" err="1" smtClean="0">
                <a:solidFill>
                  <a:schemeClr val="tx1"/>
                </a:solidFill>
                <a:latin typeface="+mn-lt"/>
                <a:ea typeface="+mn-ea"/>
                <a:cs typeface="+mn-cs"/>
              </a:rPr>
              <a:t>للاتيكس</a:t>
            </a:r>
            <a:r>
              <a:rPr lang="ar-SA" sz="1200" b="0" i="0" kern="1200" baseline="0" dirty="0" smtClean="0">
                <a:solidFill>
                  <a:schemeClr val="tx1"/>
                </a:solidFill>
                <a:latin typeface="+mn-lt"/>
                <a:ea typeface="+mn-ea"/>
                <a:cs typeface="+mn-cs"/>
              </a:rPr>
              <a:t> </a:t>
            </a:r>
            <a:r>
              <a:rPr lang="he-IL" sz="1200" b="0" i="0" kern="1200" baseline="0" dirty="0" smtClean="0">
                <a:solidFill>
                  <a:schemeClr val="tx1"/>
                </a:solidFill>
                <a:latin typeface="+mn-lt"/>
                <a:ea typeface="+mn-ea"/>
                <a:cs typeface="+mn-cs"/>
              </a:rPr>
              <a:t>(</a:t>
            </a:r>
            <a:r>
              <a:rPr lang="ar-SA" sz="1200" b="0" i="0" kern="1200" baseline="0" dirty="0" smtClean="0">
                <a:solidFill>
                  <a:schemeClr val="tx1"/>
                </a:solidFill>
                <a:latin typeface="+mn-lt"/>
                <a:ea typeface="+mn-ea"/>
                <a:cs typeface="+mn-cs"/>
              </a:rPr>
              <a:t>اللثى- وهو مطاط طبيعيّ يُنتج من صمغ شجرة المطّاط)، أدخل آدمز قطعة منه إلى فمه واكتشف أنّ مضغ هذه المادّة الليّنة أمر ممتع. بدأ بعدها بإضافة </a:t>
            </a:r>
            <a:r>
              <a:rPr lang="ar-SA" sz="1200" b="0" i="0" kern="1200" baseline="0" dirty="0" err="1" smtClean="0">
                <a:solidFill>
                  <a:schemeClr val="tx1"/>
                </a:solidFill>
                <a:latin typeface="+mn-lt"/>
                <a:ea typeface="+mn-ea"/>
                <a:cs typeface="+mn-cs"/>
              </a:rPr>
              <a:t>المذاقات</a:t>
            </a:r>
            <a:r>
              <a:rPr lang="ar-SA" sz="1200" b="0" i="0" kern="1200" baseline="0" dirty="0" smtClean="0">
                <a:solidFill>
                  <a:schemeClr val="tx1"/>
                </a:solidFill>
                <a:latin typeface="+mn-lt"/>
                <a:ea typeface="+mn-ea"/>
                <a:cs typeface="+mn-cs"/>
              </a:rPr>
              <a:t> وحتّى عام </a:t>
            </a:r>
            <a:r>
              <a:rPr lang="he-IL" sz="1200" b="0" i="0" kern="1200" dirty="0" smtClean="0">
                <a:solidFill>
                  <a:schemeClr val="tx1"/>
                </a:solidFill>
                <a:latin typeface="+mn-lt"/>
                <a:ea typeface="+mn-ea"/>
                <a:cs typeface="+mn-cs"/>
              </a:rPr>
              <a:t>1888</a:t>
            </a:r>
            <a:r>
              <a:rPr lang="ar-SA" sz="1200" b="0" i="0" kern="1200" dirty="0" smtClean="0">
                <a:solidFill>
                  <a:schemeClr val="tx1"/>
                </a:solidFill>
                <a:latin typeface="+mn-lt"/>
                <a:ea typeface="+mn-ea"/>
                <a:cs typeface="+mn-cs"/>
              </a:rPr>
              <a:t> تمّ تحديد الاسم علكة.</a:t>
            </a:r>
            <a:r>
              <a:rPr lang="ar-SA" sz="1200" b="0" i="0" kern="1200" baseline="0" dirty="0" smtClean="0">
                <a:solidFill>
                  <a:schemeClr val="tx1"/>
                </a:solidFill>
                <a:latin typeface="+mn-lt"/>
                <a:ea typeface="+mn-ea"/>
                <a:cs typeface="+mn-cs"/>
              </a:rPr>
              <a:t>  </a:t>
            </a:r>
            <a:endParaRPr lang="he-IL" sz="1200" b="0" i="0" kern="1200" dirty="0" smtClean="0">
              <a:solidFill>
                <a:schemeClr val="tx1"/>
              </a:solidFill>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13</a:t>
            </a:fld>
            <a:endParaRPr lang="he-IL"/>
          </a:p>
        </p:txBody>
      </p:sp>
    </p:spTree>
    <p:extLst>
      <p:ext uri="{BB962C8B-B14F-4D97-AF65-F5344CB8AC3E}">
        <p14:creationId xmlns:p14="http://schemas.microsoft.com/office/powerpoint/2010/main" val="145174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ar-SA" baseline="0" dirty="0" smtClean="0"/>
              <a:t>كيف نتأثّر بفكرة الماركة؟ ليس اجتماعيًّا فقط، بل أيضًا من حيث اللغة؟ </a:t>
            </a:r>
            <a:endParaRPr lang="he-IL" dirty="0" smtClean="0"/>
          </a:p>
          <a:p>
            <a:pPr marL="228600" indent="-228600">
              <a:buAutoNum type="arabicPeriod"/>
            </a:pPr>
            <a:r>
              <a:rPr lang="ar-SA" baseline="0" smtClean="0"/>
              <a:t>كيف </a:t>
            </a:r>
            <a:r>
              <a:rPr lang="ar-SA" baseline="0" dirty="0" smtClean="0"/>
              <a:t>يستخدم من يبيعون المنتجات فكرة الماركات؟ </a:t>
            </a:r>
            <a:endParaRPr lang="he-IL" baseline="0" dirty="0" smtClean="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15</a:t>
            </a:fld>
            <a:endParaRPr lang="he-IL"/>
          </a:p>
        </p:txBody>
      </p:sp>
    </p:spTree>
    <p:extLst>
      <p:ext uri="{BB962C8B-B14F-4D97-AF65-F5344CB8AC3E}">
        <p14:creationId xmlns:p14="http://schemas.microsoft.com/office/powerpoint/2010/main" val="241775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aseline="0" dirty="0" smtClean="0"/>
              <a:t>اطلبوا من الصفّ أن يتحدّثوا عن الماركات المختلفة التي تعرفونها. توجّهوا إلى أحد التلاميذ واقترحوا عليه المشاركة في مهمّة مثيرة للتحدّي. </a:t>
            </a:r>
          </a:p>
          <a:p>
            <a:r>
              <a:rPr lang="ar-SA" baseline="0" dirty="0" smtClean="0"/>
              <a:t>يُفضّل أن يكون تلميذًا ذا قدرات جيّدة في التعبير. </a:t>
            </a:r>
            <a:endParaRPr lang="he-IL" dirty="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2</a:t>
            </a:fld>
            <a:endParaRPr lang="he-IL"/>
          </a:p>
        </p:txBody>
      </p:sp>
    </p:spTree>
    <p:extLst>
      <p:ext uri="{BB962C8B-B14F-4D97-AF65-F5344CB8AC3E}">
        <p14:creationId xmlns:p14="http://schemas.microsoft.com/office/powerpoint/2010/main" val="344310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3</a:t>
            </a:fld>
            <a:endParaRPr lang="he-IL"/>
          </a:p>
        </p:txBody>
      </p:sp>
    </p:spTree>
    <p:extLst>
      <p:ext uri="{BB962C8B-B14F-4D97-AF65-F5344CB8AC3E}">
        <p14:creationId xmlns:p14="http://schemas.microsoft.com/office/powerpoint/2010/main" val="115782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4</a:t>
            </a:fld>
            <a:endParaRPr lang="he-IL"/>
          </a:p>
        </p:txBody>
      </p:sp>
    </p:spTree>
    <p:extLst>
      <p:ext uri="{BB962C8B-B14F-4D97-AF65-F5344CB8AC3E}">
        <p14:creationId xmlns:p14="http://schemas.microsoft.com/office/powerpoint/2010/main" val="315752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ar-SA" baseline="0" dirty="0" smtClean="0"/>
              <a:t>أيّ شعارات شركات الألبسة التي اختارت اسمًا يُذكّر بالماركة. جودة المنتجات غير متطابقة، لكنّ أشخاصًا مستعدّون لشرائها بسبب التشابه الكبير مع ماركات موجودة (يحاولون "التنكّر" بشكل الماركة الأصليّة). </a:t>
            </a:r>
            <a:endParaRPr lang="he-IL" dirty="0"/>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6</a:t>
            </a:fld>
            <a:endParaRPr lang="he-IL"/>
          </a:p>
        </p:txBody>
      </p:sp>
    </p:spTree>
    <p:extLst>
      <p:ext uri="{BB962C8B-B14F-4D97-AF65-F5344CB8AC3E}">
        <p14:creationId xmlns:p14="http://schemas.microsoft.com/office/powerpoint/2010/main" val="12621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באופן דומה קיימים גם מוצרי מזון שמתחפשים למותג אחר עם לוגואים דומים של צבעים, גרפיקה ועוד. </a:t>
            </a:r>
            <a:endParaRPr lang="he-IL" dirty="0"/>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7</a:t>
            </a:fld>
            <a:endParaRPr lang="he-IL"/>
          </a:p>
        </p:txBody>
      </p:sp>
    </p:spTree>
    <p:extLst>
      <p:ext uri="{BB962C8B-B14F-4D97-AF65-F5344CB8AC3E}">
        <p14:creationId xmlns:p14="http://schemas.microsoft.com/office/powerpoint/2010/main" val="1734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אלו רשתות</a:t>
            </a:r>
            <a:r>
              <a:rPr lang="he-IL" baseline="0" dirty="0" smtClean="0"/>
              <a:t> "שהגיעו לארץ" כאילו הבגדים שלהן מחו"ל, כאשר אנשים לא ידעו מה מקורן, מי הבעלים ומדוע יש להם שמות לועזיים. לאחר ששכחה המהומה מסביב לכניסתן התברר שמדובר בחברה שיושבת בראש העין ושהמשקיעים "הסמויים" שלה הם מטבריה (קרולינה </a:t>
            </a:r>
            <a:r>
              <a:rPr lang="he-IL" baseline="0" dirty="0" err="1" smtClean="0"/>
              <a:t>למקה</a:t>
            </a:r>
            <a:r>
              <a:rPr lang="he-IL" baseline="0" dirty="0" smtClean="0"/>
              <a:t> ברלין , </a:t>
            </a:r>
            <a:r>
              <a:rPr lang="he-IL" baseline="0" dirty="0" err="1" smtClean="0"/>
              <a:t>הודיס</a:t>
            </a:r>
            <a:r>
              <a:rPr lang="he-IL" baseline="0" dirty="0" smtClean="0"/>
              <a:t> </a:t>
            </a:r>
            <a:r>
              <a:rPr lang="he-IL" baseline="0" dirty="0" err="1" smtClean="0"/>
              <a:t>ואורבניקה</a:t>
            </a:r>
            <a:r>
              <a:rPr lang="he-IL" baseline="0" dirty="0" smtClean="0"/>
              <a:t>)</a:t>
            </a:r>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8</a:t>
            </a:fld>
            <a:endParaRPr lang="he-IL"/>
          </a:p>
        </p:txBody>
      </p:sp>
    </p:spTree>
    <p:extLst>
      <p:ext uri="{BB962C8B-B14F-4D97-AF65-F5344CB8AC3E}">
        <p14:creationId xmlns:p14="http://schemas.microsoft.com/office/powerpoint/2010/main" val="238002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ar-SA" sz="1200" b="0" i="0" kern="1200" baseline="0" dirty="0" smtClean="0">
                <a:solidFill>
                  <a:schemeClr val="tx1"/>
                </a:solidFill>
                <a:latin typeface="+mn-lt"/>
                <a:ea typeface="+mn-ea"/>
                <a:cs typeface="+mn-cs"/>
              </a:rPr>
              <a:t>يستخدم العديد من الإسرائيليّين أسماء ماركات كأسماء منتجات. المثال الأبرز هو </a:t>
            </a:r>
            <a:r>
              <a:rPr lang="ar-SA" sz="1200" b="0" i="0" kern="1200" baseline="0" dirty="0" err="1" smtClean="0">
                <a:solidFill>
                  <a:schemeClr val="tx1"/>
                </a:solidFill>
                <a:latin typeface="+mn-lt"/>
                <a:ea typeface="+mn-ea"/>
                <a:cs typeface="+mn-cs"/>
              </a:rPr>
              <a:t>بيليفون</a:t>
            </a:r>
            <a:r>
              <a:rPr lang="ar-SA" sz="1200" b="0" i="0" kern="1200" baseline="0" dirty="0" smtClean="0">
                <a:solidFill>
                  <a:schemeClr val="tx1"/>
                </a:solidFill>
                <a:latin typeface="+mn-lt"/>
                <a:ea typeface="+mn-ea"/>
                <a:cs typeface="+mn-cs"/>
              </a:rPr>
              <a:t>، لكن </a:t>
            </a:r>
            <a:r>
              <a:rPr lang="ar-SA" sz="1200" b="0" i="0" kern="1200" baseline="0" dirty="0" err="1" smtClean="0">
                <a:solidFill>
                  <a:schemeClr val="tx1"/>
                </a:solidFill>
                <a:latin typeface="+mn-lt"/>
                <a:ea typeface="+mn-ea"/>
                <a:cs typeface="+mn-cs"/>
              </a:rPr>
              <a:t>سيلوتيب</a:t>
            </a:r>
            <a:r>
              <a:rPr lang="ar-SA" sz="1200" b="0" i="0" kern="1200" baseline="0" dirty="0" smtClean="0">
                <a:solidFill>
                  <a:schemeClr val="tx1"/>
                </a:solidFill>
                <a:latin typeface="+mn-lt"/>
                <a:ea typeface="+mn-ea"/>
                <a:cs typeface="+mn-cs"/>
              </a:rPr>
              <a:t>، </a:t>
            </a:r>
            <a:r>
              <a:rPr lang="ar-SA" sz="1200" b="0" i="0" kern="1200" baseline="0" dirty="0" err="1" smtClean="0">
                <a:solidFill>
                  <a:schemeClr val="tx1"/>
                </a:solidFill>
                <a:latin typeface="+mn-lt"/>
                <a:ea typeface="+mn-ea"/>
                <a:cs typeface="+mn-cs"/>
              </a:rPr>
              <a:t>تيبيكس</a:t>
            </a:r>
            <a:r>
              <a:rPr lang="ar-SA" sz="1200" b="0" i="0" kern="1200" baseline="0" dirty="0" smtClean="0">
                <a:solidFill>
                  <a:schemeClr val="tx1"/>
                </a:solidFill>
                <a:latin typeface="+mn-lt"/>
                <a:ea typeface="+mn-ea"/>
                <a:cs typeface="+mn-cs"/>
              </a:rPr>
              <a:t> فزالين، </a:t>
            </a:r>
            <a:r>
              <a:rPr lang="ar-SA" sz="1200" b="0" i="0" kern="1200" baseline="0" dirty="0" err="1" smtClean="0">
                <a:solidFill>
                  <a:schemeClr val="tx1"/>
                </a:solidFill>
                <a:latin typeface="+mn-lt"/>
                <a:ea typeface="+mn-ea"/>
                <a:cs typeface="+mn-cs"/>
              </a:rPr>
              <a:t>بينغ</a:t>
            </a:r>
            <a:r>
              <a:rPr lang="ar-SA" sz="1200" b="0" i="0" kern="1200" baseline="0" dirty="0" smtClean="0">
                <a:solidFill>
                  <a:schemeClr val="tx1"/>
                </a:solidFill>
                <a:latin typeface="+mn-lt"/>
                <a:ea typeface="+mn-ea"/>
                <a:cs typeface="+mn-cs"/>
              </a:rPr>
              <a:t> </a:t>
            </a:r>
            <a:r>
              <a:rPr lang="ar-SA" sz="1200" b="0" i="0" kern="1200" baseline="0" dirty="0" err="1" smtClean="0">
                <a:solidFill>
                  <a:schemeClr val="tx1"/>
                </a:solidFill>
                <a:latin typeface="+mn-lt"/>
                <a:ea typeface="+mn-ea"/>
                <a:cs typeface="+mn-cs"/>
              </a:rPr>
              <a:t>بونغ</a:t>
            </a:r>
            <a:r>
              <a:rPr lang="ar-SA" sz="1200" b="0" i="0" kern="1200" baseline="0" dirty="0" smtClean="0">
                <a:solidFill>
                  <a:schemeClr val="tx1"/>
                </a:solidFill>
                <a:latin typeface="+mn-lt"/>
                <a:ea typeface="+mn-ea"/>
                <a:cs typeface="+mn-cs"/>
              </a:rPr>
              <a:t> وتلفون هي أصلًا أسماء ماركات. </a:t>
            </a:r>
          </a:p>
          <a:p>
            <a:endParaRPr lang="he-IL" sz="1200" b="0" i="0" kern="1200" dirty="0" smtClean="0">
              <a:solidFill>
                <a:schemeClr val="tx1"/>
              </a:solidFill>
              <a:latin typeface="+mn-lt"/>
              <a:ea typeface="+mn-ea"/>
              <a:cs typeface="+mn-cs"/>
            </a:endParaRPr>
          </a:p>
          <a:p>
            <a:r>
              <a:rPr lang="ar-SA" sz="1200" b="0" i="0" kern="1200" dirty="0" smtClean="0">
                <a:solidFill>
                  <a:schemeClr val="tx1"/>
                </a:solidFill>
                <a:latin typeface="+mn-lt"/>
                <a:ea typeface="+mn-ea"/>
                <a:cs typeface="+mn-cs"/>
              </a:rPr>
              <a:t>في الشريحة (من اليمين في الأعلى حسب السطور):</a:t>
            </a:r>
            <a:endParaRPr lang="he-IL" sz="1200" b="0" i="0" kern="1200" baseline="0" dirty="0" smtClean="0">
              <a:solidFill>
                <a:schemeClr val="tx1"/>
              </a:solidFill>
              <a:latin typeface="+mn-lt"/>
              <a:ea typeface="+mn-ea"/>
              <a:cs typeface="+mn-cs"/>
            </a:endParaRPr>
          </a:p>
          <a:p>
            <a:pPr marL="228600" indent="-228600">
              <a:buAutoNum type="arabicPeriod"/>
            </a:pPr>
            <a:r>
              <a:rPr lang="ar-SA" sz="1200" b="0" i="0" kern="1200" baseline="0" dirty="0" err="1" smtClean="0">
                <a:solidFill>
                  <a:schemeClr val="tx1"/>
                </a:solidFill>
                <a:latin typeface="+mn-lt"/>
                <a:ea typeface="+mn-ea"/>
                <a:cs typeface="+mn-cs"/>
              </a:rPr>
              <a:t>فريجيدر</a:t>
            </a:r>
            <a:r>
              <a:rPr lang="ar-SA" sz="1200" b="0" i="0" kern="1200" baseline="0" dirty="0" smtClean="0">
                <a:solidFill>
                  <a:schemeClr val="tx1"/>
                </a:solidFill>
                <a:latin typeface="+mn-lt"/>
                <a:ea typeface="+mn-ea"/>
                <a:cs typeface="+mn-cs"/>
              </a:rPr>
              <a:t> هو اسم شركة تبيع الثلّاجات</a:t>
            </a:r>
            <a:endParaRPr lang="he-IL" sz="1200" b="0" i="0" kern="1200" baseline="0" dirty="0" smtClean="0">
              <a:solidFill>
                <a:schemeClr val="tx1"/>
              </a:solidFill>
              <a:latin typeface="+mn-lt"/>
              <a:ea typeface="+mn-ea"/>
              <a:cs typeface="+mn-cs"/>
            </a:endParaRPr>
          </a:p>
          <a:p>
            <a:pPr marL="228600" indent="-228600">
              <a:buAutoNum type="arabicPeriod"/>
            </a:pPr>
            <a:r>
              <a:rPr lang="ar-SA" sz="1200" b="0" i="0" kern="1200" baseline="0" dirty="0" err="1" smtClean="0">
                <a:solidFill>
                  <a:schemeClr val="tx1"/>
                </a:solidFill>
                <a:latin typeface="+mn-lt"/>
                <a:ea typeface="+mn-ea"/>
                <a:cs typeface="+mn-cs"/>
              </a:rPr>
              <a:t>فلاديلت</a:t>
            </a:r>
            <a:r>
              <a:rPr lang="ar-SA" sz="1200" b="0" i="0" kern="1200" baseline="0" dirty="0" smtClean="0">
                <a:solidFill>
                  <a:schemeClr val="tx1"/>
                </a:solidFill>
                <a:latin typeface="+mn-lt"/>
                <a:ea typeface="+mn-ea"/>
                <a:cs typeface="+mn-cs"/>
              </a:rPr>
              <a:t> هو اسم شركة تنتج أبواب محصّنة </a:t>
            </a:r>
            <a:endParaRPr lang="he-IL" sz="1200" b="0" i="0" kern="1200" baseline="0" dirty="0" smtClean="0">
              <a:solidFill>
                <a:schemeClr val="tx1"/>
              </a:solidFill>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ar-SA" sz="1200" b="0" i="0" kern="1200" baseline="0" dirty="0" err="1" smtClean="0">
                <a:solidFill>
                  <a:schemeClr val="tx1"/>
                </a:solidFill>
                <a:latin typeface="+mn-lt"/>
                <a:ea typeface="+mn-ea"/>
                <a:cs typeface="+mn-cs"/>
              </a:rPr>
              <a:t>بليفون</a:t>
            </a:r>
            <a:r>
              <a:rPr lang="ar-SA" sz="1200" b="0" i="0" kern="1200" baseline="0" dirty="0" smtClean="0">
                <a:solidFill>
                  <a:schemeClr val="tx1"/>
                </a:solidFill>
                <a:latin typeface="+mn-lt"/>
                <a:ea typeface="+mn-ea"/>
                <a:cs typeface="+mn-cs"/>
              </a:rPr>
              <a:t> هو اسم شركة للأجهزة الخليويّة وليس اسم منتج</a:t>
            </a:r>
            <a:endParaRPr lang="he-IL" sz="1200" b="0" i="0" kern="1200" baseline="0" dirty="0" smtClean="0">
              <a:solidFill>
                <a:schemeClr val="tx1"/>
              </a:solidFill>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ar-SA" sz="1200" b="0" i="0" kern="1200" baseline="0" dirty="0" err="1" smtClean="0">
                <a:solidFill>
                  <a:schemeClr val="tx1"/>
                </a:solidFill>
                <a:latin typeface="+mn-lt"/>
                <a:ea typeface="+mn-ea"/>
                <a:cs typeface="+mn-cs"/>
              </a:rPr>
              <a:t>كافكار</a:t>
            </a:r>
            <a:r>
              <a:rPr lang="ar-SA" sz="1200" b="0" i="0" kern="1200" baseline="0" dirty="0" smtClean="0">
                <a:solidFill>
                  <a:schemeClr val="tx1"/>
                </a:solidFill>
                <a:latin typeface="+mn-lt"/>
                <a:ea typeface="+mn-ea"/>
                <a:cs typeface="+mn-cs"/>
              </a:rPr>
              <a:t> هو اسم شركة حضّرت عصيدة شوفان وليس نوعًا من الشوفان</a:t>
            </a:r>
            <a:endParaRPr lang="he-IL" sz="1200" b="0" i="0" kern="1200" baseline="0" dirty="0" smtClean="0">
              <a:solidFill>
                <a:schemeClr val="tx1"/>
              </a:solidFill>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ar-SA" sz="1200" b="0" i="0" kern="1200" baseline="0" dirty="0" err="1" smtClean="0">
                <a:solidFill>
                  <a:schemeClr val="tx1"/>
                </a:solidFill>
                <a:latin typeface="+mn-lt"/>
                <a:ea typeface="+mn-ea"/>
                <a:cs typeface="+mn-cs"/>
              </a:rPr>
              <a:t>أكمول</a:t>
            </a:r>
            <a:r>
              <a:rPr lang="ar-SA" sz="1200" b="0" i="0" kern="1200" baseline="0" dirty="0" smtClean="0">
                <a:solidFill>
                  <a:schemeClr val="tx1"/>
                </a:solidFill>
                <a:latin typeface="+mn-lt"/>
                <a:ea typeface="+mn-ea"/>
                <a:cs typeface="+mn-cs"/>
              </a:rPr>
              <a:t> هو اسم قرص لعلاج الصداع</a:t>
            </a:r>
            <a:endParaRPr lang="he-IL" sz="1200" b="0" i="0" kern="1200" baseline="0" dirty="0" smtClean="0">
              <a:solidFill>
                <a:schemeClr val="tx1"/>
              </a:solidFill>
              <a:latin typeface="+mn-lt"/>
              <a:ea typeface="+mn-ea"/>
              <a:cs typeface="+mn-cs"/>
            </a:endParaRPr>
          </a:p>
          <a:p>
            <a:pPr marL="228600" indent="-228600">
              <a:buAutoNum type="arabicPeriod"/>
            </a:pPr>
            <a:r>
              <a:rPr lang="ar-SA" sz="1200" b="0" i="0" kern="1200" baseline="0" dirty="0" smtClean="0">
                <a:solidFill>
                  <a:schemeClr val="tx1"/>
                </a:solidFill>
                <a:latin typeface="+mn-lt"/>
                <a:ea typeface="+mn-ea"/>
                <a:cs typeface="+mn-cs"/>
              </a:rPr>
              <a:t>جيب اسم شركة أنتجت سيّارة </a:t>
            </a:r>
            <a:r>
              <a:rPr lang="he-IL" sz="1200" b="0" i="0" kern="1200" baseline="0" dirty="0" smtClean="0">
                <a:solidFill>
                  <a:schemeClr val="tx1"/>
                </a:solidFill>
                <a:latin typeface="+mn-lt"/>
                <a:ea typeface="+mn-ea"/>
                <a:cs typeface="+mn-cs"/>
              </a:rPr>
              <a:t>4*4 </a:t>
            </a:r>
            <a:endParaRPr lang="he-IL" sz="1200" b="0" i="0" kern="1200" baseline="0" dirty="0" smtClean="0">
              <a:solidFill>
                <a:schemeClr val="tx1"/>
              </a:solidFill>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ar-SA" sz="1200" b="0" i="0" kern="1200" baseline="0" dirty="0" err="1" smtClean="0">
                <a:solidFill>
                  <a:schemeClr val="tx1"/>
                </a:solidFill>
                <a:latin typeface="+mn-lt"/>
                <a:ea typeface="+mn-ea"/>
                <a:cs typeface="+mn-cs"/>
              </a:rPr>
              <a:t>بمبا</a:t>
            </a:r>
            <a:r>
              <a:rPr lang="ar-SA" sz="1200" b="0" i="0" kern="1200" baseline="0" dirty="0" smtClean="0">
                <a:solidFill>
                  <a:schemeClr val="tx1"/>
                </a:solidFill>
                <a:latin typeface="+mn-lt"/>
                <a:ea typeface="+mn-ea"/>
                <a:cs typeface="+mn-cs"/>
              </a:rPr>
              <a:t> هو اسم نقارش فستق تُشبه شوش</a:t>
            </a:r>
            <a:endParaRPr lang="he-IL" sz="1200" b="0" i="0" kern="1200" baseline="0" dirty="0" smtClean="0">
              <a:solidFill>
                <a:schemeClr val="tx1"/>
              </a:solidFill>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ar-SA" sz="1200" b="0" i="0" kern="1200" baseline="0" dirty="0" err="1" smtClean="0">
                <a:solidFill>
                  <a:schemeClr val="tx1"/>
                </a:solidFill>
                <a:latin typeface="+mn-lt"/>
                <a:ea typeface="+mn-ea"/>
                <a:cs typeface="+mn-cs"/>
              </a:rPr>
              <a:t>طيطول</a:t>
            </a:r>
            <a:r>
              <a:rPr lang="ar-SA" sz="1200" b="0" i="0" kern="1200" baseline="0" dirty="0" smtClean="0">
                <a:solidFill>
                  <a:schemeClr val="tx1"/>
                </a:solidFill>
                <a:latin typeface="+mn-lt"/>
                <a:ea typeface="+mn-ea"/>
                <a:cs typeface="+mn-cs"/>
              </a:rPr>
              <a:t> هو اسم شركة تنتج حفّاظات تستخدم لمرّة واحدة</a:t>
            </a:r>
            <a:endParaRPr lang="he-IL" sz="1200" b="0" i="0"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10</a:t>
            </a:fld>
            <a:endParaRPr lang="he-IL"/>
          </a:p>
        </p:txBody>
      </p:sp>
    </p:spTree>
    <p:extLst>
      <p:ext uri="{BB962C8B-B14F-4D97-AF65-F5344CB8AC3E}">
        <p14:creationId xmlns:p14="http://schemas.microsoft.com/office/powerpoint/2010/main" val="255834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20000"/>
          </a:bodyPr>
          <a:lstStyle/>
          <a:p>
            <a:pPr fontAlgn="base"/>
            <a:r>
              <a:rPr lang="en-US" sz="1200" b="1" i="0" kern="1200" dirty="0" smtClean="0">
                <a:solidFill>
                  <a:schemeClr val="tx1"/>
                </a:solidFill>
                <a:latin typeface="+mn-lt"/>
                <a:ea typeface="+mn-ea"/>
                <a:cs typeface="+mn-cs"/>
              </a:rPr>
              <a:t>LEVI’S</a:t>
            </a:r>
            <a:r>
              <a:rPr lang="ar-JO" sz="1200" b="0" i="0" kern="1200" dirty="0" smtClean="0">
                <a:solidFill>
                  <a:schemeClr val="tx1"/>
                </a:solidFill>
                <a:latin typeface="+mn-lt"/>
                <a:ea typeface="+mn-ea"/>
                <a:cs typeface="+mn-cs"/>
              </a:rPr>
              <a:t>: </a:t>
            </a:r>
            <a:endParaRPr lang="he-IL" sz="1200" b="0" i="0" kern="1200" dirty="0" smtClean="0">
              <a:solidFill>
                <a:schemeClr val="tx1"/>
              </a:solidFill>
              <a:latin typeface="+mn-lt"/>
              <a:ea typeface="+mn-ea"/>
              <a:cs typeface="+mn-cs"/>
            </a:endParaRPr>
          </a:p>
          <a:p>
            <a:pPr fontAlgn="base"/>
            <a:r>
              <a:rPr lang="ar-SA" sz="1200" b="0" i="0" kern="1200" dirty="0" smtClean="0">
                <a:solidFill>
                  <a:schemeClr val="tx1"/>
                </a:solidFill>
                <a:latin typeface="+mn-lt"/>
                <a:ea typeface="+mn-ea"/>
                <a:cs typeface="+mn-cs"/>
              </a:rPr>
              <a:t>لماذا نلبس الجينز أصلًا؟</a:t>
            </a:r>
            <a:r>
              <a:rPr lang="ar-SA" sz="1200" b="0" i="0" kern="1200" baseline="0" dirty="0" smtClean="0">
                <a:solidFill>
                  <a:schemeClr val="tx1"/>
                </a:solidFill>
                <a:latin typeface="+mn-lt"/>
                <a:ea typeface="+mn-ea"/>
                <a:cs typeface="+mn-cs"/>
              </a:rPr>
              <a:t> الشركة هي الأولى في العالم التي أنتجت الجينز. تمّ إنتاج أوّل </a:t>
            </a:r>
            <a:r>
              <a:rPr lang="ar-SA" sz="1200" b="0" i="0" kern="1200" baseline="0" dirty="0" err="1" smtClean="0">
                <a:solidFill>
                  <a:schemeClr val="tx1"/>
                </a:solidFill>
                <a:latin typeface="+mn-lt"/>
                <a:ea typeface="+mn-ea"/>
                <a:cs typeface="+mn-cs"/>
              </a:rPr>
              <a:t>بنطال</a:t>
            </a:r>
            <a:r>
              <a:rPr lang="ar-SA" sz="1200" b="0" i="0" kern="1200" baseline="0" dirty="0" smtClean="0">
                <a:solidFill>
                  <a:schemeClr val="tx1"/>
                </a:solidFill>
                <a:latin typeface="+mn-lt"/>
                <a:ea typeface="+mn-ea"/>
                <a:cs typeface="+mn-cs"/>
              </a:rPr>
              <a:t> جينز من قماش خُصّص في الأصل لخيام من أجل المنقّبين في مناجم الذهب في كاليفورنيا.</a:t>
            </a:r>
          </a:p>
          <a:p>
            <a:pPr fontAlgn="base"/>
            <a:r>
              <a:rPr lang="ar-SA" sz="1200" b="0" i="0" kern="1200" baseline="0" dirty="0" err="1" smtClean="0">
                <a:solidFill>
                  <a:schemeClr val="tx1"/>
                </a:solidFill>
                <a:latin typeface="+mn-lt"/>
                <a:ea typeface="+mn-ea"/>
                <a:cs typeface="+mn-cs"/>
              </a:rPr>
              <a:t>لماذ</a:t>
            </a:r>
            <a:r>
              <a:rPr lang="ar-SA" sz="1200" b="0" i="0" kern="1200" baseline="0" dirty="0" smtClean="0">
                <a:solidFill>
                  <a:schemeClr val="tx1"/>
                </a:solidFill>
                <a:latin typeface="+mn-lt"/>
                <a:ea typeface="+mn-ea"/>
                <a:cs typeface="+mn-cs"/>
              </a:rPr>
              <a:t> صُمّم الجينز بهذا الشكل؟ </a:t>
            </a:r>
          </a:p>
          <a:p>
            <a:pPr fontAlgn="base"/>
            <a:r>
              <a:rPr lang="ar-SA" sz="1200" b="0" i="0" kern="1200" baseline="0" dirty="0" smtClean="0">
                <a:solidFill>
                  <a:schemeClr val="tx1"/>
                </a:solidFill>
                <a:latin typeface="+mn-lt"/>
                <a:ea typeface="+mn-ea"/>
                <a:cs typeface="+mn-cs"/>
              </a:rPr>
              <a:t>أزرق: جينز </a:t>
            </a:r>
            <a:r>
              <a:rPr lang="en-US" sz="1200" b="0" i="0" kern="1200" dirty="0" smtClean="0">
                <a:solidFill>
                  <a:schemeClr val="tx1"/>
                </a:solidFill>
                <a:latin typeface="+mn-lt"/>
                <a:ea typeface="+mn-ea"/>
                <a:cs typeface="+mn-cs"/>
              </a:rPr>
              <a:t>LEVI’S</a:t>
            </a:r>
            <a:r>
              <a:rPr lang="ar-SA" sz="1200" b="0" i="0" kern="1200" dirty="0" smtClean="0">
                <a:solidFill>
                  <a:schemeClr val="tx1"/>
                </a:solidFill>
                <a:latin typeface="+mn-lt"/>
                <a:ea typeface="+mn-ea"/>
                <a:cs typeface="+mn-cs"/>
              </a:rPr>
              <a:t> الأصليّ لونه أزرق لأنّ</a:t>
            </a:r>
            <a:r>
              <a:rPr lang="ar-SA" sz="1200" b="0" i="0" kern="1200" baseline="0" dirty="0" smtClean="0">
                <a:solidFill>
                  <a:schemeClr val="tx1"/>
                </a:solidFill>
                <a:latin typeface="+mn-lt"/>
                <a:ea typeface="+mn-ea"/>
                <a:cs typeface="+mn-cs"/>
              </a:rPr>
              <a:t> الأزرق هو اللون الوحيد الذي وافقوا على إنتاجه. </a:t>
            </a:r>
          </a:p>
          <a:p>
            <a:pPr fontAlgn="base"/>
            <a:r>
              <a:rPr lang="ar-SA" sz="1200" b="0" i="0" kern="1200" baseline="0" dirty="0" smtClean="0">
                <a:solidFill>
                  <a:schemeClr val="tx1"/>
                </a:solidFill>
                <a:latin typeface="+mn-lt"/>
                <a:ea typeface="+mn-ea"/>
                <a:cs typeface="+mn-cs"/>
              </a:rPr>
              <a:t>زرّ من النحاس: في الأصل غرض لتقوية سروج الخيل</a:t>
            </a:r>
          </a:p>
          <a:p>
            <a:pPr fontAlgn="base"/>
            <a:r>
              <a:rPr lang="ar-SA" sz="1200" b="0" i="0" kern="1200" baseline="0" dirty="0" smtClean="0">
                <a:solidFill>
                  <a:schemeClr val="tx1"/>
                </a:solidFill>
                <a:latin typeface="+mn-lt"/>
                <a:ea typeface="+mn-ea"/>
                <a:cs typeface="+mn-cs"/>
              </a:rPr>
              <a:t>لماذا كُتب </a:t>
            </a:r>
            <a:r>
              <a:rPr lang="he-IL" sz="1200" b="0" i="0" kern="1200" dirty="0" smtClean="0">
                <a:solidFill>
                  <a:schemeClr val="tx1"/>
                </a:solidFill>
                <a:latin typeface="+mn-lt"/>
                <a:ea typeface="+mn-ea"/>
                <a:cs typeface="+mn-cs"/>
              </a:rPr>
              <a:t>501 </a:t>
            </a:r>
            <a:r>
              <a:rPr lang="ar-SA" sz="1200" b="0" i="0" kern="1200" dirty="0" smtClean="0">
                <a:solidFill>
                  <a:schemeClr val="tx1"/>
                </a:solidFill>
                <a:latin typeface="+mn-lt"/>
                <a:ea typeface="+mn-ea"/>
                <a:cs typeface="+mn-cs"/>
              </a:rPr>
              <a:t>على</a:t>
            </a:r>
            <a:r>
              <a:rPr lang="ar-SA" sz="1200" b="0" i="0" kern="1200" baseline="0" dirty="0" smtClean="0">
                <a:solidFill>
                  <a:schemeClr val="tx1"/>
                </a:solidFill>
                <a:latin typeface="+mn-lt"/>
                <a:ea typeface="+mn-ea"/>
                <a:cs typeface="+mn-cs"/>
              </a:rPr>
              <a:t> بعض </a:t>
            </a:r>
            <a:r>
              <a:rPr lang="ar-SA" sz="1200" b="0" i="0" kern="1200" baseline="0" dirty="0" err="1" smtClean="0">
                <a:solidFill>
                  <a:schemeClr val="tx1"/>
                </a:solidFill>
                <a:latin typeface="+mn-lt"/>
                <a:ea typeface="+mn-ea"/>
                <a:cs typeface="+mn-cs"/>
              </a:rPr>
              <a:t>بناطيل</a:t>
            </a:r>
            <a:r>
              <a:rPr lang="ar-SA" sz="1200" b="0" i="0" kern="1200" baseline="0" dirty="0" smtClean="0">
                <a:solidFill>
                  <a:schemeClr val="tx1"/>
                </a:solidFill>
                <a:latin typeface="+mn-lt"/>
                <a:ea typeface="+mn-ea"/>
                <a:cs typeface="+mn-cs"/>
              </a:rPr>
              <a:t> الجينز: رقم الموديل </a:t>
            </a:r>
            <a:r>
              <a:rPr lang="he-IL" sz="1200" b="0" i="0" kern="1200" dirty="0" smtClean="0">
                <a:solidFill>
                  <a:schemeClr val="tx1"/>
                </a:solidFill>
                <a:latin typeface="+mn-lt"/>
                <a:ea typeface="+mn-ea"/>
                <a:cs typeface="+mn-cs"/>
              </a:rPr>
              <a:t>501 </a:t>
            </a:r>
            <a:r>
              <a:rPr lang="ar-SA" sz="1200" b="0" i="0" kern="1200" dirty="0" smtClean="0">
                <a:solidFill>
                  <a:schemeClr val="tx1"/>
                </a:solidFill>
                <a:latin typeface="+mn-lt"/>
                <a:ea typeface="+mn-ea"/>
                <a:cs typeface="+mn-cs"/>
              </a:rPr>
              <a:t> مثّل كمّيّة</a:t>
            </a:r>
            <a:r>
              <a:rPr lang="ar-SA" sz="1200" b="0" i="0" kern="1200" baseline="0" dirty="0" smtClean="0">
                <a:solidFill>
                  <a:schemeClr val="tx1"/>
                </a:solidFill>
                <a:latin typeface="+mn-lt"/>
                <a:ea typeface="+mn-ea"/>
                <a:cs typeface="+mn-cs"/>
              </a:rPr>
              <a:t> القماش التي وصلت من الساحل الشرق إلى الساحل الغربيّ لإنتاج هذا الموديل.   </a:t>
            </a:r>
            <a:endParaRPr lang="he-IL" sz="1200" b="0" i="0" kern="1200" dirty="0" smtClean="0">
              <a:solidFill>
                <a:schemeClr val="tx1"/>
              </a:solidFill>
              <a:latin typeface="+mn-lt"/>
              <a:ea typeface="+mn-ea"/>
              <a:cs typeface="+mn-cs"/>
            </a:endParaRPr>
          </a:p>
          <a:p>
            <a:pPr marL="0" marR="0" indent="0" algn="r" defTabSz="914400" rtl="1" eaLnBrk="1" fontAlgn="base" latinLnBrk="0" hangingPunct="1">
              <a:lnSpc>
                <a:spcPct val="100000"/>
              </a:lnSpc>
              <a:spcBef>
                <a:spcPts val="0"/>
              </a:spcBef>
              <a:spcAft>
                <a:spcPts val="0"/>
              </a:spcAft>
              <a:buClrTx/>
              <a:buSzTx/>
              <a:buFontTx/>
              <a:buNone/>
              <a:tabLst/>
              <a:defRPr/>
            </a:pPr>
            <a:endParaRPr lang="he-IL" sz="1200" b="0" i="0" kern="1200" dirty="0" smtClean="0">
              <a:solidFill>
                <a:schemeClr val="tx1"/>
              </a:solidFill>
              <a:latin typeface="+mn-lt"/>
              <a:ea typeface="+mn-ea"/>
              <a:cs typeface="+mn-cs"/>
            </a:endParaRPr>
          </a:p>
          <a:p>
            <a:pPr marL="0" marR="0" indent="0" algn="r" defTabSz="914400" rtl="1" eaLnBrk="1" fontAlgn="base" latinLnBrk="0" hangingPunct="1">
              <a:lnSpc>
                <a:spcPct val="100000"/>
              </a:lnSpc>
              <a:spcBef>
                <a:spcPts val="0"/>
              </a:spcBef>
              <a:spcAft>
                <a:spcPts val="0"/>
              </a:spcAft>
              <a:buClrTx/>
              <a:buSzTx/>
              <a:buFontTx/>
              <a:buNone/>
              <a:tabLst/>
              <a:defRPr/>
            </a:pPr>
            <a:r>
              <a:rPr lang="ar-SA" sz="1200" b="1" i="0" kern="1200" dirty="0" smtClean="0">
                <a:solidFill>
                  <a:schemeClr val="tx1"/>
                </a:solidFill>
                <a:latin typeface="+mn-lt"/>
                <a:ea typeface="+mn-ea"/>
                <a:cs typeface="+mn-cs"/>
              </a:rPr>
              <a:t>المحاية</a:t>
            </a:r>
            <a:r>
              <a:rPr lang="ar-SA" sz="1200" b="1" i="0" kern="1200" baseline="0" dirty="0" smtClean="0">
                <a:solidFill>
                  <a:schemeClr val="tx1"/>
                </a:solidFill>
                <a:latin typeface="+mn-lt"/>
                <a:ea typeface="+mn-ea"/>
                <a:cs typeface="+mn-cs"/>
              </a:rPr>
              <a:t> السحريّة: </a:t>
            </a:r>
            <a:r>
              <a:rPr lang="ar-SA" sz="1200" b="0" i="0" kern="1200" baseline="0" dirty="0" smtClean="0">
                <a:solidFill>
                  <a:schemeClr val="tx1"/>
                </a:solidFill>
                <a:latin typeface="+mn-lt"/>
                <a:ea typeface="+mn-ea"/>
                <a:cs typeface="+mn-cs"/>
              </a:rPr>
              <a:t>الإسفنجة السحريّة التي نعرفها من غسيل السيّارات أو المطبخ البيتيّ مصنوع من رغوة الملامين. هذه الإسفنج بسبب صفاته العازلة يُستخدم في بناء السفن الفضائيّة والمركبات المصفّحة. على ما يبدو الحرفيّ الذي عمل في هذا المجال أراد تنظيف بقعة، وبما أنّه لم تكن هناك خرق (شراطيط)، تناول قطعة من رغوة الملامين وبدأ بالحكّ. على ضوء النجاح الكبير، بعد أكثر من عقد من استخدام ماكنة إنتاج رغوة الملامين، بدأوا بتسويقها على أنّها مادّة منظّفة باسم "المحّاية السحريّة".  </a:t>
            </a:r>
            <a:endParaRPr lang="he-IL" sz="1200" b="0" i="0" kern="1200" dirty="0" smtClean="0">
              <a:solidFill>
                <a:schemeClr val="tx1"/>
              </a:solidFill>
              <a:latin typeface="+mn-lt"/>
              <a:ea typeface="+mn-ea"/>
              <a:cs typeface="+mn-cs"/>
            </a:endParaRPr>
          </a:p>
          <a:p>
            <a:pPr marL="0" marR="0" indent="0" algn="r" defTabSz="914400" rtl="1" eaLnBrk="1" fontAlgn="base" latinLnBrk="0" hangingPunct="1">
              <a:lnSpc>
                <a:spcPct val="100000"/>
              </a:lnSpc>
              <a:spcBef>
                <a:spcPts val="0"/>
              </a:spcBef>
              <a:spcAft>
                <a:spcPts val="0"/>
              </a:spcAft>
              <a:buClrTx/>
              <a:buSzTx/>
              <a:buFontTx/>
              <a:buNone/>
              <a:tabLst/>
              <a:defRPr/>
            </a:pPr>
            <a:endParaRPr lang="he-IL" sz="1200" b="0" i="0" kern="1200" dirty="0" smtClean="0">
              <a:solidFill>
                <a:schemeClr val="tx1"/>
              </a:solidFill>
              <a:latin typeface="+mn-lt"/>
              <a:ea typeface="+mn-ea"/>
              <a:cs typeface="+mn-cs"/>
            </a:endParaRPr>
          </a:p>
          <a:p>
            <a:pPr marL="0" marR="0" indent="0" algn="r" defTabSz="914400" rtl="1" eaLnBrk="1" fontAlgn="base"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AVON</a:t>
            </a:r>
            <a:r>
              <a:rPr lang="he-IL" sz="1200" b="1" i="0" kern="1200" dirty="0" smtClean="0">
                <a:solidFill>
                  <a:schemeClr val="tx1"/>
                </a:solidFill>
                <a:latin typeface="+mn-lt"/>
                <a:ea typeface="+mn-ea"/>
                <a:cs typeface="+mn-cs"/>
              </a:rPr>
              <a:t>:</a:t>
            </a:r>
          </a:p>
          <a:p>
            <a:pPr fontAlgn="base"/>
            <a:r>
              <a:rPr lang="he-IL" sz="1200" b="0" i="0" kern="1200" dirty="0" smtClean="0">
                <a:solidFill>
                  <a:schemeClr val="tx1"/>
                </a:solidFill>
                <a:latin typeface="+mn-lt"/>
                <a:ea typeface="+mn-ea"/>
                <a:cs typeface="+mn-cs"/>
              </a:rPr>
              <a:t> </a:t>
            </a:r>
            <a:r>
              <a:rPr lang="ar-SA" sz="1200" b="0" i="0" kern="1200" dirty="0" err="1" smtClean="0">
                <a:solidFill>
                  <a:schemeClr val="tx1"/>
                </a:solidFill>
                <a:latin typeface="+mn-lt"/>
                <a:ea typeface="+mn-ea"/>
                <a:cs typeface="+mn-cs"/>
              </a:rPr>
              <a:t>ديفد</a:t>
            </a:r>
            <a:r>
              <a:rPr lang="ar-SA" sz="1200" b="0" i="0" kern="1200" dirty="0" smtClean="0">
                <a:solidFill>
                  <a:schemeClr val="tx1"/>
                </a:solidFill>
                <a:latin typeface="+mn-lt"/>
                <a:ea typeface="+mn-ea"/>
                <a:cs typeface="+mn-cs"/>
              </a:rPr>
              <a:t> ه. </a:t>
            </a:r>
            <a:r>
              <a:rPr lang="ar-SA" sz="1200" b="0" i="0" kern="1200" dirty="0" err="1" smtClean="0">
                <a:solidFill>
                  <a:schemeClr val="tx1"/>
                </a:solidFill>
                <a:latin typeface="+mn-lt"/>
                <a:ea typeface="+mn-ea"/>
                <a:cs typeface="+mn-cs"/>
              </a:rPr>
              <a:t>مككونيل</a:t>
            </a:r>
            <a:r>
              <a:rPr lang="ar-SA" sz="1200" b="0" i="0" kern="1200" baseline="0" dirty="0" smtClean="0">
                <a:solidFill>
                  <a:schemeClr val="tx1"/>
                </a:solidFill>
                <a:latin typeface="+mn-lt"/>
                <a:ea typeface="+mn-ea"/>
                <a:cs typeface="+mn-cs"/>
              </a:rPr>
              <a:t> أسّس أيبون عام </a:t>
            </a:r>
            <a:r>
              <a:rPr lang="he-IL" sz="1200" b="0" i="0" kern="1200" dirty="0" smtClean="0">
                <a:solidFill>
                  <a:schemeClr val="tx1"/>
                </a:solidFill>
                <a:latin typeface="+mn-lt"/>
                <a:ea typeface="+mn-ea"/>
                <a:cs typeface="+mn-cs"/>
              </a:rPr>
              <a:t>1886</a:t>
            </a:r>
            <a:r>
              <a:rPr lang="ar-SA" sz="1200" b="0" i="0" kern="1200" dirty="0" smtClean="0">
                <a:solidFill>
                  <a:schemeClr val="tx1"/>
                </a:solidFill>
                <a:latin typeface="+mn-lt"/>
                <a:ea typeface="+mn-ea"/>
                <a:cs typeface="+mn-cs"/>
              </a:rPr>
              <a:t>،</a:t>
            </a:r>
            <a:r>
              <a:rPr lang="ar-SA" sz="1200" b="0" i="0" kern="1200" baseline="0" dirty="0" smtClean="0">
                <a:solidFill>
                  <a:schemeClr val="tx1"/>
                </a:solidFill>
                <a:latin typeface="+mn-lt"/>
                <a:ea typeface="+mn-ea"/>
                <a:cs typeface="+mn-cs"/>
              </a:rPr>
              <a:t> بالصدفة. بدأ طريقه كبائع كتب يبيعها من خلال الانتقال بين البيوت. خلال عمله لاحظ أنّ زبائنه المحتملين هم بالأساس نساء يجلس طوال الوقت في بيوتهنّ، في حين يذهب الرجال إلى العمل. لإغرائهنّ بشراء الكتب، عرض عليهنّ هدايا صغيرة كالعطور، لكن لم يمرّ وقت طويل حتّى أصبح العطر الذي كان يوزّعه أوسع انتشارًا من الكتب التي كان </a:t>
            </a:r>
            <a:r>
              <a:rPr lang="ar-SA" sz="1200" b="0" i="0" kern="1200" baseline="0" dirty="0" err="1" smtClean="0">
                <a:solidFill>
                  <a:schemeClr val="tx1"/>
                </a:solidFill>
                <a:latin typeface="+mn-lt"/>
                <a:ea typeface="+mn-ea"/>
                <a:cs typeface="+mn-cs"/>
              </a:rPr>
              <a:t>بيبعها</a:t>
            </a:r>
            <a:r>
              <a:rPr lang="ar-SA" sz="1200" b="0" i="0" kern="1200" baseline="0" dirty="0" smtClean="0">
                <a:solidFill>
                  <a:schemeClr val="tx1"/>
                </a:solidFill>
                <a:latin typeface="+mn-lt"/>
                <a:ea typeface="+mn-ea"/>
                <a:cs typeface="+mn-cs"/>
              </a:rPr>
              <a:t>. </a:t>
            </a:r>
            <a:endParaRPr lang="he-IL" sz="1200" b="0" i="0" kern="1200" dirty="0" smtClean="0">
              <a:solidFill>
                <a:schemeClr val="tx1"/>
              </a:solidFill>
              <a:latin typeface="+mn-lt"/>
              <a:ea typeface="+mn-ea"/>
              <a:cs typeface="+mn-cs"/>
            </a:endParaRPr>
          </a:p>
          <a:p>
            <a:endParaRPr lang="he-IL" sz="1200" b="0" i="0" kern="1200" dirty="0" smtClean="0">
              <a:solidFill>
                <a:schemeClr val="tx1"/>
              </a:solidFill>
              <a:latin typeface="+mn-lt"/>
              <a:ea typeface="+mn-ea"/>
              <a:cs typeface="+mn-cs"/>
            </a:endParaRPr>
          </a:p>
          <a:p>
            <a:endParaRPr lang="he-IL" sz="1200" b="0" i="0" kern="120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12</a:t>
            </a:fld>
            <a:endParaRPr lang="he-IL"/>
          </a:p>
        </p:txBody>
      </p:sp>
    </p:spTree>
    <p:extLst>
      <p:ext uri="{BB962C8B-B14F-4D97-AF65-F5344CB8AC3E}">
        <p14:creationId xmlns:p14="http://schemas.microsoft.com/office/powerpoint/2010/main" val="3196600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2" name="מלבן 1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userDrawn="1"/>
        </p:nvSpPr>
        <p:spPr>
          <a:xfrm>
            <a:off x="-702711" y="-1"/>
            <a:ext cx="13597423" cy="6008915"/>
          </a:xfrm>
          <a:prstGeom prst="rect">
            <a:avLst/>
          </a:prstGeom>
          <a:gradFill flip="none" rotWithShape="1">
            <a:gsLst>
              <a:gs pos="35000">
                <a:srgbClr val="D1D1D1"/>
              </a:gs>
              <a:gs pos="100000">
                <a:srgbClr val="DCDCDC"/>
              </a:gs>
              <a:gs pos="0">
                <a:srgbClr val="C6C6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56"/>
          <a:stretch/>
        </p:blipFill>
        <p:spPr bwMode="auto">
          <a:xfrm>
            <a:off x="870692" y="-1"/>
            <a:ext cx="10450616" cy="525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ציין מיקום של תאריך 3"/>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pic>
        <p:nvPicPr>
          <p:cNvPr id="15" name="תמונה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3060" y="6175398"/>
            <a:ext cx="1060923" cy="555168"/>
          </a:xfrm>
          <a:prstGeom prst="rect">
            <a:avLst/>
          </a:prstGeom>
        </p:spPr>
      </p:pic>
      <p:pic>
        <p:nvPicPr>
          <p:cNvPr id="16" name="תמונה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172" y="6268335"/>
            <a:ext cx="1944628" cy="481585"/>
          </a:xfrm>
          <a:prstGeom prst="rect">
            <a:avLst/>
          </a:prstGeom>
        </p:spPr>
      </p:pic>
      <p:pic>
        <p:nvPicPr>
          <p:cNvPr id="17" name="Picture 1"/>
          <p:cNvPicPr/>
          <p:nvPr userDrawn="1"/>
        </p:nvPicPr>
        <p:blipFill rotWithShape="1">
          <a:blip r:embed="rId5" cstate="print">
            <a:extLst>
              <a:ext uri="{28A0092B-C50C-407E-A947-70E740481C1C}">
                <a14:useLocalDpi xmlns:a14="http://schemas.microsoft.com/office/drawing/2010/main" val="0"/>
              </a:ext>
            </a:extLst>
          </a:blip>
          <a:srcRect l="1" r="-18"/>
          <a:stretch/>
        </p:blipFill>
        <p:spPr bwMode="auto">
          <a:xfrm>
            <a:off x="10182147" y="6175398"/>
            <a:ext cx="1817020" cy="574522"/>
          </a:xfrm>
          <a:prstGeom prst="rect">
            <a:avLst/>
          </a:prstGeom>
          <a:ln>
            <a:noFill/>
          </a:ln>
          <a:extLst>
            <a:ext uri="{53640926-AAD7-44D8-BBD7-CCE9431645EC}">
              <a14:shadowObscured xmlns:a14="http://schemas.microsoft.com/office/drawing/2010/main"/>
            </a:ext>
          </a:extLst>
        </p:spPr>
      </p:pic>
      <p:sp>
        <p:nvSpPr>
          <p:cNvPr id="18" name="מלבן 17"/>
          <p:cNvSpPr/>
          <p:nvPr userDrawn="1"/>
        </p:nvSpPr>
        <p:spPr>
          <a:xfrm>
            <a:off x="2109826" y="4249384"/>
            <a:ext cx="7972348" cy="146838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ctrTitle" hasCustomPrompt="1"/>
          </p:nvPr>
        </p:nvSpPr>
        <p:spPr>
          <a:xfrm>
            <a:off x="2109826" y="4249383"/>
            <a:ext cx="7972348" cy="975374"/>
          </a:xfrm>
        </p:spPr>
        <p:txBody>
          <a:bodyPr vert="horz" lIns="91440" tIns="45720" rIns="91440" bIns="45720" rtlCol="1" anchor="b">
            <a:normAutofit/>
          </a:bodyPr>
          <a:lstStyle>
            <a:lvl1pPr algn="ctr">
              <a:defRPr lang="he-IL" sz="3200" dirty="0" smtClean="0">
                <a:solidFill>
                  <a:srgbClr val="B01A1A"/>
                </a:solidFill>
                <a:effectLst/>
                <a:cs typeface="+mn-cs"/>
              </a:defRPr>
            </a:lvl1pPr>
          </a:lstStyle>
          <a:p>
            <a:pPr lvl="0" algn="ctr"/>
            <a:r>
              <a:rPr lang="he-IL" dirty="0" smtClean="0"/>
              <a:t>כותרת ראשית</a:t>
            </a:r>
            <a:endParaRPr lang="he-IL" dirty="0"/>
          </a:p>
        </p:txBody>
      </p:sp>
      <p:sp>
        <p:nvSpPr>
          <p:cNvPr id="3" name="כותרת משנה 2"/>
          <p:cNvSpPr>
            <a:spLocks noGrp="1"/>
          </p:cNvSpPr>
          <p:nvPr>
            <p:ph type="subTitle" idx="1"/>
          </p:nvPr>
        </p:nvSpPr>
        <p:spPr>
          <a:xfrm>
            <a:off x="2109826" y="5316832"/>
            <a:ext cx="7972348" cy="3561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smtClean="0"/>
              <a:t>לחץ כדי לערוך סגנון כותרת משנה של תבנית בסיס</a:t>
            </a:r>
            <a:endParaRPr lang="he-IL" dirty="0"/>
          </a:p>
        </p:txBody>
      </p:sp>
      <p:cxnSp>
        <p:nvCxnSpPr>
          <p:cNvPr id="19" name="מחבר ישר 18"/>
          <p:cNvCxnSpPr/>
          <p:nvPr userDrawn="1"/>
        </p:nvCxnSpPr>
        <p:spPr>
          <a:xfrm>
            <a:off x="3026229" y="5259528"/>
            <a:ext cx="6139543" cy="0"/>
          </a:xfrm>
          <a:prstGeom prst="line">
            <a:avLst/>
          </a:prstGeom>
          <a:ln>
            <a:solidFill>
              <a:srgbClr val="B01A1A"/>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8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23647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71412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369511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78173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28272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13414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9814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59282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322305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ריק">
    <p:spTree>
      <p:nvGrpSpPr>
        <p:cNvPr id="1" name=""/>
        <p:cNvGrpSpPr/>
        <p:nvPr/>
      </p:nvGrpSpPr>
      <p:grpSpPr>
        <a:xfrm>
          <a:off x="0" y="0"/>
          <a:ext cx="0" cy="0"/>
          <a:chOff x="0" y="0"/>
          <a:chExt cx="0" cy="0"/>
        </a:xfrm>
      </p:grpSpPr>
      <p:pic>
        <p:nvPicPr>
          <p:cNvPr id="5" name="תמונה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מציין מיקום של תאריך 1"/>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E6EFA1-D64E-45DE-BD0B-5BA5E7F3A374}" type="slidenum">
              <a:rPr lang="he-IL" smtClean="0"/>
              <a:t>‹#›</a:t>
            </a:fld>
            <a:endParaRPr lang="he-IL"/>
          </a:p>
        </p:txBody>
      </p:sp>
      <p:pic>
        <p:nvPicPr>
          <p:cNvPr id="7" name="תמונה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3060" y="6175398"/>
            <a:ext cx="1060923" cy="555168"/>
          </a:xfrm>
          <a:prstGeom prst="rect">
            <a:avLst/>
          </a:prstGeom>
        </p:spPr>
      </p:pic>
      <p:pic>
        <p:nvPicPr>
          <p:cNvPr id="8" name="תמונה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172" y="6268335"/>
            <a:ext cx="1944628" cy="481585"/>
          </a:xfrm>
          <a:prstGeom prst="rect">
            <a:avLst/>
          </a:prstGeom>
        </p:spPr>
      </p:pic>
      <p:pic>
        <p:nvPicPr>
          <p:cNvPr id="9" name="Picture 1"/>
          <p:cNvPicPr/>
          <p:nvPr userDrawn="1"/>
        </p:nvPicPr>
        <p:blipFill rotWithShape="1">
          <a:blip r:embed="rId5" cstate="print">
            <a:extLst>
              <a:ext uri="{28A0092B-C50C-407E-A947-70E740481C1C}">
                <a14:useLocalDpi xmlns:a14="http://schemas.microsoft.com/office/drawing/2010/main" val="0"/>
              </a:ext>
            </a:extLst>
          </a:blip>
          <a:srcRect l="1" r="-18"/>
          <a:stretch/>
        </p:blipFill>
        <p:spPr bwMode="auto">
          <a:xfrm>
            <a:off x="10182147" y="6175398"/>
            <a:ext cx="1817020" cy="574522"/>
          </a:xfrm>
          <a:prstGeom prst="rect">
            <a:avLst/>
          </a:prstGeom>
          <a:ln>
            <a:noFill/>
          </a:ln>
          <a:extLst>
            <a:ext uri="{53640926-AAD7-44D8-BBD7-CCE9431645EC}">
              <a14:shadowObscured xmlns:a14="http://schemas.microsoft.com/office/drawing/2010/main"/>
            </a:ext>
          </a:extLst>
        </p:spPr>
      </p:pic>
      <p:sp>
        <p:nvSpPr>
          <p:cNvPr id="10" name="כותרת 1"/>
          <p:cNvSpPr>
            <a:spLocks noGrp="1"/>
          </p:cNvSpPr>
          <p:nvPr>
            <p:ph type="ctrTitle" hasCustomPrompt="1"/>
          </p:nvPr>
        </p:nvSpPr>
        <p:spPr>
          <a:xfrm>
            <a:off x="3934407" y="1885560"/>
            <a:ext cx="4218993" cy="1939992"/>
          </a:xfrm>
        </p:spPr>
        <p:txBody>
          <a:bodyPr vert="horz" lIns="91440" tIns="45720" rIns="91440" bIns="45720" rtlCol="1" anchor="ctr">
            <a:normAutofit/>
          </a:bodyPr>
          <a:lstStyle>
            <a:lvl1pPr algn="ctr">
              <a:defRPr lang="he-IL" sz="3200" dirty="0" smtClean="0">
                <a:solidFill>
                  <a:srgbClr val="B01A1A"/>
                </a:solidFill>
                <a:effectLst/>
                <a:cs typeface="+mn-cs"/>
              </a:defRPr>
            </a:lvl1pPr>
          </a:lstStyle>
          <a:p>
            <a:pPr lvl="0" algn="ctr"/>
            <a:r>
              <a:rPr lang="he-IL" dirty="0" smtClean="0"/>
              <a:t>תודה ולהתראות!</a:t>
            </a:r>
            <a:endParaRPr lang="he-IL" dirty="0"/>
          </a:p>
        </p:txBody>
      </p:sp>
    </p:spTree>
    <p:extLst>
      <p:ext uri="{BB962C8B-B14F-4D97-AF65-F5344CB8AC3E}">
        <p14:creationId xmlns:p14="http://schemas.microsoft.com/office/powerpoint/2010/main" val="33407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88840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690688"/>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E63B89-5A57-44D2-AE9F-B71FACF867A4}" type="datetimeFigureOut">
              <a:rPr lang="he-IL" smtClean="0"/>
              <a:t>י"א/כסלו/תשע"ט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E6EFA1-D64E-45DE-BD0B-5BA5E7F3A374}" type="slidenum">
              <a:rPr lang="he-IL" smtClean="0"/>
              <a:t>‹#›</a:t>
            </a:fld>
            <a:endParaRPr lang="he-IL"/>
          </a:p>
        </p:txBody>
      </p:sp>
      <p:cxnSp>
        <p:nvCxnSpPr>
          <p:cNvPr id="7" name="מחבר ישר 6"/>
          <p:cNvCxnSpPr/>
          <p:nvPr userDrawn="1"/>
        </p:nvCxnSpPr>
        <p:spPr>
          <a:xfrm>
            <a:off x="2015412" y="1409877"/>
            <a:ext cx="10176588" cy="0"/>
          </a:xfrm>
          <a:prstGeom prst="line">
            <a:avLst/>
          </a:prstGeom>
          <a:ln>
            <a:solidFill>
              <a:srgbClr val="B01A1A"/>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1"/>
          <p:cNvPicPr/>
          <p:nvPr userDrawn="1"/>
        </p:nvPicPr>
        <p:blipFill rotWithShape="1">
          <a:blip r:embed="rId14" cstate="print">
            <a:extLst>
              <a:ext uri="{28A0092B-C50C-407E-A947-70E740481C1C}">
                <a14:useLocalDpi xmlns:a14="http://schemas.microsoft.com/office/drawing/2010/main" val="0"/>
              </a:ext>
            </a:extLst>
          </a:blip>
          <a:srcRect l="1" r="-18"/>
          <a:stretch/>
        </p:blipFill>
        <p:spPr bwMode="auto">
          <a:xfrm>
            <a:off x="381000" y="6356350"/>
            <a:ext cx="1251697" cy="395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506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ar-SA" dirty="0" smtClean="0"/>
              <a:t>ماركات متنكّرة</a:t>
            </a:r>
            <a:endParaRPr lang="he-IL" dirty="0"/>
          </a:p>
        </p:txBody>
      </p:sp>
      <p:sp>
        <p:nvSpPr>
          <p:cNvPr id="3" name="כותרת משנה 2"/>
          <p:cNvSpPr>
            <a:spLocks noGrp="1"/>
          </p:cNvSpPr>
          <p:nvPr>
            <p:ph type="subTitle" idx="1"/>
          </p:nvPr>
        </p:nvSpPr>
        <p:spPr/>
        <p:txBody>
          <a:bodyPr>
            <a:normAutofit fontScale="92500" lnSpcReduction="20000"/>
          </a:bodyPr>
          <a:lstStyle/>
          <a:p>
            <a:r>
              <a:rPr lang="ar-SA" dirty="0" smtClean="0"/>
              <a:t>أدوات للتسويق الذكيّ</a:t>
            </a:r>
            <a:endParaRPr lang="he-IL" dirty="0"/>
          </a:p>
        </p:txBody>
      </p:sp>
    </p:spTree>
    <p:extLst>
      <p:ext uri="{BB962C8B-B14F-4D97-AF65-F5344CB8AC3E}">
        <p14:creationId xmlns:p14="http://schemas.microsoft.com/office/powerpoint/2010/main" val="219816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תוצאת תמונה עבור פלדלת"/>
          <p:cNvPicPr>
            <a:picLocks noChangeAspect="1" noChangeArrowheads="1"/>
          </p:cNvPicPr>
          <p:nvPr/>
        </p:nvPicPr>
        <p:blipFill>
          <a:blip r:embed="rId3" cstate="print"/>
          <a:srcRect/>
          <a:stretch>
            <a:fillRect/>
          </a:stretch>
        </p:blipFill>
        <p:spPr bwMode="auto">
          <a:xfrm>
            <a:off x="8410948" y="160338"/>
            <a:ext cx="1428750" cy="2857500"/>
          </a:xfrm>
          <a:prstGeom prst="rect">
            <a:avLst/>
          </a:prstGeom>
          <a:noFill/>
        </p:spPr>
      </p:pic>
      <p:pic>
        <p:nvPicPr>
          <p:cNvPr id="19460" name="Picture 4" descr="תוצאת תמונה עבור אקמול"/>
          <p:cNvPicPr>
            <a:picLocks noChangeAspect="1" noChangeArrowheads="1"/>
          </p:cNvPicPr>
          <p:nvPr/>
        </p:nvPicPr>
        <p:blipFill>
          <a:blip r:embed="rId4" cstate="print"/>
          <a:srcRect/>
          <a:stretch>
            <a:fillRect/>
          </a:stretch>
        </p:blipFill>
        <p:spPr bwMode="auto">
          <a:xfrm>
            <a:off x="1524001" y="260649"/>
            <a:ext cx="3760018" cy="1872208"/>
          </a:xfrm>
          <a:prstGeom prst="rect">
            <a:avLst/>
          </a:prstGeom>
          <a:noFill/>
        </p:spPr>
      </p:pic>
      <p:pic>
        <p:nvPicPr>
          <p:cNvPr id="19462" name="Picture 6" descr="תוצאת תמונה עבור במבה"/>
          <p:cNvPicPr>
            <a:picLocks noChangeAspect="1" noChangeArrowheads="1"/>
          </p:cNvPicPr>
          <p:nvPr/>
        </p:nvPicPr>
        <p:blipFill>
          <a:blip r:embed="rId5" cstate="print"/>
          <a:srcRect/>
          <a:stretch>
            <a:fillRect/>
          </a:stretch>
        </p:blipFill>
        <p:spPr bwMode="auto">
          <a:xfrm>
            <a:off x="1991544" y="2852937"/>
            <a:ext cx="2381250" cy="1771651"/>
          </a:xfrm>
          <a:prstGeom prst="rect">
            <a:avLst/>
          </a:prstGeom>
          <a:noFill/>
        </p:spPr>
      </p:pic>
      <p:pic>
        <p:nvPicPr>
          <p:cNvPr id="19464" name="Picture 8" descr="תוצאת תמונה עבור פלאפון"/>
          <p:cNvPicPr>
            <a:picLocks noChangeAspect="1" noChangeArrowheads="1"/>
          </p:cNvPicPr>
          <p:nvPr/>
        </p:nvPicPr>
        <p:blipFill>
          <a:blip r:embed="rId6" cstate="print"/>
          <a:srcRect/>
          <a:stretch>
            <a:fillRect/>
          </a:stretch>
        </p:blipFill>
        <p:spPr bwMode="auto">
          <a:xfrm>
            <a:off x="6744073" y="260648"/>
            <a:ext cx="1666875" cy="2857500"/>
          </a:xfrm>
          <a:prstGeom prst="rect">
            <a:avLst/>
          </a:prstGeom>
          <a:noFill/>
        </p:spPr>
      </p:pic>
      <p:pic>
        <p:nvPicPr>
          <p:cNvPr id="19466" name="Picture 10" descr="תוצאת תמונה עבור ג'יפ"/>
          <p:cNvPicPr>
            <a:picLocks noChangeAspect="1" noChangeArrowheads="1"/>
          </p:cNvPicPr>
          <p:nvPr/>
        </p:nvPicPr>
        <p:blipFill>
          <a:blip r:embed="rId7" cstate="print"/>
          <a:srcRect/>
          <a:stretch>
            <a:fillRect/>
          </a:stretch>
        </p:blipFill>
        <p:spPr bwMode="auto">
          <a:xfrm>
            <a:off x="4669532" y="3140968"/>
            <a:ext cx="5998468" cy="2999234"/>
          </a:xfrm>
          <a:prstGeom prst="rect">
            <a:avLst/>
          </a:prstGeom>
          <a:noFill/>
        </p:spPr>
      </p:pic>
      <p:pic>
        <p:nvPicPr>
          <p:cNvPr id="19470" name="Picture 14" descr="תוצאת תמונה עבור חיתולים"/>
          <p:cNvPicPr>
            <a:picLocks noChangeAspect="1" noChangeArrowheads="1"/>
          </p:cNvPicPr>
          <p:nvPr/>
        </p:nvPicPr>
        <p:blipFill>
          <a:blip r:embed="rId8" cstate="print"/>
          <a:srcRect/>
          <a:stretch>
            <a:fillRect/>
          </a:stretch>
        </p:blipFill>
        <p:spPr bwMode="auto">
          <a:xfrm>
            <a:off x="2063552" y="4789040"/>
            <a:ext cx="2068960" cy="2068960"/>
          </a:xfrm>
          <a:prstGeom prst="rect">
            <a:avLst/>
          </a:prstGeom>
          <a:noFill/>
        </p:spPr>
      </p:pic>
      <p:sp>
        <p:nvSpPr>
          <p:cNvPr id="19472" name="AutoShape 16" descr="תוצאת תמונה עבור קוואקר"/>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9474" name="Picture 18" descr="תוצאת תמונה עבור קוואקר"/>
          <p:cNvPicPr>
            <a:picLocks noChangeAspect="1" noChangeArrowheads="1"/>
          </p:cNvPicPr>
          <p:nvPr/>
        </p:nvPicPr>
        <p:blipFill>
          <a:blip r:embed="rId9" cstate="print"/>
          <a:srcRect/>
          <a:stretch>
            <a:fillRect/>
          </a:stretch>
        </p:blipFill>
        <p:spPr bwMode="auto">
          <a:xfrm>
            <a:off x="5087888" y="836712"/>
            <a:ext cx="1905000" cy="1905000"/>
          </a:xfrm>
          <a:prstGeom prst="rect">
            <a:avLst/>
          </a:prstGeom>
          <a:noFill/>
        </p:spPr>
      </p:pic>
      <p:pic>
        <p:nvPicPr>
          <p:cNvPr id="1026" name="Picture 2" descr="תוצאת תמונה עבור פריג'ידר"/>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1002" y="352582"/>
            <a:ext cx="2105731" cy="260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10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a:t>
            </a:r>
            <a:r>
              <a:rPr lang="ar-SA" dirty="0" smtClean="0"/>
              <a:t>أعيدوا حساب المسار</a:t>
            </a:r>
            <a:r>
              <a:rPr lang="he-IL" dirty="0" smtClean="0"/>
              <a:t>"</a:t>
            </a:r>
            <a:endParaRPr lang="he-IL" dirty="0"/>
          </a:p>
        </p:txBody>
      </p:sp>
      <p:sp>
        <p:nvSpPr>
          <p:cNvPr id="3" name="מציין מיקום טקסט 2"/>
          <p:cNvSpPr>
            <a:spLocks noGrp="1"/>
          </p:cNvSpPr>
          <p:nvPr>
            <p:ph type="body" idx="1"/>
          </p:nvPr>
        </p:nvSpPr>
        <p:spPr/>
        <p:txBody>
          <a:bodyPr/>
          <a:lstStyle/>
          <a:p>
            <a:r>
              <a:rPr lang="ar-SA" dirty="0" smtClean="0"/>
              <a:t>هل يمكن تخطي نجاح المنتج مسبقًا؟ </a:t>
            </a:r>
            <a:endParaRPr lang="he-IL" dirty="0"/>
          </a:p>
        </p:txBody>
      </p:sp>
    </p:spTree>
    <p:extLst>
      <p:ext uri="{BB962C8B-B14F-4D97-AF65-F5344CB8AC3E}">
        <p14:creationId xmlns:p14="http://schemas.microsoft.com/office/powerpoint/2010/main" val="153602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תוצאת תמונה עבור ליוויס"/>
          <p:cNvPicPr>
            <a:picLocks noChangeAspect="1" noChangeArrowheads="1"/>
          </p:cNvPicPr>
          <p:nvPr/>
        </p:nvPicPr>
        <p:blipFill>
          <a:blip r:embed="rId3" cstate="print"/>
          <a:srcRect/>
          <a:stretch>
            <a:fillRect/>
          </a:stretch>
        </p:blipFill>
        <p:spPr bwMode="auto">
          <a:xfrm>
            <a:off x="7320136" y="836713"/>
            <a:ext cx="3048000" cy="1524001"/>
          </a:xfrm>
          <a:prstGeom prst="rect">
            <a:avLst/>
          </a:prstGeom>
          <a:noFill/>
        </p:spPr>
      </p:pic>
      <p:sp>
        <p:nvSpPr>
          <p:cNvPr id="27652" name="AutoShape 4" descr="תוצאת תמונה עבור ספוג הפלא"/>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654" name="Picture 6" descr="תוצאת תמונה עבור ספוג הפלא"/>
          <p:cNvPicPr>
            <a:picLocks noChangeAspect="1" noChangeArrowheads="1"/>
          </p:cNvPicPr>
          <p:nvPr/>
        </p:nvPicPr>
        <p:blipFill>
          <a:blip r:embed="rId4" cstate="print"/>
          <a:srcRect/>
          <a:stretch>
            <a:fillRect/>
          </a:stretch>
        </p:blipFill>
        <p:spPr bwMode="auto">
          <a:xfrm>
            <a:off x="2135560" y="476672"/>
            <a:ext cx="4362450" cy="2857500"/>
          </a:xfrm>
          <a:prstGeom prst="rect">
            <a:avLst/>
          </a:prstGeom>
          <a:noFill/>
        </p:spPr>
      </p:pic>
      <p:pic>
        <p:nvPicPr>
          <p:cNvPr id="27656" name="Picture 8" descr="תוצאת תמונה עבור ‪avon‬‏"/>
          <p:cNvPicPr>
            <a:picLocks noChangeAspect="1" noChangeArrowheads="1"/>
          </p:cNvPicPr>
          <p:nvPr/>
        </p:nvPicPr>
        <p:blipFill>
          <a:blip r:embed="rId5" cstate="print"/>
          <a:srcRect/>
          <a:stretch>
            <a:fillRect/>
          </a:stretch>
        </p:blipFill>
        <p:spPr bwMode="auto">
          <a:xfrm>
            <a:off x="2567608" y="4221089"/>
            <a:ext cx="4768392" cy="2250681"/>
          </a:xfrm>
          <a:prstGeom prst="rect">
            <a:avLst/>
          </a:prstGeom>
          <a:noFill/>
        </p:spPr>
      </p:pic>
    </p:spTree>
    <p:extLst>
      <p:ext uri="{BB962C8B-B14F-4D97-AF65-F5344CB8AC3E}">
        <p14:creationId xmlns:p14="http://schemas.microsoft.com/office/powerpoint/2010/main" val="2654569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 "/>
          <p:cNvPicPr>
            <a:picLocks noChangeAspect="1" noChangeArrowheads="1"/>
          </p:cNvPicPr>
          <p:nvPr/>
        </p:nvPicPr>
        <p:blipFill>
          <a:blip r:embed="rId3" cstate="print"/>
          <a:srcRect/>
          <a:stretch>
            <a:fillRect/>
          </a:stretch>
        </p:blipFill>
        <p:spPr bwMode="auto">
          <a:xfrm>
            <a:off x="2783632" y="332656"/>
            <a:ext cx="4362450" cy="2857500"/>
          </a:xfrm>
          <a:prstGeom prst="rect">
            <a:avLst/>
          </a:prstGeom>
          <a:noFill/>
        </p:spPr>
      </p:pic>
      <p:pic>
        <p:nvPicPr>
          <p:cNvPr id="29698" name="Picture 2" descr="  "/>
          <p:cNvPicPr>
            <a:picLocks noChangeAspect="1" noChangeArrowheads="1"/>
          </p:cNvPicPr>
          <p:nvPr/>
        </p:nvPicPr>
        <p:blipFill>
          <a:blip r:embed="rId4" cstate="print"/>
          <a:srcRect/>
          <a:stretch>
            <a:fillRect/>
          </a:stretch>
        </p:blipFill>
        <p:spPr bwMode="auto">
          <a:xfrm>
            <a:off x="1919536" y="3501008"/>
            <a:ext cx="4362450" cy="2857500"/>
          </a:xfrm>
          <a:prstGeom prst="rect">
            <a:avLst/>
          </a:prstGeom>
          <a:noFill/>
        </p:spPr>
      </p:pic>
      <p:pic>
        <p:nvPicPr>
          <p:cNvPr id="29702" name="Picture 6" descr="תוצאת תמונה עבור מסטיק"/>
          <p:cNvPicPr>
            <a:picLocks noChangeAspect="1" noChangeArrowheads="1"/>
          </p:cNvPicPr>
          <p:nvPr/>
        </p:nvPicPr>
        <p:blipFill>
          <a:blip r:embed="rId5" cstate="print"/>
          <a:srcRect/>
          <a:stretch>
            <a:fillRect/>
          </a:stretch>
        </p:blipFill>
        <p:spPr bwMode="auto">
          <a:xfrm>
            <a:off x="6578353" y="2749928"/>
            <a:ext cx="5044695" cy="3096344"/>
          </a:xfrm>
          <a:prstGeom prst="rect">
            <a:avLst/>
          </a:prstGeom>
          <a:noFill/>
        </p:spPr>
      </p:pic>
    </p:spTree>
    <p:extLst>
      <p:ext uri="{BB962C8B-B14F-4D97-AF65-F5344CB8AC3E}">
        <p14:creationId xmlns:p14="http://schemas.microsoft.com/office/powerpoint/2010/main" val="4037300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إجمال</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144798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جدوا الفروق</a:t>
            </a:r>
            <a:endParaRPr lang="he-IL" dirty="0"/>
          </a:p>
        </p:txBody>
      </p:sp>
      <p:sp>
        <p:nvSpPr>
          <p:cNvPr id="3" name="מציין מיקום תוכן 2"/>
          <p:cNvSpPr>
            <a:spLocks noGrp="1"/>
          </p:cNvSpPr>
          <p:nvPr>
            <p:ph idx="1"/>
          </p:nvPr>
        </p:nvSpPr>
        <p:spPr/>
        <p:txBody>
          <a:bodyPr/>
          <a:lstStyle/>
          <a:p>
            <a:r>
              <a:rPr lang="ar-SA" dirty="0" err="1" smtClean="0"/>
              <a:t>بناطيل</a:t>
            </a:r>
            <a:r>
              <a:rPr lang="ar-SA" dirty="0" smtClean="0"/>
              <a:t> من قماش قويّ</a:t>
            </a:r>
            <a:r>
              <a:rPr lang="he-IL" dirty="0" smtClean="0"/>
              <a:t>– </a:t>
            </a:r>
            <a:r>
              <a:rPr lang="ar-SA" dirty="0" smtClean="0"/>
              <a:t>جينز</a:t>
            </a:r>
            <a:r>
              <a:rPr lang="he-IL" dirty="0" smtClean="0"/>
              <a:t> </a:t>
            </a:r>
            <a:r>
              <a:rPr lang="en-US" dirty="0" smtClean="0"/>
              <a:t>LEVI’S</a:t>
            </a:r>
            <a:endParaRPr lang="he-IL" dirty="0" smtClean="0"/>
          </a:p>
          <a:p>
            <a:r>
              <a:rPr lang="ar-SA" dirty="0" smtClean="0"/>
              <a:t>مشروب حامض مُحلّى</a:t>
            </a:r>
            <a:r>
              <a:rPr lang="he-IL" dirty="0" smtClean="0"/>
              <a:t>– </a:t>
            </a:r>
            <a:r>
              <a:rPr lang="ar-SA" dirty="0" smtClean="0"/>
              <a:t>مشروب طعم الحياة لكوكا كولا</a:t>
            </a:r>
            <a:endParaRPr lang="he-IL" dirty="0" smtClean="0"/>
          </a:p>
          <a:p>
            <a:r>
              <a:rPr lang="ar-SA" dirty="0" smtClean="0"/>
              <a:t>حقيبة سوداء فاخرة</a:t>
            </a:r>
            <a:r>
              <a:rPr lang="he-IL" dirty="0" smtClean="0"/>
              <a:t>– </a:t>
            </a:r>
            <a:r>
              <a:rPr lang="ar-SA" dirty="0" smtClean="0"/>
              <a:t>حقيبة </a:t>
            </a:r>
            <a:r>
              <a:rPr lang="en-US" dirty="0" smtClean="0"/>
              <a:t>PRADA</a:t>
            </a:r>
            <a:endParaRPr lang="he-IL" dirty="0" smtClean="0"/>
          </a:p>
          <a:p>
            <a:r>
              <a:rPr lang="ar-SA" dirty="0" smtClean="0"/>
              <a:t>هاتف خليويّ ذكيّ</a:t>
            </a:r>
            <a:r>
              <a:rPr lang="he-IL" dirty="0" smtClean="0"/>
              <a:t>– </a:t>
            </a:r>
            <a:r>
              <a:rPr lang="ar-SA" dirty="0" err="1" smtClean="0"/>
              <a:t>آيفون</a:t>
            </a:r>
            <a:r>
              <a:rPr lang="ar-SA" dirty="0" smtClean="0"/>
              <a:t> </a:t>
            </a:r>
            <a:r>
              <a:rPr lang="he-IL" dirty="0" smtClean="0"/>
              <a:t> </a:t>
            </a:r>
            <a:r>
              <a:rPr lang="he-IL" dirty="0" smtClean="0"/>
              <a:t>6</a:t>
            </a:r>
          </a:p>
          <a:p>
            <a:endParaRPr lang="he-IL" dirty="0" smtClean="0"/>
          </a:p>
          <a:p>
            <a:endParaRPr lang="he-IL" dirty="0" smtClean="0"/>
          </a:p>
          <a:p>
            <a:endParaRPr lang="he-IL" dirty="0"/>
          </a:p>
          <a:p>
            <a:endParaRPr lang="he-IL" dirty="0"/>
          </a:p>
        </p:txBody>
      </p:sp>
    </p:spTree>
    <p:extLst>
      <p:ext uri="{BB962C8B-B14F-4D97-AF65-F5344CB8AC3E}">
        <p14:creationId xmlns:p14="http://schemas.microsoft.com/office/powerpoint/2010/main" val="196012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r>
              <a:rPr lang="ar-SA" dirty="0" smtClean="0"/>
              <a:t>هل مِنْ أسئلة؟</a:t>
            </a:r>
            <a:endParaRPr lang="he-IL" dirty="0"/>
          </a:p>
        </p:txBody>
      </p:sp>
    </p:spTree>
    <p:extLst>
      <p:ext uri="{BB962C8B-B14F-4D97-AF65-F5344CB8AC3E}">
        <p14:creationId xmlns:p14="http://schemas.microsoft.com/office/powerpoint/2010/main" val="285750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أيّ الماركات تعرفون؟ </a:t>
            </a:r>
            <a:endParaRPr lang="he-IL" dirty="0"/>
          </a:p>
        </p:txBody>
      </p:sp>
      <p:sp>
        <p:nvSpPr>
          <p:cNvPr id="3" name="מציין מיקום טקסט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113650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مهامّ</a:t>
            </a:r>
            <a:r>
              <a:rPr lang="he-IL" dirty="0" smtClean="0"/>
              <a:t> "</a:t>
            </a:r>
            <a:r>
              <a:rPr lang="ar-SA" dirty="0" smtClean="0"/>
              <a:t>التفكير خارج الماركة</a:t>
            </a:r>
            <a:r>
              <a:rPr lang="he-IL" dirty="0" smtClean="0"/>
              <a:t>"</a:t>
            </a:r>
            <a:endParaRPr lang="he-IL" dirty="0"/>
          </a:p>
        </p:txBody>
      </p:sp>
      <p:sp>
        <p:nvSpPr>
          <p:cNvPr id="3" name="מציין מיקום תוכן 2"/>
          <p:cNvSpPr>
            <a:spLocks noGrp="1"/>
          </p:cNvSpPr>
          <p:nvPr>
            <p:ph idx="1"/>
          </p:nvPr>
        </p:nvSpPr>
        <p:spPr/>
        <p:txBody>
          <a:bodyPr/>
          <a:lstStyle/>
          <a:p>
            <a:pPr marL="457200" indent="-457200">
              <a:buFont typeface="+mj-lt"/>
              <a:buAutoNum type="arabicPeriod"/>
            </a:pPr>
            <a:r>
              <a:rPr lang="ar-SA" dirty="0" smtClean="0"/>
              <a:t>اختاروا ماركة تحبّونها كثيرًا</a:t>
            </a:r>
            <a:endParaRPr lang="he-IL" dirty="0" smtClean="0"/>
          </a:p>
          <a:p>
            <a:pPr marL="457200" indent="-457200">
              <a:buFont typeface="+mj-lt"/>
              <a:buAutoNum type="arabicPeriod"/>
            </a:pPr>
            <a:r>
              <a:rPr lang="ar-SA" dirty="0" smtClean="0"/>
              <a:t>قولوا ما هو هذا المُنتج من دون استخدام اسمه</a:t>
            </a:r>
            <a:endParaRPr lang="he-IL" dirty="0" smtClean="0"/>
          </a:p>
          <a:p>
            <a:pPr marL="457200" indent="-457200">
              <a:buFont typeface="+mj-lt"/>
              <a:buAutoNum type="arabicPeriod"/>
            </a:pPr>
            <a:r>
              <a:rPr lang="ar-SA" dirty="0" smtClean="0"/>
              <a:t>سوّقوا المُنتج لزملائكم في الصفّ وحاولوا إقناعهم بشرائه</a:t>
            </a:r>
            <a:endParaRPr lang="he-IL" dirty="0" smtClean="0"/>
          </a:p>
          <a:p>
            <a:pPr marL="457200" indent="-457200">
              <a:buFont typeface="+mj-lt"/>
              <a:buAutoNum type="arabicPeriod"/>
            </a:pPr>
            <a:endParaRPr lang="he-IL" dirty="0" smtClean="0"/>
          </a:p>
          <a:p>
            <a:pPr marL="457200" indent="-457200">
              <a:buFont typeface="+mj-lt"/>
              <a:buAutoNum type="arabicPeriod"/>
            </a:pPr>
            <a:endParaRPr lang="he-IL" dirty="0"/>
          </a:p>
        </p:txBody>
      </p:sp>
    </p:spTree>
    <p:extLst>
      <p:ext uri="{BB962C8B-B14F-4D97-AF65-F5344CB8AC3E}">
        <p14:creationId xmlns:p14="http://schemas.microsoft.com/office/powerpoint/2010/main" val="15623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ماركة: تقنيّات تسويق</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3143879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"لكلّ ماركة اسم"</a:t>
            </a:r>
            <a:endParaRPr lang="he-IL" dirty="0"/>
          </a:p>
        </p:txBody>
      </p:sp>
      <p:sp>
        <p:nvSpPr>
          <p:cNvPr id="3" name="מציין מיקום טקסט 2"/>
          <p:cNvSpPr>
            <a:spLocks noGrp="1"/>
          </p:cNvSpPr>
          <p:nvPr>
            <p:ph type="body" idx="1"/>
          </p:nvPr>
        </p:nvSpPr>
        <p:spPr/>
        <p:txBody>
          <a:bodyPr/>
          <a:lstStyle/>
          <a:p>
            <a:r>
              <a:rPr lang="ar-SA" dirty="0" smtClean="0"/>
              <a:t>ما مدى أهمّيّة الماركة؟ </a:t>
            </a:r>
            <a:endParaRPr lang="he-IL" dirty="0"/>
          </a:p>
        </p:txBody>
      </p:sp>
    </p:spTree>
    <p:extLst>
      <p:ext uri="{BB962C8B-B14F-4D97-AF65-F5344CB8AC3E}">
        <p14:creationId xmlns:p14="http://schemas.microsoft.com/office/powerpoint/2010/main" val="1415787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1.ynet.co.il/PicServer3/2013/02/21/4472679/447010901000100408277no.jpg"/>
          <p:cNvPicPr>
            <a:picLocks noChangeAspect="1" noChangeArrowheads="1"/>
          </p:cNvPicPr>
          <p:nvPr/>
        </p:nvPicPr>
        <p:blipFill>
          <a:blip r:embed="rId3" cstate="print"/>
          <a:srcRect/>
          <a:stretch>
            <a:fillRect/>
          </a:stretch>
        </p:blipFill>
        <p:spPr bwMode="auto">
          <a:xfrm>
            <a:off x="2135560" y="764704"/>
            <a:ext cx="3886200" cy="2638426"/>
          </a:xfrm>
          <a:prstGeom prst="rect">
            <a:avLst/>
          </a:prstGeom>
          <a:noFill/>
        </p:spPr>
      </p:pic>
      <p:pic>
        <p:nvPicPr>
          <p:cNvPr id="1028" name="Picture 4" descr="https://images1.ynet.co.il/PicServer3/2013/02/21/4472709/447014501000100408306no.jpg"/>
          <p:cNvPicPr>
            <a:picLocks noChangeAspect="1" noChangeArrowheads="1"/>
          </p:cNvPicPr>
          <p:nvPr/>
        </p:nvPicPr>
        <p:blipFill>
          <a:blip r:embed="rId4" cstate="print"/>
          <a:srcRect/>
          <a:stretch>
            <a:fillRect/>
          </a:stretch>
        </p:blipFill>
        <p:spPr bwMode="auto">
          <a:xfrm>
            <a:off x="6805184" y="3943350"/>
            <a:ext cx="3454899" cy="2591174"/>
          </a:xfrm>
          <a:prstGeom prst="rect">
            <a:avLst/>
          </a:prstGeom>
          <a:noFill/>
        </p:spPr>
      </p:pic>
      <p:pic>
        <p:nvPicPr>
          <p:cNvPr id="1030" name="Picture 6" descr="https://images1.ynet.co.il/PicServer3/2013/02/21/4472704/44701150960100408258no.jpg"/>
          <p:cNvPicPr>
            <a:picLocks noChangeAspect="1" noChangeArrowheads="1"/>
          </p:cNvPicPr>
          <p:nvPr/>
        </p:nvPicPr>
        <p:blipFill>
          <a:blip r:embed="rId5" cstate="print"/>
          <a:srcRect/>
          <a:stretch>
            <a:fillRect/>
          </a:stretch>
        </p:blipFill>
        <p:spPr bwMode="auto">
          <a:xfrm>
            <a:off x="2063552" y="4077073"/>
            <a:ext cx="3886200" cy="2457451"/>
          </a:xfrm>
          <a:prstGeom prst="rect">
            <a:avLst/>
          </a:prstGeom>
          <a:noFill/>
        </p:spPr>
      </p:pic>
      <p:pic>
        <p:nvPicPr>
          <p:cNvPr id="1034" name="Picture 10" descr="https://images1.ynet.co.il/PicServer3/2013/02/21/4472694/44701110100097408299no.jpg"/>
          <p:cNvPicPr>
            <a:picLocks noChangeAspect="1" noChangeArrowheads="1"/>
          </p:cNvPicPr>
          <p:nvPr/>
        </p:nvPicPr>
        <p:blipFill>
          <a:blip r:embed="rId6" cstate="print"/>
          <a:srcRect/>
          <a:stretch>
            <a:fillRect/>
          </a:stretch>
        </p:blipFill>
        <p:spPr bwMode="auto">
          <a:xfrm>
            <a:off x="6528048" y="764704"/>
            <a:ext cx="3886200" cy="2847976"/>
          </a:xfrm>
          <a:prstGeom prst="rect">
            <a:avLst/>
          </a:prstGeom>
          <a:noFill/>
        </p:spPr>
      </p:pic>
    </p:spTree>
    <p:extLst>
      <p:ext uri="{BB962C8B-B14F-4D97-AF65-F5344CB8AC3E}">
        <p14:creationId xmlns:p14="http://schemas.microsoft.com/office/powerpoint/2010/main" val="3241225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images1.ynet.co.il/PicServer3/2013/02/21/4472703/44701140100295408524no.jpg"/>
          <p:cNvPicPr>
            <a:picLocks noChangeAspect="1" noChangeArrowheads="1"/>
          </p:cNvPicPr>
          <p:nvPr/>
        </p:nvPicPr>
        <p:blipFill>
          <a:blip r:embed="rId3" cstate="print"/>
          <a:srcRect/>
          <a:stretch>
            <a:fillRect/>
          </a:stretch>
        </p:blipFill>
        <p:spPr bwMode="auto">
          <a:xfrm>
            <a:off x="1524000" y="764705"/>
            <a:ext cx="3886200" cy="4991101"/>
          </a:xfrm>
          <a:prstGeom prst="rect">
            <a:avLst/>
          </a:prstGeom>
          <a:noFill/>
        </p:spPr>
      </p:pic>
      <p:pic>
        <p:nvPicPr>
          <p:cNvPr id="15362" name="Picture 2" descr="https://images1.ynet.co.il/PicServer3/2013/02/21/4472716/44701502980100408258no.jpg"/>
          <p:cNvPicPr>
            <a:picLocks noChangeAspect="1" noChangeArrowheads="1"/>
          </p:cNvPicPr>
          <p:nvPr/>
        </p:nvPicPr>
        <p:blipFill>
          <a:blip r:embed="rId4" cstate="print"/>
          <a:srcRect/>
          <a:stretch>
            <a:fillRect/>
          </a:stretch>
        </p:blipFill>
        <p:spPr bwMode="auto">
          <a:xfrm>
            <a:off x="6096000" y="2132857"/>
            <a:ext cx="3886200" cy="2457451"/>
          </a:xfrm>
          <a:prstGeom prst="rect">
            <a:avLst/>
          </a:prstGeom>
          <a:noFill/>
        </p:spPr>
      </p:pic>
    </p:spTree>
    <p:extLst>
      <p:ext uri="{BB962C8B-B14F-4D97-AF65-F5344CB8AC3E}">
        <p14:creationId xmlns:p14="http://schemas.microsoft.com/office/powerpoint/2010/main" val="2628736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תוצאת תמונה עבור קרולינה למקה"/>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6388" name="AutoShape 4" descr="תוצאת תמונה עבור קרולינה למקה"/>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6390" name="Picture 6" descr="תוצאת תמונה עבור קרולינה למקה"/>
          <p:cNvPicPr>
            <a:picLocks noChangeAspect="1" noChangeArrowheads="1"/>
          </p:cNvPicPr>
          <p:nvPr/>
        </p:nvPicPr>
        <p:blipFill>
          <a:blip r:embed="rId3" cstate="print"/>
          <a:srcRect/>
          <a:stretch>
            <a:fillRect/>
          </a:stretch>
        </p:blipFill>
        <p:spPr bwMode="auto">
          <a:xfrm>
            <a:off x="1919537" y="1"/>
            <a:ext cx="4101259" cy="3071987"/>
          </a:xfrm>
          <a:prstGeom prst="rect">
            <a:avLst/>
          </a:prstGeom>
          <a:noFill/>
        </p:spPr>
      </p:pic>
      <p:pic>
        <p:nvPicPr>
          <p:cNvPr id="16392" name="Picture 8" descr="תוצאת תמונה עבור הודיס"/>
          <p:cNvPicPr>
            <a:picLocks noChangeAspect="1" noChangeArrowheads="1"/>
          </p:cNvPicPr>
          <p:nvPr/>
        </p:nvPicPr>
        <p:blipFill>
          <a:blip r:embed="rId4" cstate="print"/>
          <a:srcRect/>
          <a:stretch>
            <a:fillRect/>
          </a:stretch>
        </p:blipFill>
        <p:spPr bwMode="auto">
          <a:xfrm>
            <a:off x="1847528" y="4365104"/>
            <a:ext cx="4369668" cy="2184834"/>
          </a:xfrm>
          <a:prstGeom prst="rect">
            <a:avLst/>
          </a:prstGeom>
          <a:noFill/>
        </p:spPr>
      </p:pic>
      <p:sp>
        <p:nvSpPr>
          <p:cNvPr id="16394" name="AutoShape 10" descr="תוצאת תמונה עבור אורבניקה"/>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6396" name="Picture 12" descr="תוצאת תמונה עבור אורבניקה"/>
          <p:cNvPicPr>
            <a:picLocks noChangeAspect="1" noChangeArrowheads="1"/>
          </p:cNvPicPr>
          <p:nvPr/>
        </p:nvPicPr>
        <p:blipFill>
          <a:blip r:embed="rId5" cstate="print"/>
          <a:srcRect/>
          <a:stretch>
            <a:fillRect/>
          </a:stretch>
        </p:blipFill>
        <p:spPr bwMode="auto">
          <a:xfrm>
            <a:off x="6096000" y="2420889"/>
            <a:ext cx="3958408" cy="2280480"/>
          </a:xfrm>
          <a:prstGeom prst="rect">
            <a:avLst/>
          </a:prstGeom>
          <a:noFill/>
        </p:spPr>
      </p:pic>
    </p:spTree>
    <p:extLst>
      <p:ext uri="{BB962C8B-B14F-4D97-AF65-F5344CB8AC3E}">
        <p14:creationId xmlns:p14="http://schemas.microsoft.com/office/powerpoint/2010/main" val="1859835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a:t>
            </a:r>
            <a:r>
              <a:rPr lang="ar-SA" dirty="0" smtClean="0"/>
              <a:t>تمسّكوا جيّدًا</a:t>
            </a:r>
            <a:r>
              <a:rPr lang="he-IL" dirty="0" smtClean="0"/>
              <a:t>"</a:t>
            </a:r>
            <a:endParaRPr lang="he-IL" dirty="0"/>
          </a:p>
        </p:txBody>
      </p:sp>
      <p:sp>
        <p:nvSpPr>
          <p:cNvPr id="3" name="מציין מיקום טקסט 2"/>
          <p:cNvSpPr>
            <a:spLocks noGrp="1"/>
          </p:cNvSpPr>
          <p:nvPr>
            <p:ph type="body" idx="1"/>
          </p:nvPr>
        </p:nvSpPr>
        <p:spPr/>
        <p:txBody>
          <a:bodyPr/>
          <a:lstStyle/>
          <a:p>
            <a:r>
              <a:rPr lang="ar-SA" dirty="0" smtClean="0"/>
              <a:t>لماذا نسمّي منتجات بأسماء ماركات مختارة؟ </a:t>
            </a:r>
            <a:endParaRPr lang="he-IL" dirty="0"/>
          </a:p>
        </p:txBody>
      </p:sp>
    </p:spTree>
    <p:extLst>
      <p:ext uri="{BB962C8B-B14F-4D97-AF65-F5344CB8AC3E}">
        <p14:creationId xmlns:p14="http://schemas.microsoft.com/office/powerpoint/2010/main" val="1288043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פיננס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791EF"/>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857</Words>
  <Application>Microsoft Office PowerPoint</Application>
  <PresentationFormat>Widescreen</PresentationFormat>
  <Paragraphs>81</Paragraphs>
  <Slides>16</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ערכת נושא Office</vt:lpstr>
      <vt:lpstr>ماركات متنكّرة</vt:lpstr>
      <vt:lpstr>أيّ الماركات تعرفون؟ </vt:lpstr>
      <vt:lpstr>مهامّ "التفكير خارج الماركة"</vt:lpstr>
      <vt:lpstr>ماركة: تقنيّات تسويق</vt:lpstr>
      <vt:lpstr>"لكلّ ماركة اسم"</vt:lpstr>
      <vt:lpstr>PowerPoint Presentation</vt:lpstr>
      <vt:lpstr>PowerPoint Presentation</vt:lpstr>
      <vt:lpstr>PowerPoint Presentation</vt:lpstr>
      <vt:lpstr>"تمسّكوا جيّدًا"</vt:lpstr>
      <vt:lpstr>PowerPoint Presentation</vt:lpstr>
      <vt:lpstr>"أعيدوا حساب المسار"</vt:lpstr>
      <vt:lpstr>PowerPoint Presentation</vt:lpstr>
      <vt:lpstr>PowerPoint Presentation</vt:lpstr>
      <vt:lpstr>إجمال</vt:lpstr>
      <vt:lpstr>جدوا الفروق</vt:lpstr>
      <vt:lpstr>هل مِنْ أسئلة؟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Salih Sawaed</cp:lastModifiedBy>
  <cp:revision>34</cp:revision>
  <dcterms:created xsi:type="dcterms:W3CDTF">2017-11-26T09:36:56Z</dcterms:created>
  <dcterms:modified xsi:type="dcterms:W3CDTF">2018-11-19T14:57:49Z</dcterms:modified>
</cp:coreProperties>
</file>