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324" r:id="rId2"/>
    <p:sldId id="343" r:id="rId3"/>
    <p:sldId id="336" r:id="rId4"/>
    <p:sldId id="330" r:id="rId5"/>
    <p:sldId id="344" r:id="rId6"/>
    <p:sldId id="346" r:id="rId7"/>
    <p:sldId id="345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6" r:id="rId26"/>
    <p:sldId id="364" r:id="rId27"/>
    <p:sldId id="365" r:id="rId2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84943" autoAdjust="0"/>
  </p:normalViewPr>
  <p:slideViewPr>
    <p:cSldViewPr snapToGrid="0" showGuides="1">
      <p:cViewPr varScale="1">
        <p:scale>
          <a:sx n="99" d="100"/>
          <a:sy n="99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6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5057878" y="6205370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8" y="6152607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0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5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5053146" y="6121857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  <p:pic>
        <p:nvPicPr>
          <p:cNvPr id="11" name="Picture 3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612775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51" y="6209390"/>
            <a:ext cx="19259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י"ב/חשון/תשע"ט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M4BpSACPbg" TargetMode="External"/><Relationship Id="rId4" Type="http://schemas.openxmlformats.org/officeDocument/2006/relationships/hyperlink" Target="https://www.youtube.com/watch?v=6M4BpSACPb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مقدّمة للتربية الماليّة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الدرس الافتتاحيّ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حلّ أسئلة الاستبيان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61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</a:t>
            </a:r>
            <a:r>
              <a:rPr lang="he-IL" dirty="0" smtClean="0"/>
              <a:t> 1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29939" y="1825625"/>
            <a:ext cx="6223861" cy="4351338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حصلتم على مبلغ  </a:t>
            </a:r>
            <a:r>
              <a:rPr lang="he-IL" dirty="0"/>
              <a:t>10,000</a:t>
            </a:r>
            <a:r>
              <a:rPr lang="ar-SA" dirty="0"/>
              <a:t> </a:t>
            </a:r>
            <a:r>
              <a:rPr lang="ar-SA" dirty="0" err="1"/>
              <a:t>ش.ج</a:t>
            </a:r>
            <a:r>
              <a:rPr lang="ar-SA" dirty="0"/>
              <a:t>. قرّرتم إيداع في برنامج توفير لمدّة سنتين بفائدة سنويّة قدرها </a:t>
            </a:r>
            <a:r>
              <a:rPr lang="he-IL" dirty="0"/>
              <a:t>10%. </a:t>
            </a:r>
            <a:r>
              <a:rPr lang="ar-SA" dirty="0"/>
              <a:t>ما هو المبلغ الإجماليّ الذي ستحصلون عليه بعد سنتين؟ </a:t>
            </a:r>
            <a:endParaRPr lang="en-U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10,000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11,000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 smtClean="0"/>
              <a:t>12,100</a:t>
            </a:r>
            <a:endParaRPr lang="en-US" b="1" u="sng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12,000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86" y="2380792"/>
            <a:ext cx="3113627" cy="32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السؤال</a:t>
            </a:r>
            <a:r>
              <a:rPr lang="he-IL" dirty="0"/>
              <a:t> </a:t>
            </a:r>
            <a:r>
              <a:rPr lang="en-US" dirty="0"/>
              <a:t>2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دخلتم إلى الدكّان بهدف شراء قميص بسعر لا يزيد عن </a:t>
            </a:r>
            <a:r>
              <a:rPr lang="he-IL" dirty="0"/>
              <a:t>60</a:t>
            </a:r>
            <a:r>
              <a:rPr lang="ar-SA" dirty="0"/>
              <a:t> </a:t>
            </a:r>
            <a:r>
              <a:rPr lang="ar-SA" dirty="0" err="1"/>
              <a:t>ش.ج</a:t>
            </a:r>
            <a:r>
              <a:rPr lang="ar-SA" dirty="0"/>
              <a:t>. وعندما دخلتم عرفتم أن سعر القميص الذي تريدون شراءه هو بالضبط </a:t>
            </a:r>
            <a:r>
              <a:rPr lang="he-IL" dirty="0"/>
              <a:t>60</a:t>
            </a:r>
            <a:r>
              <a:rPr lang="ar-SA" dirty="0"/>
              <a:t> </a:t>
            </a:r>
            <a:r>
              <a:rPr lang="ar-SA" dirty="0" err="1"/>
              <a:t>ش.ج</a:t>
            </a:r>
            <a:r>
              <a:rPr lang="ar-SA" dirty="0"/>
              <a:t>. لكنّكم قرأتم لافتة معلّقة فوقها تُعلن عن حملة "اشتروا قميصين واحصلوا على الثالث بنصف السعر!" هذا الإعلان أغراكم فاشتريتم </a:t>
            </a:r>
            <a:r>
              <a:rPr lang="en-US" dirty="0"/>
              <a:t>3 </a:t>
            </a:r>
            <a:r>
              <a:rPr lang="he-IL" dirty="0"/>
              <a:t> </a:t>
            </a:r>
            <a:r>
              <a:rPr lang="ar-SA" dirty="0"/>
              <a:t>قمصان بمبلغ </a:t>
            </a:r>
            <a:r>
              <a:rPr lang="he-IL" dirty="0"/>
              <a:t>150</a:t>
            </a:r>
            <a:r>
              <a:rPr lang="ar-SA" dirty="0"/>
              <a:t> </a:t>
            </a:r>
            <a:r>
              <a:rPr lang="ar-SA" dirty="0" err="1"/>
              <a:t>ش.ج</a:t>
            </a:r>
            <a:r>
              <a:rPr lang="ar-SA" dirty="0"/>
              <a:t>. كم دفعتم مقابل القميص الذي أردتم شراءه؟ </a:t>
            </a:r>
            <a:endParaRPr lang="he-IL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b="1" u="sng" dirty="0" smtClean="0"/>
              <a:t>150 </a:t>
            </a:r>
            <a:r>
              <a:rPr lang="he-IL" b="1" u="sng" dirty="0"/>
              <a:t>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60 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50 </a:t>
            </a:r>
            <a:r>
              <a:rPr lang="he-IL" dirty="0"/>
              <a:t>₪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30 ₪</a:t>
            </a:r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739231"/>
            <a:ext cx="25146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</a:t>
            </a:r>
            <a:r>
              <a:rPr lang="he-IL" dirty="0" smtClean="0"/>
              <a:t> </a:t>
            </a:r>
            <a:r>
              <a:rPr lang="en-US" dirty="0" smtClean="0"/>
              <a:t>  3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err="1"/>
              <a:t>يئير</a:t>
            </a:r>
            <a:r>
              <a:rPr lang="ar-SA" dirty="0"/>
              <a:t> عمره </a:t>
            </a:r>
            <a:r>
              <a:rPr lang="he-IL" dirty="0"/>
              <a:t>16</a:t>
            </a:r>
            <a:r>
              <a:rPr lang="ar-SA" dirty="0"/>
              <a:t> سنة. عمل في العطلة الصيفيّة في المخيّم الصيفيّ. في نهاية الشهر حصل على قسيمة راتب وشيك بمبلغ </a:t>
            </a:r>
            <a:r>
              <a:rPr lang="he-IL" dirty="0"/>
              <a:t>3,000</a:t>
            </a:r>
            <a:r>
              <a:rPr lang="ar-SA" dirty="0"/>
              <a:t> </a:t>
            </a:r>
            <a:r>
              <a:rPr lang="ar-SA" dirty="0" err="1"/>
              <a:t>ش.ج</a:t>
            </a:r>
            <a:r>
              <a:rPr lang="ar-SA" dirty="0"/>
              <a:t>. في قسيمة الراتب خصموا </a:t>
            </a:r>
            <a:r>
              <a:rPr lang="he-IL" dirty="0"/>
              <a:t>270</a:t>
            </a:r>
            <a:r>
              <a:rPr lang="ar-SA" dirty="0"/>
              <a:t> </a:t>
            </a:r>
            <a:r>
              <a:rPr lang="ar-SA" dirty="0" err="1"/>
              <a:t>ش.ج</a:t>
            </a:r>
            <a:r>
              <a:rPr lang="ar-SA" dirty="0"/>
              <a:t>. كرسوم تأمين وطنيّ وتأمين صحّيّ. ما هو الأمر غير السليم في هذه الحالة؟  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خصموا منه أكثر ممّا يجب، النسبة الصحيحة هي </a:t>
            </a:r>
            <a:r>
              <a:rPr lang="he-IL" dirty="0"/>
              <a:t>4% </a:t>
            </a:r>
            <a:r>
              <a:rPr lang="ar-SA" dirty="0"/>
              <a:t>وليس</a:t>
            </a:r>
            <a:r>
              <a:rPr lang="he-IL" dirty="0"/>
              <a:t>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 خصموا منه أقلّ ممّا يجب النسبة الصحيحة هي </a:t>
            </a:r>
            <a:r>
              <a:rPr lang="he-IL" dirty="0"/>
              <a:t>10% </a:t>
            </a:r>
            <a:r>
              <a:rPr lang="ar-SA" dirty="0"/>
              <a:t>وليس</a:t>
            </a:r>
            <a:r>
              <a:rPr lang="he-IL" dirty="0"/>
              <a:t> 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א</a:t>
            </a:r>
            <a:r>
              <a:rPr lang="ar-SA" dirty="0"/>
              <a:t>لا مشكلة، هذه هي النسبة الصحيحة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b="1" u="sng" dirty="0" err="1"/>
              <a:t>يئير</a:t>
            </a:r>
            <a:r>
              <a:rPr lang="ar-SA" b="1" u="sng" dirty="0"/>
              <a:t> قاصر، ومن غير المفترض إطلاقًا فيه أن يدفع رسوم التأمين الوطنيّ والتأمين الصحّيّ. </a:t>
            </a:r>
            <a:endParaRPr lang="he-IL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0" y="2619213"/>
            <a:ext cx="4388402" cy="27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</a:t>
            </a:r>
            <a:r>
              <a:rPr lang="he-IL" dirty="0" smtClean="0"/>
              <a:t> 4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دانا عمرها </a:t>
            </a:r>
            <a:r>
              <a:rPr lang="he-IL" dirty="0"/>
              <a:t>17</a:t>
            </a:r>
            <a:r>
              <a:rPr lang="ar-SA" dirty="0"/>
              <a:t> سنة. تعمل في دكّان لبيع الملابس يومين في الأسبوع وتحصل على راتب </a:t>
            </a:r>
            <a:r>
              <a:rPr lang="he-IL" dirty="0"/>
              <a:t>1,500</a:t>
            </a:r>
            <a:r>
              <a:rPr lang="ar-SA" dirty="0"/>
              <a:t> </a:t>
            </a:r>
            <a:r>
              <a:rPr lang="ar-SA" dirty="0" err="1"/>
              <a:t>ش.ج</a:t>
            </a:r>
            <a:r>
              <a:rPr lang="ar-SA" dirty="0"/>
              <a:t>. شهريًّا. تريد توفير </a:t>
            </a:r>
            <a:r>
              <a:rPr lang="he-IL" dirty="0"/>
              <a:t>3,000</a:t>
            </a:r>
            <a:r>
              <a:rPr lang="ar-SA" dirty="0"/>
              <a:t> </a:t>
            </a:r>
            <a:r>
              <a:rPr lang="ar-SA" dirty="0" err="1"/>
              <a:t>ش.ج</a:t>
            </a:r>
            <a:r>
              <a:rPr lang="ar-SA" dirty="0"/>
              <a:t>، لتعليم السياقة بعد نصف سنة. أنّها محتارة بين الخيارات التالية: أيّ منها هي الأصحّ؟ </a:t>
            </a:r>
            <a:endParaRPr lang="he-IL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ar-SA" b="1" u="sng" dirty="0"/>
              <a:t>توفير </a:t>
            </a:r>
            <a:r>
              <a:rPr lang="he-IL" b="1" u="sng" dirty="0"/>
              <a:t>500 </a:t>
            </a:r>
            <a:r>
              <a:rPr lang="ar-SA" b="1" u="sng" dirty="0" err="1"/>
              <a:t>ش.ج</a:t>
            </a:r>
            <a:r>
              <a:rPr lang="ar-SA" b="1" u="sng" dirty="0"/>
              <a:t>. كلّ شهر</a:t>
            </a:r>
            <a:endParaRPr lang="he-IL" b="1" u="sng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لا تصرف ولو شيكل خلال الشهرين القادمَين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تأجيل التوفير حتّى شهرين قبل أن تبدأ بتعلّم السياقة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أن تحاول التقليل من المصروفات، ثمّ تفحص في نهاية الشهر ما تبقّى معها</a:t>
            </a:r>
            <a:endParaRPr lang="he-IL" dirty="0"/>
          </a:p>
        </p:txBody>
      </p:sp>
      <p:pic>
        <p:nvPicPr>
          <p:cNvPr id="3074" name="Picture 2" descr="×ª××¦××ª ×ª××× × ×¢×××¨ ×¨×× ××××× × ××××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96" y="3101294"/>
            <a:ext cx="18036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</a:t>
            </a:r>
            <a:r>
              <a:rPr lang="he-IL" dirty="0" smtClean="0"/>
              <a:t> 5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عائلة ليفي هي عائلة متوسّطة في إسرائيل. أيّ من بين المعطيات التالية صحيح بالنسبة إليها؟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مُجمل ديون عائلة ليفي هو </a:t>
            </a:r>
            <a:r>
              <a:rPr lang="he-IL" dirty="0"/>
              <a:t>755,842 </a:t>
            </a:r>
            <a:r>
              <a:rPr lang="ar-SA" dirty="0" err="1"/>
              <a:t>ش.ج</a:t>
            </a:r>
            <a:r>
              <a:rPr lang="ar-SA" dirty="0"/>
              <a:t>. 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تمتلك عائلة ليفي </a:t>
            </a:r>
            <a:r>
              <a:rPr lang="he-IL" dirty="0"/>
              <a:t>5</a:t>
            </a:r>
            <a:r>
              <a:rPr lang="ar-SA" dirty="0"/>
              <a:t> شقق  في مركز البلاد مساحة كلّ منها </a:t>
            </a:r>
            <a:r>
              <a:rPr lang="he-IL" dirty="0"/>
              <a:t>120</a:t>
            </a:r>
            <a:r>
              <a:rPr lang="ar-SA" dirty="0"/>
              <a:t> مترًا مربّعًا</a:t>
            </a:r>
            <a:endParaRPr lang="he-IL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ar-SA" b="1" u="sng" dirty="0"/>
              <a:t>الدخل الشهريّ الصافي لعائلة ليفي هو</a:t>
            </a:r>
            <a:r>
              <a:rPr lang="he-IL" b="1" u="sng" dirty="0"/>
              <a:t> 15,427</a:t>
            </a:r>
            <a:r>
              <a:rPr lang="ar-SA" b="1" u="sng" dirty="0"/>
              <a:t> </a:t>
            </a:r>
            <a:r>
              <a:rPr lang="ar-SA" b="1" u="sng" dirty="0" err="1"/>
              <a:t>ش.ج</a:t>
            </a:r>
            <a:r>
              <a:rPr lang="ar-SA" b="1" u="sng" dirty="0"/>
              <a:t> والمصروف الشهريّ هو </a:t>
            </a:r>
            <a:r>
              <a:rPr lang="he-IL" b="1" u="sng" dirty="0"/>
              <a:t>12,323</a:t>
            </a:r>
            <a:r>
              <a:rPr lang="ar-SA" b="1" u="sng" dirty="0"/>
              <a:t> </a:t>
            </a:r>
            <a:r>
              <a:rPr lang="ar-SA" b="1" u="sng" dirty="0" err="1"/>
              <a:t>ش.ج</a:t>
            </a:r>
            <a:r>
              <a:rPr lang="ar-SA" b="1" u="sng" dirty="0"/>
              <a:t>.  </a:t>
            </a:r>
            <a:endParaRPr lang="he-IL" b="1" u="sng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يسكن في بيت عائلة ليفي والدان، </a:t>
            </a:r>
            <a:r>
              <a:rPr lang="he-IL" dirty="0"/>
              <a:t>3</a:t>
            </a:r>
            <a:r>
              <a:rPr lang="ar-SA" dirty="0"/>
              <a:t> أبناء، الجدّة وقطّ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698" y="1690688"/>
            <a:ext cx="3737890" cy="44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</a:t>
            </a:r>
            <a:r>
              <a:rPr lang="he-IL" dirty="0" smtClean="0"/>
              <a:t> </a:t>
            </a:r>
            <a:r>
              <a:rPr lang="en-US" dirty="0" smtClean="0"/>
              <a:t>6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عائلة </a:t>
            </a:r>
            <a:r>
              <a:rPr lang="ar-SA" dirty="0" err="1"/>
              <a:t>خروبيّ</a:t>
            </a:r>
            <a:r>
              <a:rPr lang="ar-SA" dirty="0"/>
              <a:t> هي عائلة اسرائيليّة متوسّطة تتألّف من والدين وابنين، عمر الأوّل </a:t>
            </a:r>
            <a:r>
              <a:rPr lang="he-IL" dirty="0"/>
              <a:t>15</a:t>
            </a:r>
            <a:r>
              <a:rPr lang="ar-SA" dirty="0"/>
              <a:t> سنة والثاني </a:t>
            </a:r>
            <a:r>
              <a:rPr lang="he-IL" dirty="0"/>
              <a:t>12</a:t>
            </a:r>
            <a:r>
              <a:rPr lang="ar-SA" dirty="0"/>
              <a:t> سنة. اشتروا في العام الماضي أثاثًا جديدًا، أصلحوا السيّارة وسافروا إلى خارج البلاد. بسبب هذه المصاريف تراكم دين كبير. بأيّ من الطرق التالية بإمكان الولدين أن يساعدا والديهما؟ 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يترك الولدان المدرسة ويبحثان عن عمل</a:t>
            </a:r>
            <a:endParaRPr lang="he-IL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ar-SA" b="1" u="sng" dirty="0"/>
              <a:t>يمكن للولدين أن يساعدا في تخطيط المصاريف على المشتريات والتوفير في استهلاك الكهرباء</a:t>
            </a:r>
            <a:endParaRPr lang="he-IL" b="1" u="sng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يبيع الولدان ألعابهما القديمة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/>
              <a:t>لا يمكنهما المساعدة</a:t>
            </a:r>
            <a:endParaRPr lang="he-IL" dirty="0"/>
          </a:p>
        </p:txBody>
      </p:sp>
      <p:pic>
        <p:nvPicPr>
          <p:cNvPr id="6" name="Picture 2" descr="×ª××¦××ª ×ª××× × ×¢×××¨ âªfamily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9337"/>
            <a:ext cx="4763062" cy="336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ما هي النقود؟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هي النقود بالنسبة إليكم؟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5" name="Sun 4"/>
          <p:cNvSpPr/>
          <p:nvPr/>
        </p:nvSpPr>
        <p:spPr>
          <a:xfrm>
            <a:off x="4656000" y="1952488"/>
            <a:ext cx="2880000" cy="2880000"/>
          </a:xfrm>
          <a:prstGeom prst="sun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هي النقود بالنسبة إليكم؟ 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6M4BpSACP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4088" y="1825625"/>
            <a:ext cx="6041019" cy="3398073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3637687" y="5515664"/>
            <a:ext cx="54105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 smtClean="0">
                <a:hlinkClick r:id="rId4"/>
              </a:rPr>
              <a:t>סכום כסף גדול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www.youtube.com/watch?v=6M4BpSACPbg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74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الهدف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لماذا التربية الماليّة؟ </a:t>
            </a:r>
            <a:endParaRPr lang="he-IL" dirty="0" smtClean="0"/>
          </a:p>
          <a:p>
            <a:r>
              <a:rPr lang="ar-SA" dirty="0" smtClean="0"/>
              <a:t>النجاح في إدارة أموالنا واتّخاذ قرارات ذات معنى ماليّ (والقرارات عامّة) بشكل يناسبنا. 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ar-SA" dirty="0" smtClean="0"/>
              <a:t>ماذا سنفعل هنا؟</a:t>
            </a:r>
            <a:endParaRPr lang="he-IL" dirty="0" smtClean="0"/>
          </a:p>
          <a:p>
            <a:r>
              <a:rPr lang="ar-SA" dirty="0" err="1" smtClean="0"/>
              <a:t>سنتكتسب</a:t>
            </a:r>
            <a:r>
              <a:rPr lang="ar-SA" dirty="0" smtClean="0"/>
              <a:t> الأدوات والمعرفة من عالم المال المطلوبة لإدارة النقود الشخصيّة ونقود الأسرة. 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ar-SA" dirty="0" smtClean="0"/>
              <a:t>مال الذي لن نفعله هنا؟ </a:t>
            </a:r>
            <a:endParaRPr lang="he-IL" dirty="0" smtClean="0"/>
          </a:p>
          <a:p>
            <a:r>
              <a:rPr lang="ar-SA" dirty="0" smtClean="0"/>
              <a:t>إدارة الأعمال وطرح المبادرات الاقتصاديّة</a:t>
            </a: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31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قيمة الاستعمال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كم تساوي النقود؟ </a:t>
            </a: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ما الذي يمكننا شراؤه بواسطتها؟ </a:t>
            </a: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مُنتجات</a:t>
            </a:r>
            <a:endParaRPr lang="he-IL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خدمات</a:t>
            </a:r>
            <a:endParaRPr lang="he-IL" dirty="0"/>
          </a:p>
        </p:txBody>
      </p:sp>
      <p:pic>
        <p:nvPicPr>
          <p:cNvPr id="5122" name="Picture 2" descr="×ª××¦××ª ×ª××× × ×¢×××¨ ××¡×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21" y="1690688"/>
            <a:ext cx="335147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النقود ووسائل الدفع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أيّ أنواع من وسائل الدفع تعرفونها؟ 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1.	</a:t>
            </a:r>
            <a:r>
              <a:rPr lang="ar-SA" dirty="0" smtClean="0"/>
              <a:t>الدفع نقدًا- قطع وأوراق نقديّة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2.	</a:t>
            </a:r>
            <a:r>
              <a:rPr lang="ar-SA" dirty="0" smtClean="0"/>
              <a:t>الشيكات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3.	</a:t>
            </a:r>
            <a:r>
              <a:rPr lang="ar-SA" dirty="0" smtClean="0"/>
              <a:t>بطاقات دفع – بطاقات اعتماد، دفع فوري وبطاقة قابلة للشحن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4.	</a:t>
            </a:r>
            <a:r>
              <a:rPr lang="ar-SA" dirty="0" smtClean="0"/>
              <a:t>تحويل رقميّ عبر الهاتف الذكيّ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5.	</a:t>
            </a:r>
            <a:r>
              <a:rPr lang="ar-JO" dirty="0" smtClean="0"/>
              <a:t>العملات الافتراضيّة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9909"/>
            <a:ext cx="3097696" cy="30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4791" y="355256"/>
            <a:ext cx="10515600" cy="1325563"/>
          </a:xfrm>
        </p:spPr>
        <p:txBody>
          <a:bodyPr/>
          <a:lstStyle/>
          <a:p>
            <a:r>
              <a:rPr lang="ar-SA" dirty="0" smtClean="0"/>
              <a:t>العرض والطلب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1. </a:t>
            </a:r>
            <a:r>
              <a:rPr lang="ar-SA" dirty="0" smtClean="0"/>
              <a:t>أسواق لبيع مُنتجات، مثل: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دكاكين لبيع الملابس والأحذية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سوبر ماركت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حوانيت للشراء عبر الإنترنت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2. </a:t>
            </a:r>
            <a:r>
              <a:rPr lang="ar-SA" dirty="0" smtClean="0"/>
              <a:t>أسواق لبيع خدمات، مثل:</a:t>
            </a:r>
            <a:r>
              <a:rPr lang="he-IL" dirty="0" smtClean="0"/>
              <a:t> 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صالون حلاقة</a:t>
            </a:r>
            <a:r>
              <a:rPr lang="he-IL" dirty="0" smtClean="0"/>
              <a:t> (</a:t>
            </a:r>
            <a:r>
              <a:rPr lang="ar-SA" dirty="0" smtClean="0"/>
              <a:t>ما هي الخدمة؟)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باص </a:t>
            </a:r>
            <a:r>
              <a:rPr lang="he-IL" dirty="0"/>
              <a:t> (</a:t>
            </a:r>
            <a:r>
              <a:rPr lang="ar-SA" dirty="0"/>
              <a:t>ما هي الخدمة؟)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تطبيق مقارنة بين الأسعار</a:t>
            </a:r>
            <a:endParaRPr lang="he-IL" dirty="0"/>
          </a:p>
        </p:txBody>
      </p:sp>
      <p:pic>
        <p:nvPicPr>
          <p:cNvPr id="15362" name="Picture 2" descr="×ª××¦××ª ×ª××× × ×¢×××¨ ×©××§ ××× × ×××××\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90" y="2372545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العرض والطلب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1</a:t>
            </a:r>
            <a:r>
              <a:rPr lang="he-IL" dirty="0"/>
              <a:t>. </a:t>
            </a:r>
            <a:r>
              <a:rPr lang="ar-SA" dirty="0"/>
              <a:t>أسواق لبيع مُنتجات، مثل: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دكاكين لبيع الملابس والأحذية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سوبر ماركت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حوانيت للشراء عبر الإنترنت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2. </a:t>
            </a:r>
            <a:r>
              <a:rPr lang="ar-SA" dirty="0"/>
              <a:t>أسواق لبيع خدمات، مثل:</a:t>
            </a:r>
            <a:r>
              <a:rPr lang="he-IL" dirty="0"/>
              <a:t>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صالون حلاقة</a:t>
            </a:r>
            <a:r>
              <a:rPr lang="he-IL" dirty="0"/>
              <a:t> (</a:t>
            </a:r>
            <a:r>
              <a:rPr lang="ar-SA" dirty="0"/>
              <a:t>ما هي الخدمة؟)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باص </a:t>
            </a:r>
            <a:r>
              <a:rPr lang="he-IL" dirty="0"/>
              <a:t> (</a:t>
            </a:r>
            <a:r>
              <a:rPr lang="ar-SA" dirty="0"/>
              <a:t>ما هي الخدمة؟)</a:t>
            </a: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ar-SA" dirty="0"/>
              <a:t>تطبيق مقارنة بين الأسعار</a:t>
            </a:r>
            <a:endParaRPr lang="he-IL" dirty="0"/>
          </a:p>
        </p:txBody>
      </p:sp>
      <p:pic>
        <p:nvPicPr>
          <p:cNvPr id="16388" name="Picture 4" descr="×ª××¦××ª ×ª××× × ×¢×××¨ âªwall street floor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458243"/>
            <a:ext cx="44577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العرض والطلب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60936" y="1825625"/>
            <a:ext cx="6192864" cy="48386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تمتلك ألونا دكّنًا لبيع الشمسيّات، وتعرض الشمسيّات للبيع في دكّانها طوال السنة.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كم سيكون سعر الشمسيّة في فصل الصيف؟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كم سيكون شعر الشمسيّة في فصل الشتاء؟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كم سيكون سعر الشمسيّة في يوم ماطر؟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كم سيكون سعر الشمسيّة في يوم في فصل الشتاء لكنّه صافٍ وغير ماطر؟ </a:t>
            </a:r>
            <a:endParaRPr lang="en-US" dirty="0"/>
          </a:p>
        </p:txBody>
      </p:sp>
      <p:pic>
        <p:nvPicPr>
          <p:cNvPr id="17410" name="Picture 2" descr="×ª××¦××ª ×ª××× × ×¢×××¨ âªumbrella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0" y="2471001"/>
            <a:ext cx="4431936" cy="29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إجمال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1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إجمال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76413" y="1825625"/>
            <a:ext cx="9977387" cy="4838646"/>
          </a:xfrm>
        </p:spPr>
        <p:txBody>
          <a:bodyPr>
            <a:normAutofit/>
          </a:bodyPr>
          <a:lstStyle/>
          <a:p>
            <a:r>
              <a:rPr lang="ar-SA" dirty="0" smtClean="0"/>
              <a:t>ما هي النقود وما هي وسائل الدفع- ناقشوا معاني النقود  المتعلّقة بالحضارة وبالمشاعر، إلى جانب قيمة الاستعمال ووسيلة الدفع. </a:t>
            </a:r>
            <a:endParaRPr lang="en-US" dirty="0"/>
          </a:p>
          <a:p>
            <a:r>
              <a:rPr lang="ar-SA" dirty="0" smtClean="0"/>
              <a:t>مُنتجات وخدمات- ميّزنا بين المنتجات والخدمات</a:t>
            </a:r>
            <a:endParaRPr lang="en-US" dirty="0"/>
          </a:p>
          <a:p>
            <a:r>
              <a:rPr lang="ar-SA" dirty="0" smtClean="0"/>
              <a:t>العرض والطلب – عرّفنا المصطلحَيْن اللذَين سنصادفهما خلال البرنامج </a:t>
            </a:r>
            <a:endParaRPr lang="en-US" dirty="0"/>
          </a:p>
          <a:p>
            <a:r>
              <a:rPr lang="ar-SA" dirty="0" smtClean="0"/>
              <a:t>سوق- فهمنا ما معنى السوق وكيف يعمل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إجمال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93304" y="1825625"/>
            <a:ext cx="4760495" cy="4838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سنتعلّم في البرنامج عن المواضيع التالية" </a:t>
            </a:r>
            <a:endParaRPr lang="en-US" dirty="0"/>
          </a:p>
          <a:p>
            <a:pPr lvl="0"/>
            <a:r>
              <a:rPr lang="ar-SA" dirty="0" smtClean="0"/>
              <a:t>النقود ووسائل الدفع</a:t>
            </a:r>
            <a:endParaRPr lang="en-US" dirty="0" smtClean="0"/>
          </a:p>
          <a:p>
            <a:pPr lvl="0"/>
            <a:r>
              <a:rPr lang="ar-SA" dirty="0" smtClean="0"/>
              <a:t>البنك</a:t>
            </a:r>
            <a:endParaRPr lang="en-US" dirty="0"/>
          </a:p>
          <a:p>
            <a:pPr lvl="0"/>
            <a:r>
              <a:rPr lang="ar-SA" dirty="0" smtClean="0"/>
              <a:t>الادّخار </a:t>
            </a:r>
            <a:endParaRPr lang="en-US" dirty="0"/>
          </a:p>
          <a:p>
            <a:pPr lvl="0"/>
            <a:r>
              <a:rPr lang="ar-SA" dirty="0" smtClean="0"/>
              <a:t>الاستهلاك الحكيم</a:t>
            </a:r>
            <a:endParaRPr lang="he-IL" dirty="0" smtClean="0"/>
          </a:p>
          <a:p>
            <a:r>
              <a:rPr lang="ar-SA" dirty="0" smtClean="0"/>
              <a:t>إدارة الميزانيّة الشخصيّة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10074" y="1825625"/>
            <a:ext cx="4760495" cy="483864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 smtClean="0"/>
          </a:p>
          <a:p>
            <a:r>
              <a:rPr lang="ar-SA" dirty="0" smtClean="0"/>
              <a:t>الدخل </a:t>
            </a:r>
            <a:endParaRPr lang="en-US" dirty="0" smtClean="0"/>
          </a:p>
          <a:p>
            <a:r>
              <a:rPr lang="ar-SA" dirty="0" smtClean="0"/>
              <a:t>حوار عائليّ ماليّ</a:t>
            </a:r>
            <a:endParaRPr lang="en-US" dirty="0" smtClean="0"/>
          </a:p>
          <a:p>
            <a:r>
              <a:rPr lang="ar-SA" dirty="0" smtClean="0"/>
              <a:t>تحقيق حلم في مجال المال </a:t>
            </a:r>
            <a:endParaRPr lang="en-US" dirty="0" smtClean="0"/>
          </a:p>
          <a:p>
            <a:r>
              <a:rPr lang="ar-SA" dirty="0" smtClean="0"/>
              <a:t>سوق المال </a:t>
            </a:r>
            <a:endParaRPr lang="en-US" dirty="0" smtClean="0"/>
          </a:p>
          <a:p>
            <a:r>
              <a:rPr lang="ar-SA" dirty="0" smtClean="0"/>
              <a:t>الإعلام الاقتصاديّ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استطلاع عالم المال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12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</a:t>
            </a:r>
            <a:r>
              <a:rPr lang="he-IL" dirty="0" smtClean="0"/>
              <a:t> 1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29939" y="1825625"/>
            <a:ext cx="6223861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حصلتم على مبلغ  </a:t>
            </a:r>
            <a:r>
              <a:rPr lang="he-IL" dirty="0" smtClean="0"/>
              <a:t>10,000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. قرّرتم إيداع في برنامج توفير لمدّة سنتين بفائدة سنويّة قدرها </a:t>
            </a:r>
            <a:r>
              <a:rPr lang="he-IL" dirty="0"/>
              <a:t>10%. </a:t>
            </a:r>
            <a:r>
              <a:rPr lang="ar-SA" dirty="0" smtClean="0"/>
              <a:t>ما هو المبلغ الإجماليّ الذي ستحصلون عليه بعد سنتين؟ </a:t>
            </a:r>
            <a:endParaRPr lang="en-U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10,000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11,000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12,100</a:t>
            </a:r>
            <a:endParaRPr lang="en-U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12,000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86" y="2380792"/>
            <a:ext cx="3113627" cy="32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</a:t>
            </a:r>
            <a:r>
              <a:rPr lang="he-IL" dirty="0" smtClean="0"/>
              <a:t> </a:t>
            </a:r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86300" y="1825625"/>
            <a:ext cx="6667500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دخلتم إلى الدكّان بهدف شراء قميص بسعر لا يزيد عن </a:t>
            </a:r>
            <a:r>
              <a:rPr lang="he-IL" dirty="0" smtClean="0"/>
              <a:t>60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. وعندما دخلتم عرفتم أن سعر القميص الذي تريدون شراءه هو بالضبط </a:t>
            </a:r>
            <a:r>
              <a:rPr lang="he-IL" dirty="0" smtClean="0"/>
              <a:t>60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. لكنّكم قرأتم لافتة معلّقة فوقها تُعلن عن حملة "اشتروا قميصين واحصلوا على الثالث بنصف السعر!" هذا الإعلان أغراكم فاشتريتم </a:t>
            </a:r>
            <a:r>
              <a:rPr lang="en-US" dirty="0" smtClean="0"/>
              <a:t>3 </a:t>
            </a:r>
            <a:r>
              <a:rPr lang="he-IL" dirty="0" smtClean="0"/>
              <a:t> </a:t>
            </a:r>
            <a:r>
              <a:rPr lang="ar-SA" dirty="0" smtClean="0"/>
              <a:t>قمصان بمبلغ </a:t>
            </a:r>
            <a:r>
              <a:rPr lang="he-IL" dirty="0" smtClean="0"/>
              <a:t>150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. كم دفعتم مقابل القميص الذي أردتم شراءه؟ </a:t>
            </a:r>
            <a:endParaRPr lang="he-IL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/>
              <a:t>150 </a:t>
            </a:r>
            <a:r>
              <a:rPr lang="ar-SA" dirty="0" err="1"/>
              <a:t>ش.ج</a:t>
            </a:r>
            <a:r>
              <a:rPr lang="ar-SA" dirty="0" smtClean="0"/>
              <a:t>.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60 </a:t>
            </a:r>
            <a:r>
              <a:rPr lang="ar-SA" dirty="0" err="1"/>
              <a:t>ش.ج</a:t>
            </a:r>
            <a:r>
              <a:rPr lang="ar-SA" dirty="0"/>
              <a:t>.</a:t>
            </a: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50 </a:t>
            </a:r>
            <a:r>
              <a:rPr lang="ar-SA" dirty="0" err="1"/>
              <a:t>ش.ج</a:t>
            </a:r>
            <a:r>
              <a:rPr lang="ar-SA" dirty="0"/>
              <a:t>.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30 </a:t>
            </a:r>
            <a:r>
              <a:rPr lang="ar-SA" dirty="0" err="1"/>
              <a:t>ش.ج</a:t>
            </a:r>
            <a:r>
              <a:rPr lang="ar-SA" dirty="0"/>
              <a:t>.</a:t>
            </a:r>
            <a:endParaRPr lang="he-IL" dirty="0" smtClean="0"/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739231"/>
            <a:ext cx="25146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</a:t>
            </a:r>
            <a:r>
              <a:rPr lang="he-IL" dirty="0" smtClean="0"/>
              <a:t> </a:t>
            </a:r>
            <a:r>
              <a:rPr lang="en-US" dirty="0" smtClean="0"/>
              <a:t>  3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31026" y="1825625"/>
            <a:ext cx="6622774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err="1" smtClean="0"/>
              <a:t>يئير</a:t>
            </a:r>
            <a:r>
              <a:rPr lang="ar-SA" dirty="0" smtClean="0"/>
              <a:t> عمره </a:t>
            </a:r>
            <a:r>
              <a:rPr lang="he-IL" dirty="0" smtClean="0"/>
              <a:t>16</a:t>
            </a:r>
            <a:r>
              <a:rPr lang="ar-SA" dirty="0" smtClean="0"/>
              <a:t> سنة. عمل في العطلة الصيفيّة في المخيّم الصيفيّ. في نهاية الشهر حصل على قسيمة راتب وشيك بمبلغ </a:t>
            </a:r>
            <a:r>
              <a:rPr lang="he-IL" dirty="0" smtClean="0"/>
              <a:t>3,000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. في قسيمة الراتب خصموا </a:t>
            </a:r>
            <a:r>
              <a:rPr lang="he-IL" dirty="0" smtClean="0"/>
              <a:t>270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. كرسوم تأمين وطنيّ وتأمين صحّيّ. ما هو الأمر غير السليم في هذه الحالة؟  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خصموا منه أكثر ممّا يجب، النسبة الصحيحة هي </a:t>
            </a:r>
            <a:r>
              <a:rPr lang="he-IL" dirty="0" smtClean="0"/>
              <a:t>4</a:t>
            </a:r>
            <a:r>
              <a:rPr lang="he-IL" dirty="0"/>
              <a:t>% </a:t>
            </a:r>
            <a:r>
              <a:rPr lang="ar-SA" dirty="0" smtClean="0"/>
              <a:t>وليس</a:t>
            </a:r>
            <a:r>
              <a:rPr lang="he-IL" dirty="0" smtClean="0"/>
              <a:t> </a:t>
            </a:r>
            <a:r>
              <a:rPr lang="he-IL" dirty="0"/>
              <a:t>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 خصموا منه أقلّ ممّا يجب النسبة الصحيحة هي </a:t>
            </a:r>
            <a:r>
              <a:rPr lang="he-IL" dirty="0" smtClean="0"/>
              <a:t>10</a:t>
            </a:r>
            <a:r>
              <a:rPr lang="he-IL" dirty="0"/>
              <a:t>% </a:t>
            </a:r>
            <a:r>
              <a:rPr lang="ar-SA" dirty="0" smtClean="0"/>
              <a:t>وليس</a:t>
            </a:r>
            <a:r>
              <a:rPr lang="he-IL" dirty="0" smtClean="0"/>
              <a:t> </a:t>
            </a:r>
            <a:r>
              <a:rPr lang="he-IL" dirty="0"/>
              <a:t>8%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he-IL" dirty="0" smtClean="0"/>
              <a:t>א</a:t>
            </a:r>
            <a:r>
              <a:rPr lang="ar-SA" dirty="0" smtClean="0"/>
              <a:t>لا مشكلة، هذه هي النسبة الصحيحة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err="1" smtClean="0"/>
              <a:t>يئير</a:t>
            </a:r>
            <a:r>
              <a:rPr lang="ar-SA" dirty="0" smtClean="0"/>
              <a:t> قاصر، ومن غير المفترض إطلاقًا فيه أن يدفع رسوم التأمين الوطنيّ والتأمين الصحّيّ. 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0" y="2619213"/>
            <a:ext cx="4388402" cy="27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</a:t>
            </a:r>
            <a:r>
              <a:rPr lang="he-IL" dirty="0" smtClean="0"/>
              <a:t> 4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دانا عمرها </a:t>
            </a:r>
            <a:r>
              <a:rPr lang="he-IL" dirty="0" smtClean="0"/>
              <a:t>17</a:t>
            </a:r>
            <a:r>
              <a:rPr lang="ar-SA" dirty="0" smtClean="0"/>
              <a:t> سنة. تعمل في دكّان لبيع الملابس يومين في الأسبوع وتحصل على راتب </a:t>
            </a:r>
            <a:r>
              <a:rPr lang="he-IL" dirty="0" smtClean="0"/>
              <a:t>1,500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. شهريًّا. تريد توفير </a:t>
            </a:r>
            <a:r>
              <a:rPr lang="he-IL" dirty="0" smtClean="0"/>
              <a:t>3,000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، لتعليم السياقة بعد نصف سنة. أنّها محتارة بين الخيارات التالية: أيّ منها هي الأصحّ؟ </a:t>
            </a:r>
            <a:endParaRPr lang="he-IL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توفير </a:t>
            </a:r>
            <a:r>
              <a:rPr lang="he-IL" dirty="0" smtClean="0"/>
              <a:t>500 </a:t>
            </a:r>
            <a:r>
              <a:rPr lang="ar-SA" dirty="0" err="1" smtClean="0"/>
              <a:t>ش.ج</a:t>
            </a:r>
            <a:r>
              <a:rPr lang="ar-SA" dirty="0" smtClean="0"/>
              <a:t>. كلّ شهر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لا تصرف ولو شيكل خلال الشهرين القادمَين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تأجيل التوفير حتّى شهرين قبل أن تبدأ بتعلّم السياقة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أن تحاول التقليل من المصروفات، ثمّ تفحص في نهاية الشهر ما تبقّى معها</a:t>
            </a:r>
            <a:endParaRPr lang="he-IL" dirty="0"/>
          </a:p>
        </p:txBody>
      </p:sp>
      <p:pic>
        <p:nvPicPr>
          <p:cNvPr id="3074" name="Picture 2" descr="×ª××¦××ª ×ª××× × ×¢×××¨ ×¨×× ××××× × ××××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96" y="3101294"/>
            <a:ext cx="18036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</a:t>
            </a:r>
            <a:r>
              <a:rPr lang="he-IL" dirty="0" smtClean="0"/>
              <a:t> 5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عائلة ليفي هي عائلة متوسّطة في إسرائيل. أيّ من بين المعطيات التالية صحيح بالنسبة إليها؟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مُجمل ديون عائلة ليفي هو </a:t>
            </a:r>
            <a:r>
              <a:rPr lang="he-IL" dirty="0" smtClean="0"/>
              <a:t>755,842 </a:t>
            </a:r>
            <a:r>
              <a:rPr lang="ar-SA" dirty="0" err="1" smtClean="0"/>
              <a:t>ش.ج</a:t>
            </a:r>
            <a:r>
              <a:rPr lang="ar-SA" dirty="0" smtClean="0"/>
              <a:t>. 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تمتلك عائلة ليفي </a:t>
            </a:r>
            <a:r>
              <a:rPr lang="he-IL" dirty="0" smtClean="0"/>
              <a:t>5</a:t>
            </a:r>
            <a:r>
              <a:rPr lang="ar-SA" dirty="0" smtClean="0"/>
              <a:t> شقق  في مركز البلاد مساحة كلّ منها </a:t>
            </a:r>
            <a:r>
              <a:rPr lang="he-IL" dirty="0" smtClean="0"/>
              <a:t>120</a:t>
            </a:r>
            <a:r>
              <a:rPr lang="ar-SA" dirty="0" smtClean="0"/>
              <a:t> مترًا مربّعًا</a:t>
            </a:r>
            <a:endParaRPr lang="he-IL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الدخل الشهريّ الصافي لعائلة ليفي هو</a:t>
            </a:r>
            <a:r>
              <a:rPr lang="he-IL" dirty="0"/>
              <a:t> </a:t>
            </a:r>
            <a:r>
              <a:rPr lang="he-IL" dirty="0" smtClean="0"/>
              <a:t>15,427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 والمصروف الشهريّ هو </a:t>
            </a:r>
            <a:r>
              <a:rPr lang="he-IL" dirty="0" smtClean="0"/>
              <a:t>12,323</a:t>
            </a:r>
            <a:r>
              <a:rPr lang="ar-SA" dirty="0" smtClean="0"/>
              <a:t> </a:t>
            </a:r>
            <a:r>
              <a:rPr lang="ar-SA" dirty="0" err="1" smtClean="0"/>
              <a:t>ش.ج</a:t>
            </a:r>
            <a:r>
              <a:rPr lang="ar-SA" dirty="0" smtClean="0"/>
              <a:t>.  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يسكن في بيت عائلة ليفي والدان، </a:t>
            </a:r>
            <a:r>
              <a:rPr lang="he-IL" dirty="0" smtClean="0"/>
              <a:t>3</a:t>
            </a:r>
            <a:r>
              <a:rPr lang="ar-SA" dirty="0" smtClean="0"/>
              <a:t> أبناء، الجدّة وقطّ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698" y="1690688"/>
            <a:ext cx="3737890" cy="44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</a:t>
            </a:r>
            <a:r>
              <a:rPr lang="he-IL" dirty="0" smtClean="0"/>
              <a:t> </a:t>
            </a:r>
            <a:r>
              <a:rPr lang="en-US" dirty="0" smtClean="0"/>
              <a:t>6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ar-SA" dirty="0" smtClean="0"/>
              <a:t>عائلة </a:t>
            </a:r>
            <a:r>
              <a:rPr lang="ar-SA" dirty="0" err="1" smtClean="0"/>
              <a:t>خروبيّ</a:t>
            </a:r>
            <a:r>
              <a:rPr lang="ar-SA" dirty="0" smtClean="0"/>
              <a:t> هي عائلة اسرائيليّة متوسّطة تتألّف من والدين وابنين، عمر الأوّل </a:t>
            </a:r>
            <a:r>
              <a:rPr lang="he-IL" dirty="0" smtClean="0"/>
              <a:t>15</a:t>
            </a:r>
            <a:r>
              <a:rPr lang="ar-SA" dirty="0"/>
              <a:t> </a:t>
            </a:r>
            <a:r>
              <a:rPr lang="ar-SA" dirty="0" smtClean="0"/>
              <a:t>سنة والثاني </a:t>
            </a:r>
            <a:r>
              <a:rPr lang="he-IL" dirty="0" smtClean="0"/>
              <a:t>12</a:t>
            </a:r>
            <a:r>
              <a:rPr lang="ar-SA" dirty="0" smtClean="0"/>
              <a:t> سنة. اشتروا في العام الماضي أثاثًا جديدًا، أصلحوا السيّارة وسافروا إلى خارج البلاد. بسبب هذه المصاريف تراكم دين كبير. بأيّ من الطرق التالية بإمكان الولدين أن يساعدا والديهما؟ 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يترك الولدان المدرسة ويبحثان عن عمل</a:t>
            </a:r>
            <a:endParaRPr lang="he-IL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يمكن للولدين أن يساعدا في تخطيط المصاريف على المشتريات والتوفير في استهلاك الكهرباء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يبيع الولدان ألعابهما القديمة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arenR"/>
            </a:pPr>
            <a:r>
              <a:rPr lang="ar-SA" dirty="0" smtClean="0"/>
              <a:t>لا يمكنهما المساعدة</a:t>
            </a:r>
            <a:endParaRPr lang="he-IL" dirty="0"/>
          </a:p>
        </p:txBody>
      </p:sp>
      <p:pic>
        <p:nvPicPr>
          <p:cNvPr id="6" name="Picture 2" descr="×ª××¦××ª ×ª××× × ×¢×××¨ âªfamilyâ¬â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9337"/>
            <a:ext cx="3630433" cy="336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3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1209</Words>
  <Application>Microsoft Office PowerPoint</Application>
  <PresentationFormat>מסך רחב</PresentationFormat>
  <Paragraphs>156</Paragraphs>
  <Slides>27</Slides>
  <Notes>11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0" baseType="lpstr">
      <vt:lpstr>Arial</vt:lpstr>
      <vt:lpstr>Calibri</vt:lpstr>
      <vt:lpstr>ערכת נושא Office</vt:lpstr>
      <vt:lpstr>مقدّمة للتربية الماليّة</vt:lpstr>
      <vt:lpstr>الهدف </vt:lpstr>
      <vt:lpstr>استطلاع عالم المال</vt:lpstr>
      <vt:lpstr>السؤال 1</vt:lpstr>
      <vt:lpstr>السؤال 2</vt:lpstr>
      <vt:lpstr>السؤال   3</vt:lpstr>
      <vt:lpstr>السؤال 4</vt:lpstr>
      <vt:lpstr>السؤال  5</vt:lpstr>
      <vt:lpstr>السؤال  6</vt:lpstr>
      <vt:lpstr>حلّ أسئلة الاستبيان</vt:lpstr>
      <vt:lpstr>السؤال 1</vt:lpstr>
      <vt:lpstr>السؤال 2</vt:lpstr>
      <vt:lpstr>السؤال   3</vt:lpstr>
      <vt:lpstr>السؤال 4</vt:lpstr>
      <vt:lpstr>السؤال 5</vt:lpstr>
      <vt:lpstr>السؤال 6</vt:lpstr>
      <vt:lpstr>ما هي النقود؟ </vt:lpstr>
      <vt:lpstr>ما هي النقود بالنسبة إليكم؟ </vt:lpstr>
      <vt:lpstr>ما هي النقود بالنسبة إليكم؟ </vt:lpstr>
      <vt:lpstr>قيمة الاستعمال</vt:lpstr>
      <vt:lpstr>النقود ووسائل الدفع</vt:lpstr>
      <vt:lpstr>العرض والطلب</vt:lpstr>
      <vt:lpstr>العرض والطلب</vt:lpstr>
      <vt:lpstr>العرض والطلب</vt:lpstr>
      <vt:lpstr>إجمال</vt:lpstr>
      <vt:lpstr>إجمال</vt:lpstr>
      <vt:lpstr>إجمال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74</cp:revision>
  <dcterms:created xsi:type="dcterms:W3CDTF">2017-11-26T09:36:56Z</dcterms:created>
  <dcterms:modified xsi:type="dcterms:W3CDTF">2018-10-21T12:34:40Z</dcterms:modified>
</cp:coreProperties>
</file>