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324" r:id="rId2"/>
    <p:sldId id="396" r:id="rId3"/>
    <p:sldId id="343" r:id="rId4"/>
    <p:sldId id="397" r:id="rId5"/>
    <p:sldId id="398" r:id="rId6"/>
    <p:sldId id="399" r:id="rId7"/>
    <p:sldId id="375" r:id="rId8"/>
    <p:sldId id="400" r:id="rId9"/>
    <p:sldId id="401" r:id="rId10"/>
    <p:sldId id="402" r:id="rId11"/>
    <p:sldId id="403" r:id="rId12"/>
    <p:sldId id="404" r:id="rId13"/>
    <p:sldId id="413" r:id="rId14"/>
    <p:sldId id="388" r:id="rId15"/>
    <p:sldId id="415" r:id="rId16"/>
    <p:sldId id="416" r:id="rId17"/>
    <p:sldId id="417" r:id="rId18"/>
    <p:sldId id="418" r:id="rId19"/>
    <p:sldId id="419" r:id="rId20"/>
    <p:sldId id="428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39" r:id="rId30"/>
    <p:sldId id="414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29" r:id="rId41"/>
    <p:sldId id="395" r:id="rId4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19" autoAdjust="0"/>
    <p:restoredTop sz="85783" autoAdjust="0"/>
  </p:normalViewPr>
  <p:slideViewPr>
    <p:cSldViewPr snapToGrid="0" showGuides="1">
      <p:cViewPr varScale="1">
        <p:scale>
          <a:sx n="42" d="100"/>
          <a:sy n="42" d="100"/>
        </p:scale>
        <p:origin x="66" y="1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5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9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5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6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5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4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7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9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1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88" y="6185075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135488" y="616572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/>
              <a:t>כותרת ראשית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21857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03560" y="6156044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/>
              <a:t>תודה ולהתראות!</a:t>
            </a:r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י"ג/אייר/תש"ף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xUe_zcAOk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L11Ql8E5Vw" TargetMode="Externa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الشبيبة العاملة 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/>
              <a:t>مصطلحات أساسيّة من عالم العمل وحقوق الشبيبة العاملة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31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3. </a:t>
            </a:r>
            <a:r>
              <a:rPr lang="ar-SA" dirty="0"/>
              <a:t>ساعات وأيّام العمل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يُسمح بتشغيل أبناء الشبيبة الذين في سنّ 15 حتّى 8 ساعات يوميًّا. في سن 16، يُسمح بتشغيلهم حتّى 9 ساعات، بشرط ألا يتجاوز أسبوع العمل 40 ساعة. لا يجوز تشغيل أبناء الشبيبة لساعات إضافية. يجب عدم تشغيل أبناء الشبيبة في يوم الراحة الأسبوعي.</a:t>
            </a:r>
            <a:endParaRPr lang="he-IL" dirty="0"/>
          </a:p>
          <a:p>
            <a:r>
              <a:rPr lang="ar-SA" dirty="0"/>
              <a:t>في يوم عمل مدّته أكثر من 6 ساعات، يجب أن يحصل أبناء الشبيبة على استراحة لمدة 45 دقيقة للراحة وتناول الطعام  منها نصف ساعة متواصلة.</a:t>
            </a:r>
            <a:endParaRPr lang="he-IL" dirty="0"/>
          </a:p>
          <a:p>
            <a:r>
              <a:rPr lang="ar-SA" dirty="0"/>
              <a:t>يجب ألا يعمل الأطفال الذين تقل أعمارهم عن 16 عامًا ما بين الساعة 8 مساءً والساعة 8 صباحًا.</a:t>
            </a:r>
          </a:p>
          <a:p>
            <a:r>
              <a:rPr lang="ar-SA" dirty="0"/>
              <a:t>ما بين سن 16 و 18 سنة، يسمح بالتشغيل حتى الساعة 10 مساءً أو 11 مساءً لحاملي التصاريح.</a:t>
            </a:r>
          </a:p>
          <a:p>
            <a:r>
              <a:rPr lang="ar-SA" dirty="0"/>
              <a:t>تسجيل ساعات العمل إلزاميّ. إذا كان التسجيل يدويًّا، يجب توقيع الموظف على سجلّ الساعات.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976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4. </a:t>
            </a:r>
            <a:r>
              <a:rPr lang="ar-SA" dirty="0"/>
              <a:t>الأجر، الغرامات والضرائب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أجر الحدّ الأنى لأبناء الشبيبة </a:t>
            </a:r>
            <a:r>
              <a:rPr lang="he-IL" dirty="0"/>
              <a:t>(</a:t>
            </a:r>
            <a:r>
              <a:rPr lang="ar-SA" dirty="0"/>
              <a:t>كانون الثاني</a:t>
            </a:r>
            <a:r>
              <a:rPr lang="he-IL" dirty="0"/>
              <a:t> 2018):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022309"/>
              </p:ext>
            </p:extLst>
          </p:nvPr>
        </p:nvGraphicFramePr>
        <p:xfrm>
          <a:off x="1631004" y="2169270"/>
          <a:ext cx="8929991" cy="377432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val="3691507689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val="2274455349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val="3499939580"/>
                    </a:ext>
                  </a:extLst>
                </a:gridCol>
                <a:gridCol w="2233241">
                  <a:extLst>
                    <a:ext uri="{9D8B030D-6E8A-4147-A177-3AD203B41FA5}">
                      <a16:colId xmlns:a16="http://schemas.microsoft.com/office/drawing/2014/main" val="1277025537"/>
                    </a:ext>
                  </a:extLst>
                </a:gridCol>
              </a:tblGrid>
              <a:tr h="109860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السنّ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النسبة من أجر الحدّ الأدنى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الأجر الشهريّ</a:t>
                      </a:r>
                      <a:r>
                        <a:rPr lang="he-IL" sz="1800" dirty="0">
                          <a:effectLst/>
                        </a:rPr>
                        <a:t>(40 </a:t>
                      </a:r>
                      <a:r>
                        <a:rPr lang="ar-SA" sz="1800" dirty="0">
                          <a:effectLst/>
                        </a:rPr>
                        <a:t>ساعة أسبوعيًّا</a:t>
                      </a:r>
                      <a:r>
                        <a:rPr lang="he-IL" sz="1800" dirty="0">
                          <a:effectLst/>
                        </a:rPr>
                        <a:t>) </a:t>
                      </a:r>
                      <a:r>
                        <a:rPr lang="ar-SA" sz="1800" dirty="0">
                          <a:effectLst/>
                        </a:rPr>
                        <a:t>بالشيكل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الأجر</a:t>
                      </a:r>
                      <a:r>
                        <a:rPr lang="ar-SA" sz="1800" baseline="0" dirty="0">
                          <a:effectLst/>
                        </a:rPr>
                        <a:t> للساعة بالشيكل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676397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حتّى </a:t>
                      </a:r>
                      <a:r>
                        <a:rPr lang="he-IL" sz="1800" dirty="0">
                          <a:effectLst/>
                        </a:rPr>
                        <a:t> 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3,710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21.45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079855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حتّى </a:t>
                      </a:r>
                      <a:r>
                        <a:rPr lang="he-IL" sz="1800" dirty="0">
                          <a:effectLst/>
                        </a:rPr>
                        <a:t> 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3,975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22.98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326698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حتّى </a:t>
                      </a:r>
                      <a:r>
                        <a:rPr lang="he-IL" sz="1800" dirty="0">
                          <a:effectLst/>
                        </a:rPr>
                        <a:t> 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83%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4,399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25.43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993852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متدرّب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3,180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18.38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874900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من سنّ </a:t>
                      </a:r>
                      <a:r>
                        <a:rPr lang="he-IL" sz="1800" dirty="0">
                          <a:effectLst/>
                        </a:rPr>
                        <a:t>18 (</a:t>
                      </a:r>
                      <a:r>
                        <a:rPr lang="ar-SA" sz="1800">
                          <a:effectLst/>
                        </a:rPr>
                        <a:t>بالغ</a:t>
                      </a:r>
                      <a:r>
                        <a:rPr lang="he-IL" sz="180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5,300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30.64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46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0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4. </a:t>
            </a:r>
            <a:r>
              <a:rPr lang="ar-SA" dirty="0"/>
              <a:t>الأجر، الغرامات والضرائب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أجر الحدّ الأنى لأبناء الشبيبة </a:t>
            </a:r>
            <a:r>
              <a:rPr lang="he-IL" dirty="0"/>
              <a:t>(</a:t>
            </a:r>
            <a:r>
              <a:rPr lang="ar-SA" dirty="0"/>
              <a:t>كانون الثاني</a:t>
            </a:r>
            <a:r>
              <a:rPr lang="he-IL" dirty="0"/>
              <a:t> 2018):</a:t>
            </a:r>
            <a:endParaRPr lang="en-US" dirty="0"/>
          </a:p>
          <a:p>
            <a:r>
              <a:rPr lang="ar-SA" dirty="0"/>
              <a:t>يحظر القانون فرض غرامات أو عقوبات على أبناء الشبيبة العاملين وإلحاق الضرر بهم.  في غرامات أو غرامات أو أضرار.</a:t>
            </a:r>
            <a:endParaRPr lang="en-US" dirty="0"/>
          </a:p>
          <a:p>
            <a:r>
              <a:rPr lang="ar-SA" dirty="0"/>
              <a:t>يجب دفع الأجور لجميع ساعات التدريب، اكتساب الخبرة، الاستكمال، أيام التحضير واجتماعات العمل.</a:t>
            </a:r>
            <a:endParaRPr lang="en-US" dirty="0"/>
          </a:p>
          <a:p>
            <a:r>
              <a:rPr lang="ar-SA" dirty="0"/>
              <a:t>يجب أن يُدفع لأبناء الشبيبة بدل سفريّات من وإلى العمل حتى 25.20 </a:t>
            </a:r>
            <a:r>
              <a:rPr lang="ar-SA" dirty="0" err="1"/>
              <a:t>ش.ج</a:t>
            </a:r>
            <a:r>
              <a:rPr lang="ar-SA" dirty="0"/>
              <a:t>. كما يجب على صاحب العمل التأكد من وجود وسيلة عودة لأبناء الشبيبة إلى منازلهم بأمان.</a:t>
            </a:r>
            <a:endParaRPr lang="en-US" dirty="0"/>
          </a:p>
          <a:p>
            <a:r>
              <a:rPr lang="ar-SA" dirty="0"/>
              <a:t>يتم إعفاء أبناء الشبيبة حتى سن 18 عامًا من دفعات التأمين الوطني والصحّيّ.</a:t>
            </a:r>
            <a:endParaRPr lang="en-US" dirty="0"/>
          </a:p>
          <a:p>
            <a:r>
              <a:rPr lang="ar-SA" dirty="0"/>
              <a:t>لأبناء الشبيبة الذكور 3،25 نقطة استحقاق في ضريبة الدخل وللإناث 3.75 نقطة استحقاق . وهذا يعني أنه حتى مبلغ 6،800 شاقل شهريًّا للذكور و </a:t>
            </a:r>
            <a:r>
              <a:rPr lang="he-IL" dirty="0"/>
              <a:t>7,572</a:t>
            </a:r>
            <a:r>
              <a:rPr lang="ar-SA" dirty="0"/>
              <a:t> شيكل شهريًّا للإناث هناك إعفاء من ضريبة الدخل.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6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عقد تشغيل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8582431" y="1931100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u="sng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إلى صفحة عقد  التشغيل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82" y="1886795"/>
            <a:ext cx="3157436" cy="31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err="1"/>
              <a:t>قسيمةالراتب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910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قسيمة الراتب؟ كيف نقرأها؟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8971960" y="218777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مبنى قسيمة الراتب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الموازنة بين العمل والتعليم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24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 هو الأهمّ؟ العمل أم التعليم؟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9763844" y="193110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u="sng" dirty="0"/>
              <a:t>يومًا ما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88" y="2189635"/>
            <a:ext cx="40599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حالات محاكاة من عالم العمل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443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حقوق أبناء الشبيبة العاملين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GxUe_zcAOk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6000" y="1690688"/>
            <a:ext cx="76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أهلًا وسهلًا بكم في عالم العمل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372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1. </a:t>
            </a:r>
            <a:r>
              <a:rPr lang="ar-SA" dirty="0"/>
              <a:t>التدرُّب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4098" name="Picture 2" descr="×ª××¦××ª ×ª××× × ×¢×××¨ âªwaiter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00" y="1690688"/>
            <a:ext cx="2652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2. </a:t>
            </a:r>
            <a:r>
              <a:rPr lang="ar-SA" dirty="0"/>
              <a:t>عقد عمل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5122" name="Picture 2" descr="×ª××¦××ª ×ª××× × ×¢×××¨ âªcontract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1" y="1825625"/>
            <a:ext cx="3971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3. </a:t>
            </a:r>
            <a:r>
              <a:rPr lang="ar-SA" dirty="0"/>
              <a:t>سفريّات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00" y="1665513"/>
            <a:ext cx="1800000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5513"/>
            <a:ext cx="1800000" cy="1800000"/>
          </a:xfrm>
          <a:prstGeom prst="rect">
            <a:avLst/>
          </a:prstGeom>
        </p:spPr>
      </p:pic>
      <p:pic>
        <p:nvPicPr>
          <p:cNvPr id="6146" name="Picture 2" descr="×ª××¦××ª ×ª××× × ×¢×××¨ âªtrain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0" y="346551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4. </a:t>
            </a:r>
            <a:r>
              <a:rPr lang="ar-SA" dirty="0"/>
              <a:t>الساعات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7170" name="Picture 2" descr="×ª××¦××ª ×ª××× × ×¢×××¨ âªclock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81" y="1690688"/>
            <a:ext cx="432901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5. </a:t>
            </a:r>
            <a:r>
              <a:rPr lang="ar-SA" dirty="0"/>
              <a:t>الاستراحة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8194" name="Picture 2" descr="×ª××¦××ª ×ª××× × ×¢×××¨ âªlunch break empire state building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825625"/>
            <a:ext cx="3905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6. </a:t>
            </a:r>
            <a:r>
              <a:rPr lang="ar-SA" dirty="0"/>
              <a:t>المخيّم الصيفيّ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9218" name="Picture 2" descr="×ª××¦××ª ×ª××× × ×¢×××¨ âªsummer camp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94" y="2360340"/>
            <a:ext cx="4314606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7. </a:t>
            </a:r>
            <a:r>
              <a:rPr lang="ar-SA" dirty="0"/>
              <a:t>الوقت المتأخّر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00" y="1690688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8. </a:t>
            </a:r>
            <a:r>
              <a:rPr lang="ar-SA" dirty="0"/>
              <a:t>المساومة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0242" name="Picture 2" descr="×ª××¦××ª ×ª××× × ×¢×××¨ âªnegotiatio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11" y="1611852"/>
            <a:ext cx="4847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9. </a:t>
            </a:r>
            <a:r>
              <a:rPr lang="ar-SA" dirty="0"/>
              <a:t>الغذاء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1266" name="Picture 2" descr="×ª××¦××ª ×ª××× × ×¢×××¨ âªtipping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0" y="2325079"/>
            <a:ext cx="537376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10. </a:t>
            </a:r>
            <a:r>
              <a:rPr lang="ar-SA" dirty="0"/>
              <a:t>غرامة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2290" name="Picture 2" descr="×ª××¦××ª ×ª××× × ×¢×××¨ âªbroken plates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44" y="1690688"/>
            <a:ext cx="649728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قواعد  في المدرسة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/>
              <a:t>ما هي القواعد المتوفّرة لنا هنا في المدرسة؟ 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1026" name="Picture 2" descr="×ª××¦××ª ×ª××× × ×¢×××¨ âªschool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47" y="1892469"/>
            <a:ext cx="4244522" cy="31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العمل- أين نبحث عنه ولمن نتوجّه؟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5520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نبحث عن عمل؟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dirty="0"/>
              <a:t>مواقع الإنترنت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/>
              <a:t>مكاتب مصلحة الاستخدام 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/>
              <a:t>الصحافة المحلّيّة 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/>
              <a:t>لوحات الإعلانات 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/>
              <a:t>السماع من أشخاص 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/>
              <a:t>في المصالح التجاريّة نفسها 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/>
          </a:p>
        </p:txBody>
      </p:sp>
      <p:pic>
        <p:nvPicPr>
          <p:cNvPr id="13314" name="Picture 2" descr="hand advertising brand font job skills interview cartoon employ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65" y="1825625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الحذر! تسويق هرم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4" name="zL11Ql8E5Vw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6000" y="1856963"/>
            <a:ext cx="76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الحذر! تسويق هرم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SA" dirty="0"/>
              <a:t>في العمل هناك عقد وهناك عمل واضح </a:t>
            </a:r>
            <a:endParaRPr lang="he-IL" dirty="0"/>
          </a:p>
          <a:p>
            <a:r>
              <a:rPr lang="ar-SA" dirty="0"/>
              <a:t>لا ينبغي للعامل أن يشتري البضاعة ويبيعها </a:t>
            </a:r>
            <a:endParaRPr lang="he-IL" dirty="0"/>
          </a:p>
          <a:p>
            <a:r>
              <a:rPr lang="ar-SA" dirty="0"/>
              <a:t>هذا غش وطريقة مؤكدة لخسارة المال في أحسن الأحوال وخداع أصدقائك في أسوأ الأحوال</a:t>
            </a:r>
            <a:endParaRPr lang="en-US" dirty="0"/>
          </a:p>
        </p:txBody>
      </p:sp>
      <p:pic>
        <p:nvPicPr>
          <p:cNvPr id="14338" name="Picture 2" descr="×ª××¦××ª ×ª××× × ×¢×××¨ âªpyramid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16" y="1690688"/>
            <a:ext cx="433288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التحرّش الجنسيّ في مكان العمل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7912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التحرّش الجنسيّ في مكان العمل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SA" dirty="0"/>
              <a:t>في العمل هناك عقد وهناك عمل واضح </a:t>
            </a:r>
            <a:endParaRPr lang="he-IL" dirty="0"/>
          </a:p>
          <a:p>
            <a:r>
              <a:rPr lang="ar-SA" dirty="0"/>
              <a:t>لا ينبغي للعامل أن يشتري البضاعة ويبيعها </a:t>
            </a:r>
            <a:endParaRPr lang="he-IL" dirty="0"/>
          </a:p>
          <a:p>
            <a:r>
              <a:rPr lang="ar-SA" dirty="0"/>
              <a:t>هذا غش وطريقة مؤكدة لخسارة المال في أحسن الأحوال وخداع أصدقائك في أسوأ الأحوال</a:t>
            </a:r>
            <a:endParaRPr lang="en-US" dirty="0"/>
          </a:p>
        </p:txBody>
      </p:sp>
      <p:pic>
        <p:nvPicPr>
          <p:cNvPr id="15362" name="Picture 2" descr="×ª××¦××ª ×ª××× × ×¢×××¨ âªsexual harassment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1" y="1825625"/>
            <a:ext cx="53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التحرّش الجنسيّ في مكان العمل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ar-SA" dirty="0"/>
              <a:t>مكان العمل هو مكان لعلاقات قوة حادة للغاية - هناك صاحب عمل يعطي تعليمات للعامل، وفي الواقع يعتمد العامل في عمله على صاحب العمل.</a:t>
            </a:r>
            <a:endParaRPr lang="he-IL" dirty="0"/>
          </a:p>
          <a:p>
            <a:r>
              <a:rPr lang="ar-SA" dirty="0"/>
              <a:t>يستغل بعض أصحاب العمل علاقات القوة هذه جنائيًّا ويعتدون جنسيًّا على عمّالهم، سواءً جسديًّا أو شفويًّا.</a:t>
            </a:r>
            <a:endParaRPr lang="he-IL" dirty="0"/>
          </a:p>
          <a:p>
            <a:r>
              <a:rPr lang="ar-SA" dirty="0"/>
              <a:t>أبناء الشبيبة عرضة بقدر كبير لأن يتمّ المسّ بهم في مكان العمل وبالتالي هم معرّضون لذلك بقدر أكبر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التحرّش الجنسيّ في مكان العمل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ar-SA" dirty="0"/>
              <a:t>في أي حالة من هذا القبيل، حتى لو كان من غير الواضح، اتصل بوالديك، بالشخص البالغ الذي تثق به، واكتشف ما حدث، وبعبارة أخرى، تسمية الحدث وفحص كيفية التعامل معه.</a:t>
            </a:r>
            <a:endParaRPr lang="he-IL" dirty="0"/>
          </a:p>
          <a:p>
            <a:r>
              <a:rPr lang="ar-SA" dirty="0"/>
              <a:t>من المهم أن نتذكر أنّه ليس الفتيات فحسب معرّضات للتحرش الجنسي - فالفتيان هم أيضا في وضع غير مريح مقابل رئيسهم، وإذا كان يستغل سلطته في الكلام أو اللمس، فإنه محظور بنفس القدر.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لمن نتوجّه؟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2964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لمن نتوجّه؟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SA" dirty="0"/>
              <a:t>المجلس الوطنيّ لسلامة الطفل </a:t>
            </a:r>
            <a:endParaRPr lang="he-IL" dirty="0"/>
          </a:p>
          <a:p>
            <a:r>
              <a:rPr lang="ar-SA" dirty="0"/>
              <a:t>الشبيبة العاملة والمتعلّمة </a:t>
            </a:r>
            <a:endParaRPr lang="he-IL" dirty="0"/>
          </a:p>
          <a:p>
            <a:r>
              <a:rPr lang="ar-SA" dirty="0"/>
              <a:t>وزارة العمل، الرفاه والخدمات الاجتماعيّة </a:t>
            </a:r>
            <a:endParaRPr lang="he-IL" dirty="0"/>
          </a:p>
          <a:p>
            <a:r>
              <a:rPr lang="ar-SA" dirty="0"/>
              <a:t>وليّ أمر أو شخص بالغ محلّ ثقة </a:t>
            </a:r>
            <a:endParaRPr lang="he-IL" dirty="0"/>
          </a:p>
          <a:p>
            <a:endParaRPr lang="en-US" dirty="0"/>
          </a:p>
        </p:txBody>
      </p:sp>
      <p:pic>
        <p:nvPicPr>
          <p:cNvPr id="16386" name="Picture 2" descr="http://www.children.org.il/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9" y="1478993"/>
            <a:ext cx="19726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d981667oth2p9.cloudfront.net/wp-content/uploads/2016/10/13140435/semel_noal-26-9-16-approved-02-e151535702322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52" y="2565513"/>
            <a:ext cx="1471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×ª××× × ×§×©××¨×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31" y="3278993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قواعد  في المدرسة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/>
              <a:t>من هم اللاعبون في المدرسة وحولها؟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يأتي الطلاب إلى المدرسة للدراسة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المعلمون - يأتون إلى المدرسة للتدريس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الإدارة - إدارة موارد المدرسة، تطبيق القواعد، ووضع السياسات المدرسية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الأهل  - يشاركون في تعليم أبنائهم والإشراف على المدرسة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إدارة التعليم المحلية - الإشراف وتخصيص الموارد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شبكة </a:t>
            </a:r>
            <a:r>
              <a:rPr lang="en-US" dirty="0"/>
              <a:t>ORT - </a:t>
            </a:r>
            <a:r>
              <a:rPr lang="ar-SA" dirty="0"/>
              <a:t> إدارة، أنظمة الكمبيوتر، الموارد والدعم المهني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وزارة التربية والتعليم - الإشراف وتخصيص الموارد ووضع السياسات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707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إجمال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9373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إجمال – حقوق الشبيبة العاملة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u="sng"/>
              <a:t>من </a:t>
            </a:r>
            <a:r>
              <a:rPr lang="ar-SA" u="sng" dirty="0"/>
              <a:t>خلال الموقع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51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قواعد  في المدرسة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/>
              <a:t>من هم اللاعبون في عالم العمل؟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الموظفون - يأتون إلى مكان العمل للعمل ويتقاضون رواتبهم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أصحاب العمل / أرباب العمل - توظيف الموظفين لتقديم الخدمة أو إنتاج المنتجات التي توفرها الشركة أو المؤسسة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الزبائن - دفع ثمن السلع أو الخدمات التي ينتجها مكان العمل أو المؤسسة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سلطات الدولة - وضع الأنظمة وتطبيقها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/>
              <a:t>منظمات العمال - تمثل العمال لدى أصحاب العمل في الشكاوى والمفاوضات على الرواتب (للموظفين النقابيين)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49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حالات محاكاة لمقابلات العمل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337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1. </a:t>
            </a:r>
            <a:r>
              <a:rPr lang="ar-SA" dirty="0"/>
              <a:t>البدء بالعمل 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/>
              <a:t>في أيّ سنّ؟ </a:t>
            </a:r>
            <a:endParaRPr lang="he-IL" dirty="0"/>
          </a:p>
          <a:p>
            <a:r>
              <a:rPr lang="ar-SA" dirty="0"/>
              <a:t>لا يجوز تشغيل  الشباب من سن 14 عامًا إلا أثناء العطلات المدرسية، وفقط بالأعمال البسيطة.</a:t>
            </a:r>
          </a:p>
          <a:p>
            <a:r>
              <a:rPr lang="ar-SA" dirty="0"/>
              <a:t>يُسمح بتشغيل  أبناء الشبيبة من سن 15 عامًا وهم طلاب الصف العاشر خلال العطلات فقط.</a:t>
            </a:r>
          </a:p>
          <a:p>
            <a:r>
              <a:rPr lang="ar-SA" dirty="0"/>
              <a:t>يسمح بتشغيل  أبناء الشبيبة من سن 15 سنة بعد الصف العاشر على مدار السنة.</a:t>
            </a:r>
          </a:p>
          <a:p>
            <a:r>
              <a:rPr lang="ar-SA" dirty="0"/>
              <a:t>لا يجوز بتشغيل  أبناء الشبيبة تحت سن 16 عامًا في العمل بأدوات أو مواد خطرة أو العمل في درجات حرارة تحت 4 (ثلاجة صناعيّة، على سبيل المثال) أو أكثر من 40 درجة (غرفة خزّانات التسخين، على سبيل المثال).</a:t>
            </a:r>
          </a:p>
          <a:p>
            <a:pPr marL="0" indent="0">
              <a:buNone/>
            </a:pPr>
            <a:r>
              <a:rPr lang="ar-SA" dirty="0"/>
              <a:t>شهادة طبية</a:t>
            </a:r>
          </a:p>
          <a:p>
            <a:r>
              <a:rPr lang="ar-SA" dirty="0"/>
              <a:t>يجب أن يكون مع أبناء الشبيبة تحت سن 18 عامًا شهادة طبية كشرط لتشغيلهم.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8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2. </a:t>
            </a:r>
            <a:r>
              <a:rPr lang="ar-SA" dirty="0"/>
              <a:t>عقد العمل 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ar-SA" dirty="0"/>
              <a:t>يجب أن تستلم من صاحب العمل عقد عمل يتضمن:</a:t>
            </a:r>
          </a:p>
          <a:p>
            <a:pPr marL="457200" indent="-457200">
              <a:buAutoNum type="arabicPeriod"/>
            </a:pPr>
            <a:r>
              <a:rPr lang="ar-SA" dirty="0"/>
              <a:t>اسم صاحب العمل</a:t>
            </a:r>
            <a:endParaRPr lang="en-US" dirty="0"/>
          </a:p>
          <a:p>
            <a:pPr marL="457200" indent="-457200">
              <a:buAutoNum type="arabicPeriod"/>
            </a:pPr>
            <a:r>
              <a:rPr lang="ar-SA" dirty="0"/>
              <a:t>اسم العامل</a:t>
            </a:r>
            <a:endParaRPr lang="en-US" dirty="0"/>
          </a:p>
          <a:p>
            <a:pPr marL="457200" indent="-457200">
              <a:buAutoNum type="arabicPeriod"/>
            </a:pPr>
            <a:r>
              <a:rPr lang="ar-SA" dirty="0"/>
              <a:t>تاريخ بدء العم</a:t>
            </a:r>
            <a:endParaRPr lang="en-US" dirty="0"/>
          </a:p>
          <a:p>
            <a:pPr marL="457200" indent="-457200">
              <a:buAutoNum type="arabicPeriod"/>
            </a:pPr>
            <a:r>
              <a:rPr lang="ar-SA" dirty="0"/>
              <a:t>فترة العمل</a:t>
            </a:r>
          </a:p>
          <a:p>
            <a:pPr marL="457200" indent="-457200">
              <a:buAutoNum type="arabicPeriod"/>
            </a:pPr>
            <a:r>
              <a:rPr lang="ar-SA" dirty="0"/>
              <a:t>تفاصيل المهامّ الرئيسية للعامل</a:t>
            </a:r>
          </a:p>
          <a:p>
            <a:pPr marL="457200" indent="-457200">
              <a:buAutoNum type="arabicPeriod"/>
            </a:pPr>
            <a:r>
              <a:rPr lang="ar-SA" dirty="0"/>
              <a:t>اسم ووظيفة المشرف المباشر على العامل </a:t>
            </a:r>
          </a:p>
          <a:p>
            <a:pPr marL="457200" indent="-457200">
              <a:buAutoNum type="arabicPeriod"/>
            </a:pPr>
            <a:r>
              <a:rPr lang="ar-SA" dirty="0"/>
              <a:t>الأجر في الساعة</a:t>
            </a:r>
          </a:p>
          <a:p>
            <a:pPr marL="457200" indent="-457200">
              <a:buAutoNum type="arabicPeriod"/>
            </a:pPr>
            <a:r>
              <a:rPr lang="ar-SA" dirty="0"/>
              <a:t>طول يوم العمل وأسبوع العمل</a:t>
            </a:r>
          </a:p>
          <a:p>
            <a:pPr marL="457200" indent="-457200">
              <a:buAutoNum type="arabicPeriod"/>
            </a:pPr>
            <a:r>
              <a:rPr lang="ar-SA" dirty="0"/>
              <a:t>كيفية تسجيل ساعات العمل</a:t>
            </a:r>
          </a:p>
          <a:p>
            <a:pPr marL="457200" indent="-457200">
              <a:buAutoNum type="arabicPeriod"/>
            </a:pPr>
            <a:r>
              <a:rPr lang="ar-SA" dirty="0"/>
              <a:t>أوقات وشروط الاستراحات</a:t>
            </a:r>
          </a:p>
          <a:p>
            <a:pPr marL="457200" indent="-457200">
              <a:buAutoNum type="arabicPeriod"/>
            </a:pPr>
            <a:r>
              <a:rPr lang="ar-SA" dirty="0"/>
              <a:t>متى تحصل على إجازتك؟</a:t>
            </a:r>
          </a:p>
          <a:p>
            <a:pPr marL="457200" indent="-457200">
              <a:buAutoNum type="arabicPeriod"/>
            </a:pPr>
            <a:r>
              <a:rPr lang="ar-SA" dirty="0"/>
              <a:t>أي شروط ومعلومات إضافية تساعد الموظف على فهم دوره وما هو متوقّع منه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723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2. </a:t>
            </a:r>
            <a:r>
              <a:rPr lang="ar-SA" dirty="0"/>
              <a:t>عقد العمل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ar-SA" dirty="0"/>
              <a:t>يجب أن تستلم من صاحب العمل عقد عمل يتضمن:</a:t>
            </a:r>
          </a:p>
          <a:p>
            <a:pPr marL="457200" indent="-457200">
              <a:buAutoNum type="arabicPeriod"/>
            </a:pPr>
            <a:r>
              <a:rPr lang="ar-SA" dirty="0"/>
              <a:t>اسم صاحب العمل</a:t>
            </a:r>
            <a:endParaRPr lang="en-US" dirty="0"/>
          </a:p>
          <a:p>
            <a:pPr marL="457200" indent="-457200">
              <a:buAutoNum type="arabicPeriod"/>
            </a:pPr>
            <a:r>
              <a:rPr lang="ar-SA" dirty="0"/>
              <a:t>اسم العامل</a:t>
            </a:r>
            <a:endParaRPr lang="en-US" dirty="0"/>
          </a:p>
          <a:p>
            <a:pPr marL="457200" indent="-457200">
              <a:buAutoNum type="arabicPeriod"/>
            </a:pPr>
            <a:r>
              <a:rPr lang="ar-SA" dirty="0"/>
              <a:t>تاريخ بدء العم</a:t>
            </a:r>
            <a:endParaRPr lang="en-US" dirty="0"/>
          </a:p>
          <a:p>
            <a:pPr marL="457200" indent="-457200">
              <a:buAutoNum type="arabicPeriod"/>
            </a:pPr>
            <a:r>
              <a:rPr lang="ar-SA" dirty="0"/>
              <a:t>فترة العمل</a:t>
            </a:r>
          </a:p>
          <a:p>
            <a:pPr marL="457200" indent="-457200">
              <a:buAutoNum type="arabicPeriod"/>
            </a:pPr>
            <a:r>
              <a:rPr lang="ar-SA" dirty="0"/>
              <a:t>تفاصيل المهامّ الرئيسية للعامل</a:t>
            </a:r>
          </a:p>
          <a:p>
            <a:pPr marL="457200" indent="-457200">
              <a:buAutoNum type="arabicPeriod"/>
            </a:pPr>
            <a:r>
              <a:rPr lang="ar-SA" dirty="0"/>
              <a:t>اسم ووظيفة المشرف المباشر على العامل </a:t>
            </a:r>
          </a:p>
          <a:p>
            <a:pPr marL="457200" indent="-457200">
              <a:buAutoNum type="arabicPeriod"/>
            </a:pPr>
            <a:r>
              <a:rPr lang="ar-SA" dirty="0"/>
              <a:t>الأجر في الساعة</a:t>
            </a:r>
          </a:p>
          <a:p>
            <a:pPr marL="457200" indent="-457200">
              <a:buAutoNum type="arabicPeriod"/>
            </a:pPr>
            <a:r>
              <a:rPr lang="ar-SA" dirty="0"/>
              <a:t>طول يوم العمل وأسبوع العمل</a:t>
            </a:r>
          </a:p>
          <a:p>
            <a:pPr marL="457200" indent="-457200">
              <a:buAutoNum type="arabicPeriod"/>
            </a:pPr>
            <a:r>
              <a:rPr lang="ar-SA" dirty="0"/>
              <a:t>كيفية تسجيل ساعات العمل</a:t>
            </a:r>
          </a:p>
          <a:p>
            <a:pPr marL="457200" indent="-457200">
              <a:buAutoNum type="arabicPeriod"/>
            </a:pPr>
            <a:r>
              <a:rPr lang="ar-SA" dirty="0"/>
              <a:t>أوقات وشروط الاستراحات</a:t>
            </a:r>
          </a:p>
          <a:p>
            <a:pPr marL="457200" indent="-457200">
              <a:buAutoNum type="arabicPeriod"/>
            </a:pPr>
            <a:r>
              <a:rPr lang="ar-SA" dirty="0"/>
              <a:t>متى تحصل على إجازتك؟</a:t>
            </a:r>
          </a:p>
          <a:p>
            <a:pPr marL="457200" indent="-457200">
              <a:buAutoNum type="arabicPeriod"/>
            </a:pPr>
            <a:r>
              <a:rPr lang="ar-SA" dirty="0"/>
              <a:t>أي شروط ومعلومات إضافية تساعد الموظف على فهم دوره وما هو متوقّع منه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809093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1150</Words>
  <Application>Microsoft Office PowerPoint</Application>
  <PresentationFormat>Widescreen</PresentationFormat>
  <Paragraphs>178</Paragraphs>
  <Slides>41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ערכת נושא Office</vt:lpstr>
      <vt:lpstr>الشبيبة العاملة </vt:lpstr>
      <vt:lpstr>أهلًا وسهلًا بكم في عالم العمل </vt:lpstr>
      <vt:lpstr>قواعد  في المدرسة</vt:lpstr>
      <vt:lpstr>قواعد  في المدرسة</vt:lpstr>
      <vt:lpstr>قواعد  في المدرسة</vt:lpstr>
      <vt:lpstr>حالات محاكاة لمقابلات العمل </vt:lpstr>
      <vt:lpstr>1. البدء بالعمل </vt:lpstr>
      <vt:lpstr>2. عقد العمل </vt:lpstr>
      <vt:lpstr>2. عقد العمل</vt:lpstr>
      <vt:lpstr>3. ساعات وأيّام العمل</vt:lpstr>
      <vt:lpstr>4. الأجر، الغرامات والضرائب</vt:lpstr>
      <vt:lpstr>4. الأجر، الغرامات والضرائب</vt:lpstr>
      <vt:lpstr>عقد تشغيل </vt:lpstr>
      <vt:lpstr>قسيمةالراتب</vt:lpstr>
      <vt:lpstr>قسيمة الراتب؟ كيف نقرأها؟ </vt:lpstr>
      <vt:lpstr>الموازنة بين العمل والتعليم </vt:lpstr>
      <vt:lpstr>ما هو الأهمّ؟ العمل أم التعليم؟</vt:lpstr>
      <vt:lpstr>حالات محاكاة من عالم العمل </vt:lpstr>
      <vt:lpstr>حقوق أبناء الشبيبة العاملين </vt:lpstr>
      <vt:lpstr>1. التدرُّب</vt:lpstr>
      <vt:lpstr>2. عقد عمل </vt:lpstr>
      <vt:lpstr>3. سفريّات </vt:lpstr>
      <vt:lpstr>4. الساعات </vt:lpstr>
      <vt:lpstr>5. الاستراحة </vt:lpstr>
      <vt:lpstr>6. المخيّم الصيفيّ </vt:lpstr>
      <vt:lpstr>7. الوقت المتأخّر </vt:lpstr>
      <vt:lpstr>8. المساومة</vt:lpstr>
      <vt:lpstr>9. الغذاء </vt:lpstr>
      <vt:lpstr>10. غرامة </vt:lpstr>
      <vt:lpstr>العمل- أين نبحث عنه ولمن نتوجّه؟ </vt:lpstr>
      <vt:lpstr>كيف نبحث عن عمل؟</vt:lpstr>
      <vt:lpstr>الحذر! تسويق هرم </vt:lpstr>
      <vt:lpstr>الحذر! تسويق هرم </vt:lpstr>
      <vt:lpstr>التحرّش الجنسيّ في مكان العمل </vt:lpstr>
      <vt:lpstr>التحرّش الجنسيّ في مكان العمل </vt:lpstr>
      <vt:lpstr>التحرّش الجنسيّ في مكان العمل </vt:lpstr>
      <vt:lpstr>التحرّش الجنسيّ في مكان العمل </vt:lpstr>
      <vt:lpstr>لمن نتوجّه؟ </vt:lpstr>
      <vt:lpstr>لمن نتوجّه؟ </vt:lpstr>
      <vt:lpstr>إجمال</vt:lpstr>
      <vt:lpstr>إجمال – حقوق الشبيبة العاملة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Ella Avnon</cp:lastModifiedBy>
  <cp:revision>103</cp:revision>
  <dcterms:created xsi:type="dcterms:W3CDTF">2017-11-26T09:36:56Z</dcterms:created>
  <dcterms:modified xsi:type="dcterms:W3CDTF">2020-05-07T07:49:42Z</dcterms:modified>
</cp:coreProperties>
</file>