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330" r:id="rId69"/>
    <p:sldId id="331" r:id="rId70"/>
    <p:sldId id="332" r:id="rId71"/>
    <p:sldId id="334" r:id="rId7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077" y="6166307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92780" y="6166307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020" y="6121857"/>
            <a:ext cx="1060923" cy="555168"/>
          </a:xfrm>
          <a:prstGeom prst="rect">
            <a:avLst/>
          </a:prstGeom>
        </p:spPr>
      </p:pic>
      <p:pic>
        <p:nvPicPr>
          <p:cNvPr id="6" name="Picture 1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524963" y="6069089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020" y="6121857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524963" y="6069089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ko.co.il/tv-erez-nehederet/770e3d99ade16110?subChannelId=58bfcb820b675510VgnVCM2000002a0c10acRCRD&amp;vcmid=03a8421b71985510VgnVCM2000002a0c10acRCRD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שיעור מסכם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חינוך פיננסי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30487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גירעון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20810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מקורות הכנסה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2538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ריבית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34956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כרטיס אשראי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71092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ביטוח לאומי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71665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משכנתא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49085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מס הכנסה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22293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מינוס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80330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פנסיה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76911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צרכנות נבונה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7991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צפוי לנו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תחרות בין קבוצות:</a:t>
            </a:r>
          </a:p>
          <a:p>
            <a:pPr marL="0" indent="0">
              <a:buNone/>
            </a:pPr>
            <a:r>
              <a:rPr lang="he-IL" dirty="0" smtClean="0"/>
              <a:t>3 משחקים, בכל משחק כל קבוצה יכולה להרוויח נקודות לפי חוקי המשחק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פעילות קפסולת זמן</a:t>
            </a: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193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מזומן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26496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עצמאות פיננסית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10385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שוק ההון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50954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הלנת </a:t>
            </a:r>
            <a:r>
              <a:rPr lang="he-IL" sz="6000" dirty="0" smtClean="0"/>
              <a:t>שכר (עיכוב </a:t>
            </a:r>
            <a:r>
              <a:rPr lang="he-IL" sz="6000" dirty="0"/>
              <a:t>במתן </a:t>
            </a:r>
            <a:r>
              <a:rPr lang="he-IL" sz="6000" dirty="0" smtClean="0"/>
              <a:t>שכר)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687205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אינפלציה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94990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ברוטו ונטו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08000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ביטוח בריאות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81577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err="1" smtClean="0"/>
              <a:t>ביטקוין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021521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עובר ושב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37365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הוצאות בלתי צפויות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5726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משחק המשימות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27839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זכויות העובד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05830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בנק ישראל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86445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>
              <a:buNone/>
            </a:pPr>
            <a:r>
              <a:rPr lang="he-IL" sz="6000" dirty="0" smtClean="0"/>
              <a:t>כספומט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52232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>
              <a:buNone/>
            </a:pPr>
            <a:r>
              <a:rPr lang="he-IL" sz="6000" dirty="0" smtClean="0"/>
              <a:t>ארנק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815276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סקר שוק (השוואת מחירים)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201073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זכויות הצרכן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940301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תקציב המדינה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359390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 smtClean="0"/>
              <a:t>שטרות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299961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 smtClean="0"/>
              <a:t>מניות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82611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כלכלת משפחה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8060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כללי המשחק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/>
              <a:t>לרשות הקבוצות עומדות 15 דקות לפתור את כלל </a:t>
            </a:r>
            <a:r>
              <a:rPr lang="he-IL" dirty="0" smtClean="0"/>
              <a:t>המשימות.</a:t>
            </a:r>
          </a:p>
          <a:p>
            <a:pPr lvl="0"/>
            <a:r>
              <a:rPr lang="he-IL" dirty="0" smtClean="0"/>
              <a:t>מותר </a:t>
            </a:r>
            <a:r>
              <a:rPr lang="he-IL" dirty="0"/>
              <a:t>לחלק את המשימות בין התלמידים השונים. </a:t>
            </a:r>
            <a:endParaRPr lang="en-US" dirty="0"/>
          </a:p>
          <a:p>
            <a:pPr lvl="0"/>
            <a:r>
              <a:rPr lang="he-IL" dirty="0"/>
              <a:t>את משפט הקוד התלמידים מוצאים באמצעות דף נפרד שנקרא 'דף המפתח'. בדף זה יש טבלה ובה בעמודה הימנית מופיעים מספרים ובעמודה השמאלית מילים. </a:t>
            </a:r>
            <a:endParaRPr lang="en-US" dirty="0"/>
          </a:p>
          <a:p>
            <a:pPr lvl="0"/>
            <a:r>
              <a:rPr lang="he-IL" dirty="0"/>
              <a:t>בכל משימה התשובה היא מספר כלשהו, והמספר הזה מופיע ב'דף המפתח' </a:t>
            </a:r>
            <a:r>
              <a:rPr lang="he-IL" dirty="0" err="1"/>
              <a:t>ולצידו</a:t>
            </a:r>
            <a:r>
              <a:rPr lang="he-IL" dirty="0"/>
              <a:t> מילה. </a:t>
            </a:r>
            <a:endParaRPr lang="he-IL" dirty="0" smtClean="0"/>
          </a:p>
          <a:p>
            <a:pPr lvl="0"/>
            <a:r>
              <a:rPr lang="he-IL" dirty="0" smtClean="0"/>
              <a:t>על </a:t>
            </a:r>
            <a:r>
              <a:rPr lang="he-IL" dirty="0"/>
              <a:t>התלמידים להרכיב משפט כאשר סדר המילים במשפט הוא כסדר המשימות.</a:t>
            </a:r>
            <a:endParaRPr lang="en-US" dirty="0"/>
          </a:p>
          <a:p>
            <a:pPr lvl="0"/>
            <a:r>
              <a:rPr lang="he-IL" dirty="0"/>
              <a:t>הקבוצה צריכה להגיע למורה עם התשובות, וזוכה </a:t>
            </a:r>
            <a:r>
              <a:rPr lang="he-IL" dirty="0" smtClean="0"/>
              <a:t>ב-200 נקודות רק </a:t>
            </a:r>
            <a:r>
              <a:rPr lang="he-IL" dirty="0"/>
              <a:t>אם גם המשפט וגם התשובות המספריות נכונות.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030137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תלוש משכורת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048240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יעדים פיננסיים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426340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חברת ביטוח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285792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צמצום </a:t>
            </a:r>
            <a:r>
              <a:rPr lang="he-IL" sz="6000" dirty="0" smtClean="0"/>
              <a:t>הוצאות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926414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פרסומות סמויות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076414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 rtl="0">
              <a:buNone/>
            </a:pPr>
            <a:r>
              <a:rPr lang="he-IL" sz="6000" dirty="0"/>
              <a:t>צרכנות מקוונת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892499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איזון תקציב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804130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קופת גמל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347410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הלוואה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850070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מט"ח (מטבע חוץ)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6842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err="1" smtClean="0"/>
              <a:t>הכל</a:t>
            </a:r>
            <a:r>
              <a:rPr lang="he-IL" dirty="0" smtClean="0"/>
              <a:t> הולך</a:t>
            </a:r>
            <a:br>
              <a:rPr lang="he-IL" dirty="0" smtClean="0"/>
            </a:br>
            <a:r>
              <a:rPr lang="he-IL" dirty="0" smtClean="0"/>
              <a:t>או: לתפוס </a:t>
            </a:r>
            <a:r>
              <a:rPr lang="he-IL" dirty="0" err="1" smtClean="0"/>
              <a:t>ת'קו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10584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מדד המחירים לצרכן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572456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חשיבה ביקורתית </a:t>
            </a: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(</a:t>
            </a:r>
            <a:r>
              <a:rPr lang="he-IL" sz="6000" dirty="0"/>
              <a:t>למשל על פרסומות)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914353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אמצעי </a:t>
            </a:r>
            <a:r>
              <a:rPr lang="he-IL" sz="6000" dirty="0" smtClean="0"/>
              <a:t>תשלום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005984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ארנונה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435775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דמי ניהול חשבון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384139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הוצאות צפויות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120553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חוזה העסקה (מול מעסיק)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363063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העברה בנקאית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595230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שכר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920986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חובות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72743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כללי המשחק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e-IL" dirty="0"/>
              <a:t>כל קבוצה בוחרת שמונה-עשרה נציגים </a:t>
            </a:r>
            <a:r>
              <a:rPr lang="he-IL" dirty="0" smtClean="0"/>
              <a:t>מטעמה שיושבים בקדמת הכיתה. </a:t>
            </a:r>
            <a:endParaRPr lang="en-US" dirty="0"/>
          </a:p>
          <a:p>
            <a:pPr lvl="0"/>
            <a:r>
              <a:rPr lang="he-IL" dirty="0"/>
              <a:t>עם הזנקת הקבוצה, יעלה נציג שיצטרך להסביר מונחים באמצעות פנטומימה או ציור.</a:t>
            </a:r>
            <a:endParaRPr lang="en-US" dirty="0"/>
          </a:p>
          <a:p>
            <a:pPr lvl="0"/>
            <a:r>
              <a:rPr lang="he-IL" dirty="0"/>
              <a:t>המונח יהיה מוצג </a:t>
            </a:r>
            <a:r>
              <a:rPr lang="he-IL"/>
              <a:t>על </a:t>
            </a:r>
            <a:r>
              <a:rPr lang="he-IL" smtClean="0"/>
              <a:t>הלוח או על פתק, </a:t>
            </a:r>
            <a:r>
              <a:rPr lang="he-IL" dirty="0"/>
              <a:t>ורק הנציג יראה אותו. הנציג רשאי לבקש להחליף את המונח במידה והוא אל יודע איך להסביר אותו. </a:t>
            </a:r>
            <a:endParaRPr lang="en-US" dirty="0"/>
          </a:p>
          <a:p>
            <a:pPr lvl="0"/>
            <a:r>
              <a:rPr lang="he-IL" dirty="0"/>
              <a:t>לאחר שהקבוצה הצליחה לגלות מהו המונח, הנציג מתחלף.</a:t>
            </a:r>
            <a:endParaRPr lang="en-US" dirty="0"/>
          </a:p>
          <a:p>
            <a:pPr lvl="0"/>
            <a:r>
              <a:rPr lang="he-IL" dirty="0"/>
              <a:t>לרשות הקבוצה 60 שניות להספיק כמה שיותר מונחים באמצעות פנטומימה. במידה והחלטתם לעשות תחרות של הסבר באמצעות ציור (לתפוס </a:t>
            </a:r>
            <a:r>
              <a:rPr lang="he-IL" dirty="0" err="1"/>
              <a:t>ת'קו</a:t>
            </a:r>
            <a:r>
              <a:rPr lang="he-IL" dirty="0"/>
              <a:t>), הקצו לקבוצה 90 שניות.</a:t>
            </a:r>
            <a:endParaRPr lang="en-US" dirty="0"/>
          </a:p>
          <a:p>
            <a:pPr lvl="0"/>
            <a:r>
              <a:rPr lang="he-IL" dirty="0"/>
              <a:t>עבור כל מונח שהקבוצה מסבירה, הקבוצה זוכה ב-150 נקודות.</a:t>
            </a:r>
            <a:endParaRPr lang="en-US" dirty="0"/>
          </a:p>
          <a:p>
            <a:pPr lvl="0"/>
            <a:r>
              <a:rPr lang="he-IL" dirty="0"/>
              <a:t>אסור להשתמש במילים בכלל לצורך ההסבר. אם הנציג דיבר או כתב את המילה, נפסל לו המונח, הקבוצה לא מקבלת את הנקודות ומחליפים נציג.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379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כרטיס חיוב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056265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חינוך פיננסי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4444263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אחריות אישית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065499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שכר שעתי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9680893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/>
              <a:t>מסגרת אשראי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226930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עמלה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744716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lvl="0" indent="0" algn="ctr">
              <a:buNone/>
            </a:pPr>
            <a:r>
              <a:rPr lang="he-IL" sz="6000" dirty="0" smtClean="0"/>
              <a:t>הכנה לחיים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9904900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חידון פיננסי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007550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כללי המשחק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/>
              <a:t>כל קבוצה בוחרת שאלה בתורה, כאשר רמת הקושי של השאלות הולכת ועולה ככל שהמספר עולה. </a:t>
            </a:r>
            <a:endParaRPr lang="en-US" dirty="0"/>
          </a:p>
          <a:p>
            <a:pPr lvl="0"/>
            <a:r>
              <a:rPr lang="he-IL" dirty="0"/>
              <a:t>על צידה הפנימי של כל כרטיסיה כתובה השאלה והתשובה אליה. המורה או נציג מטעמו מקריאים את השאלה בלבד.</a:t>
            </a:r>
            <a:endParaRPr lang="en-US" dirty="0"/>
          </a:p>
          <a:p>
            <a:pPr lvl="0"/>
            <a:r>
              <a:rPr lang="he-IL" dirty="0"/>
              <a:t>אם הקבוצה משיבה נכונה, היא זוכה בנקודות.</a:t>
            </a:r>
            <a:endParaRPr lang="en-US" dirty="0"/>
          </a:p>
          <a:p>
            <a:pPr lvl="0"/>
            <a:r>
              <a:rPr lang="he-IL" dirty="0"/>
              <a:t>לרשות חברי הקבוצה 20 שניות להתייעצות, אחרת השאלה עוברת ישירות לקבוצה השנייה.</a:t>
            </a:r>
            <a:endParaRPr lang="en-US" dirty="0"/>
          </a:p>
          <a:p>
            <a:r>
              <a:rPr lang="he-IL" dirty="0"/>
              <a:t>כל קבוצה רשאית להשיב פעם אחת בלבד עלה שאלה. אם הקבוצה טעתה, השאלה עוברת לקבוצה השנייה.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393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להגשים חלום פיננסי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09648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e-IL" sz="6000" smtClean="0"/>
              <a:t>חיסכון לטווח קצר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5938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צפייה בסרטון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u="sng" dirty="0">
                <a:hlinkClick r:id="rId2"/>
              </a:rPr>
              <a:t>החוף: כסף כמו חול</a:t>
            </a:r>
            <a:endParaRPr lang="en-US" dirty="0"/>
          </a:p>
          <a:p>
            <a:pPr lvl="0"/>
            <a:endParaRPr lang="he-IL" dirty="0" smtClean="0"/>
          </a:p>
          <a:p>
            <a:pPr marL="0" lvl="0" indent="0">
              <a:buNone/>
            </a:pPr>
            <a:endParaRPr lang="he-IL" dirty="0"/>
          </a:p>
          <a:p>
            <a:pPr marL="0" lvl="0" indent="0">
              <a:buNone/>
            </a:pPr>
            <a:r>
              <a:rPr lang="he-IL" dirty="0" smtClean="0"/>
              <a:t>שאלות לדיון:</a:t>
            </a:r>
          </a:p>
          <a:p>
            <a:pPr marL="457200" lvl="0" indent="-457200">
              <a:buAutoNum type="arabicPeriod"/>
            </a:pPr>
            <a:r>
              <a:rPr lang="he-IL" dirty="0" smtClean="0"/>
              <a:t>אילו </a:t>
            </a:r>
            <a:r>
              <a:rPr lang="he-IL" dirty="0"/>
              <a:t>התנהגויות לקויות ראיתם בסרטון? </a:t>
            </a:r>
            <a:endParaRPr lang="he-IL" dirty="0" smtClean="0"/>
          </a:p>
          <a:p>
            <a:pPr marL="457200" lvl="0" indent="-457200">
              <a:buAutoNum type="arabicPeriod"/>
            </a:pPr>
            <a:r>
              <a:rPr lang="he-IL" dirty="0"/>
              <a:t>מה הייתם ממליצים לגילי לעשות כדי להגשים את חלומו?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4463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e-IL" sz="6000" dirty="0" smtClean="0"/>
              <a:t>קפסולת זמן</a:t>
            </a:r>
            <a:endParaRPr lang="en-US" sz="6000" dirty="0"/>
          </a:p>
        </p:txBody>
      </p:sp>
      <p:pic>
        <p:nvPicPr>
          <p:cNvPr id="1026" name="Picture 2" descr="×ª××¦××ª ×ª××× × ×¢×××¨ ×©×¢×× ×××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093" y="2693773"/>
            <a:ext cx="1850245" cy="35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475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>
              <a:buNone/>
            </a:pPr>
            <a:r>
              <a:rPr lang="he-IL" sz="6000" dirty="0"/>
              <a:t>תקציב אישי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41113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6000" dirty="0" smtClean="0"/>
          </a:p>
          <a:p>
            <a:pPr marL="0" indent="0" algn="ctr">
              <a:buNone/>
            </a:pPr>
            <a:r>
              <a:rPr lang="he-IL" sz="6000" dirty="0"/>
              <a:t>הכנסות והוצאות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4919199"/>
      </p:ext>
    </p:extLst>
  </p:cSld>
  <p:clrMapOvr>
    <a:masterClrMapping/>
  </p:clrMapOvr>
</p:sld>
</file>

<file path=ppt/theme/theme1.xml><?xml version="1.0" encoding="utf-8"?>
<a:theme xmlns:a="http://schemas.openxmlformats.org/drawingml/2006/main" name="finan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nce" id="{4BBBAFF1-63F1-4493-A35E-ADECB3F4A014}" vid="{551B4B5F-335C-4194-9BBF-6A3F375E59F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</TotalTime>
  <Words>495</Words>
  <Application>Microsoft Office PowerPoint</Application>
  <PresentationFormat>מסך רחב</PresentationFormat>
  <Paragraphs>161</Paragraphs>
  <Slides>71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71</vt:i4>
      </vt:variant>
    </vt:vector>
  </HeadingPairs>
  <TitlesOfParts>
    <vt:vector size="73" baseType="lpstr">
      <vt:lpstr>Arial</vt:lpstr>
      <vt:lpstr>finance</vt:lpstr>
      <vt:lpstr>שיעור מסכם</vt:lpstr>
      <vt:lpstr>מה צפוי לנו</vt:lpstr>
      <vt:lpstr>משחק המשימות</vt:lpstr>
      <vt:lpstr>כללי המשחק</vt:lpstr>
      <vt:lpstr>הכל הולך או: לתפוס ת'קו</vt:lpstr>
      <vt:lpstr>כללי המשחק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חידון פיננסי</vt:lpstr>
      <vt:lpstr>כללי המשחק</vt:lpstr>
      <vt:lpstr>להגשים חלום פיננסי</vt:lpstr>
      <vt:lpstr>צפייה בסרטון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שיעור מסכם</dc:title>
  <dc:creator>Yarden Pinto Mossensohn</dc:creator>
  <cp:lastModifiedBy>Yarden Pinto Mossensohn</cp:lastModifiedBy>
  <cp:revision>5</cp:revision>
  <dcterms:created xsi:type="dcterms:W3CDTF">2018-05-07T13:41:54Z</dcterms:created>
  <dcterms:modified xsi:type="dcterms:W3CDTF">2018-06-11T11:32:26Z</dcterms:modified>
</cp:coreProperties>
</file>