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notesSlides/notesSlide10.xml" ContentType="application/vnd.openxmlformats-officedocument.presentationml.notesSlide+xml"/>
  <Override PartName="/ppt/tags/tag2.xml" ContentType="application/vnd.openxmlformats-officedocument.presentationml.tags+xml"/>
  <Override PartName="/ppt/notesSlides/notesSlide1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1" r:id="rId2"/>
  </p:sldMasterIdLst>
  <p:notesMasterIdLst>
    <p:notesMasterId r:id="rId60"/>
  </p:notesMasterIdLst>
  <p:sldIdLst>
    <p:sldId id="256" r:id="rId3"/>
    <p:sldId id="260" r:id="rId4"/>
    <p:sldId id="261" r:id="rId5"/>
    <p:sldId id="319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262" r:id="rId47"/>
    <p:sldId id="320" r:id="rId48"/>
    <p:sldId id="310" r:id="rId49"/>
    <p:sldId id="306" r:id="rId50"/>
    <p:sldId id="322" r:id="rId51"/>
    <p:sldId id="311" r:id="rId52"/>
    <p:sldId id="312" r:id="rId53"/>
    <p:sldId id="323" r:id="rId54"/>
    <p:sldId id="313" r:id="rId55"/>
    <p:sldId id="315" r:id="rId56"/>
    <p:sldId id="316" r:id="rId57"/>
    <p:sldId id="318" r:id="rId58"/>
    <p:sldId id="258" r:id="rId59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42D"/>
    <a:srgbClr val="0066FF"/>
    <a:srgbClr val="0082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019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22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2D651D-6593-47F0-90D9-6A8C928E0294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0A0842-1ABC-44FB-B29A-D3F512F45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300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531D1-9D60-4BD3-90D2-E65825B1F936}" type="slidenum">
              <a:rPr lang="he-IL" smtClean="0">
                <a:solidFill>
                  <a:prstClr val="black"/>
                </a:solidFill>
              </a:rPr>
              <a:pPr/>
              <a:t>5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2665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מציין מיקום של הערות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he-IL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2" name="מציין מיקום של מספר שקופית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64DCC21B-E09E-46F4-A75A-1AC8E521AA4D}" type="slidenum">
              <a:rPr lang="he-IL" altLang="he-IL" smtClean="0"/>
              <a:pPr algn="l">
                <a:spcBef>
                  <a:spcPct val="0"/>
                </a:spcBef>
              </a:pPr>
              <a:t>54</a:t>
            </a:fld>
            <a:endParaRPr lang="en-US" altLang="he-IL" smtClean="0"/>
          </a:p>
        </p:txBody>
      </p:sp>
    </p:spTree>
    <p:extLst>
      <p:ext uri="{BB962C8B-B14F-4D97-AF65-F5344CB8AC3E}">
        <p14:creationId xmlns:p14="http://schemas.microsoft.com/office/powerpoint/2010/main" val="3500756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מציין מיקום של הערות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he-IL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2" name="מציין מיקום של מספר שקופית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64DCC21B-E09E-46F4-A75A-1AC8E521AA4D}" type="slidenum">
              <a:rPr lang="he-IL" altLang="he-IL" smtClean="0"/>
              <a:pPr algn="l">
                <a:spcBef>
                  <a:spcPct val="0"/>
                </a:spcBef>
              </a:pPr>
              <a:t>55</a:t>
            </a:fld>
            <a:endParaRPr lang="en-US" altLang="he-IL" smtClean="0"/>
          </a:p>
        </p:txBody>
      </p:sp>
    </p:spTree>
    <p:extLst>
      <p:ext uri="{BB962C8B-B14F-4D97-AF65-F5344CB8AC3E}">
        <p14:creationId xmlns:p14="http://schemas.microsoft.com/office/powerpoint/2010/main" val="3322106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531D1-9D60-4BD3-90D2-E65825B1F936}" type="slidenum">
              <a:rPr lang="he-IL" smtClean="0">
                <a:solidFill>
                  <a:prstClr val="black"/>
                </a:solidFill>
              </a:rPr>
              <a:pPr/>
              <a:t>6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798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531D1-9D60-4BD3-90D2-E65825B1F936}" type="slidenum">
              <a:rPr lang="he-IL" smtClean="0">
                <a:solidFill>
                  <a:prstClr val="black"/>
                </a:solidFill>
              </a:rPr>
              <a:pPr/>
              <a:t>7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863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531D1-9D60-4BD3-90D2-E65825B1F936}" type="slidenum">
              <a:rPr lang="he-IL" smtClean="0">
                <a:solidFill>
                  <a:prstClr val="black"/>
                </a:solidFill>
              </a:rPr>
              <a:pPr/>
              <a:t>8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620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531D1-9D60-4BD3-90D2-E65825B1F936}" type="slidenum">
              <a:rPr lang="he-IL" smtClean="0">
                <a:solidFill>
                  <a:prstClr val="black"/>
                </a:solidFill>
              </a:rPr>
              <a:pPr/>
              <a:t>10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026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531D1-9D60-4BD3-90D2-E65825B1F936}" type="slidenum">
              <a:rPr lang="he-IL" smtClean="0">
                <a:solidFill>
                  <a:prstClr val="black"/>
                </a:solidFill>
              </a:rPr>
              <a:pPr/>
              <a:t>12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3310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531D1-9D60-4BD3-90D2-E65825B1F936}" type="slidenum">
              <a:rPr lang="he-IL" smtClean="0">
                <a:solidFill>
                  <a:prstClr val="black"/>
                </a:solidFill>
              </a:rPr>
              <a:pPr/>
              <a:t>31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651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531D1-9D60-4BD3-90D2-E65825B1F936}" type="slidenum">
              <a:rPr lang="he-IL" smtClean="0">
                <a:solidFill>
                  <a:prstClr val="black"/>
                </a:solidFill>
              </a:rPr>
              <a:pPr/>
              <a:t>39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272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מציין מיקום של הערות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he-IL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2" name="מציין מיקום של מספר שקופית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64DCC21B-E09E-46F4-A75A-1AC8E521AA4D}" type="slidenum">
              <a:rPr lang="he-IL" altLang="he-IL" smtClean="0"/>
              <a:pPr algn="l">
                <a:spcBef>
                  <a:spcPct val="0"/>
                </a:spcBef>
              </a:pPr>
              <a:t>48</a:t>
            </a:fld>
            <a:endParaRPr lang="en-US" altLang="he-IL" smtClean="0"/>
          </a:p>
        </p:txBody>
      </p:sp>
    </p:spTree>
    <p:extLst>
      <p:ext uri="{BB962C8B-B14F-4D97-AF65-F5344CB8AC3E}">
        <p14:creationId xmlns:p14="http://schemas.microsoft.com/office/powerpoint/2010/main" val="1680653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מלבן 1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 userDrawn="1"/>
        </p:nvSpPr>
        <p:spPr>
          <a:xfrm>
            <a:off x="-702711" y="-1"/>
            <a:ext cx="13597423" cy="6008915"/>
          </a:xfrm>
          <a:prstGeom prst="rect">
            <a:avLst/>
          </a:prstGeom>
          <a:gradFill flip="none" rotWithShape="1">
            <a:gsLst>
              <a:gs pos="35000">
                <a:srgbClr val="D1D1D1"/>
              </a:gs>
              <a:gs pos="100000">
                <a:srgbClr val="DCDCDC"/>
              </a:gs>
              <a:gs pos="0">
                <a:srgbClr val="C6C6C6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56"/>
          <a:stretch/>
        </p:blipFill>
        <p:spPr bwMode="auto">
          <a:xfrm>
            <a:off x="870692" y="-1"/>
            <a:ext cx="10450616" cy="5256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t>י"ג/אדר א/תשע"ט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  <p:pic>
        <p:nvPicPr>
          <p:cNvPr id="15" name="תמונה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216" y="6154742"/>
            <a:ext cx="1060923" cy="555168"/>
          </a:xfrm>
          <a:prstGeom prst="rect">
            <a:avLst/>
          </a:prstGeom>
        </p:spPr>
      </p:pic>
      <p:pic>
        <p:nvPicPr>
          <p:cNvPr id="17" name="Picture 1"/>
          <p:cNvPicPr/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8"/>
          <a:stretch/>
        </p:blipFill>
        <p:spPr bwMode="auto">
          <a:xfrm>
            <a:off x="550467" y="6154742"/>
            <a:ext cx="1817020" cy="5745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מלבן 17"/>
          <p:cNvSpPr/>
          <p:nvPr userDrawn="1"/>
        </p:nvSpPr>
        <p:spPr>
          <a:xfrm>
            <a:off x="2109826" y="4249384"/>
            <a:ext cx="7972348" cy="146838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ctrTitle" hasCustomPrompt="1"/>
          </p:nvPr>
        </p:nvSpPr>
        <p:spPr>
          <a:xfrm>
            <a:off x="2109826" y="4249383"/>
            <a:ext cx="7972348" cy="975374"/>
          </a:xfrm>
        </p:spPr>
        <p:txBody>
          <a:bodyPr vert="horz" lIns="91440" tIns="45720" rIns="91440" bIns="45720" rtlCol="1" anchor="b">
            <a:normAutofit/>
          </a:bodyPr>
          <a:lstStyle>
            <a:lvl1pPr algn="ctr">
              <a:defRPr lang="he-IL" sz="3200" dirty="0" smtClean="0">
                <a:solidFill>
                  <a:srgbClr val="B01A1A"/>
                </a:solidFill>
                <a:effectLst/>
                <a:cs typeface="+mn-cs"/>
              </a:defRPr>
            </a:lvl1pPr>
          </a:lstStyle>
          <a:p>
            <a:pPr lvl="0" algn="ctr"/>
            <a:r>
              <a:rPr lang="he-IL" dirty="0" smtClean="0"/>
              <a:t>כותרת ראשית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2109826" y="5316832"/>
            <a:ext cx="7972348" cy="35619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dirty="0" smtClean="0"/>
              <a:t>לחץ כדי לערוך סגנון כותרת משנה של תבנית בסיס</a:t>
            </a:r>
            <a:endParaRPr lang="he-IL" dirty="0"/>
          </a:p>
        </p:txBody>
      </p:sp>
      <p:cxnSp>
        <p:nvCxnSpPr>
          <p:cNvPr id="19" name="מחבר ישר 18"/>
          <p:cNvCxnSpPr/>
          <p:nvPr userDrawn="1"/>
        </p:nvCxnSpPr>
        <p:spPr>
          <a:xfrm>
            <a:off x="3026229" y="5259528"/>
            <a:ext cx="6139543" cy="0"/>
          </a:xfrm>
          <a:prstGeom prst="line">
            <a:avLst/>
          </a:prstGeom>
          <a:ln>
            <a:solidFill>
              <a:srgbClr val="B01A1A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9589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t>י"ג/אדר א/תשע"ט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64729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t>י"ג/אדר א/תשע"ט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14127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t>י"ג/אדר א/תשע"ט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95118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161EF-2732-4863-865D-21B14D0640D3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18 פברואר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1524-4753-4B03-88B7-22C1CB5F5D7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370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BD44-1701-4FB8-8584-475C306532A7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18 פברואר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1524-4753-4B03-88B7-22C1CB5F5D7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93511" y="194999"/>
            <a:ext cx="11627556" cy="1041400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rgbClr val="022B5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93511" y="1253331"/>
            <a:ext cx="11627556" cy="4351338"/>
          </a:xfr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402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lang="he-IL" sz="3600" b="1">
                <a:solidFill>
                  <a:srgbClr val="022B5E"/>
                </a:solidFill>
                <a:cs typeface="+mn-cs"/>
              </a:defRPr>
            </a:lvl1pPr>
          </a:lstStyle>
          <a:p>
            <a:pPr marL="0" lvl="0"/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B7904-9187-4C35-A30B-7C358B992BB9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18 פברואר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1524-4753-4B03-88B7-22C1CB5F5D7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659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solidFill>
                  <a:srgbClr val="404040"/>
                </a:solidFill>
              </a:defRPr>
            </a:lvl1pPr>
            <a:lvl2pPr>
              <a:defRPr sz="24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solidFill>
                  <a:srgbClr val="404040"/>
                </a:solidFill>
              </a:defRPr>
            </a:lvl1pPr>
            <a:lvl2pPr>
              <a:defRPr sz="24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3B50C-214C-44A4-B604-386B5D1307BC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18 פברואר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1524-4753-4B03-88B7-22C1CB5F5D7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93511" y="194999"/>
            <a:ext cx="11627556" cy="1041400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rgbClr val="022B5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496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40404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000">
                <a:solidFill>
                  <a:srgbClr val="404040"/>
                </a:solidFill>
              </a:defRPr>
            </a:lvl2pPr>
            <a:lvl3pPr>
              <a:defRPr sz="1800">
                <a:solidFill>
                  <a:srgbClr val="404040"/>
                </a:solidFill>
              </a:defRPr>
            </a:lvl3pPr>
            <a:lvl4pPr>
              <a:defRPr sz="1600">
                <a:solidFill>
                  <a:srgbClr val="404040"/>
                </a:solidFill>
              </a:defRPr>
            </a:lvl4pPr>
            <a:lvl5pPr>
              <a:defRPr sz="1600">
                <a:solidFill>
                  <a:srgbClr val="40404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40404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000">
                <a:solidFill>
                  <a:srgbClr val="404040"/>
                </a:solidFill>
              </a:defRPr>
            </a:lvl2pPr>
            <a:lvl3pPr>
              <a:defRPr sz="1800">
                <a:solidFill>
                  <a:srgbClr val="404040"/>
                </a:solidFill>
              </a:defRPr>
            </a:lvl3pPr>
            <a:lvl4pPr>
              <a:defRPr sz="1600">
                <a:solidFill>
                  <a:srgbClr val="404040"/>
                </a:solidFill>
              </a:defRPr>
            </a:lvl4pPr>
            <a:lvl5pPr>
              <a:defRPr sz="1600">
                <a:solidFill>
                  <a:srgbClr val="40404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3D8A5-6C1E-4A8C-A567-AB505A5D3D5D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18 פברואר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1524-4753-4B03-88B7-22C1CB5F5D7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93511" y="194999"/>
            <a:ext cx="11627556" cy="1041400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rgbClr val="022B5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473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27A13-8507-4285-9A15-788719C69C75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18 פברואר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1524-4753-4B03-88B7-22C1CB5F5D7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93511" y="194999"/>
            <a:ext cx="11627556" cy="1041400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rgbClr val="022B5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107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F535A-C7E3-4B0A-BE30-F34AE7C570BA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18 פברואר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1524-4753-4B03-88B7-22C1CB5F5D7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936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t>י"ג/אדר א/תשע"ט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817309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>
                <a:solidFill>
                  <a:srgbClr val="404040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solidFill>
                  <a:srgbClr val="404040"/>
                </a:solidFill>
              </a:defRPr>
            </a:lvl1pPr>
            <a:lvl2pPr>
              <a:defRPr sz="2800">
                <a:solidFill>
                  <a:srgbClr val="404040"/>
                </a:solidFill>
              </a:defRPr>
            </a:lvl2pPr>
            <a:lvl3pPr>
              <a:defRPr sz="2400">
                <a:solidFill>
                  <a:srgbClr val="404040"/>
                </a:solidFill>
              </a:defRPr>
            </a:lvl3pPr>
            <a:lvl4pPr>
              <a:defRPr sz="2000">
                <a:solidFill>
                  <a:srgbClr val="404040"/>
                </a:solidFill>
              </a:defRPr>
            </a:lvl4pPr>
            <a:lvl5pPr>
              <a:defRPr sz="2000">
                <a:solidFill>
                  <a:srgbClr val="40404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2B7A1-B430-4D0C-B639-E9A9FA0A4868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18 פברואר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1524-4753-4B03-88B7-22C1CB5F5D7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555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>
                <a:solidFill>
                  <a:srgbClr val="404040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solidFill>
                  <a:srgbClr val="40404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EC1F2-31F8-40EC-A8D7-031D4C12B0E1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18 פברואר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1524-4753-4B03-88B7-22C1CB5F5D7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888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A1976-4944-4044-A960-2010AF53633F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18 פברואר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1524-4753-4B03-88B7-22C1CB5F5D7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93511" y="194999"/>
            <a:ext cx="11627556" cy="1041400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rgbClr val="022B5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466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08FFF-84DF-4E81-B13A-423C7CC18DF9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18 פברואר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1524-4753-4B03-88B7-22C1CB5F5D7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633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t>י"ג/אדר א/תשע"ט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  <p:pic>
        <p:nvPicPr>
          <p:cNvPr id="7" name="תמונה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660" y="6142724"/>
            <a:ext cx="1060923" cy="555168"/>
          </a:xfrm>
          <a:prstGeom prst="rect">
            <a:avLst/>
          </a:prstGeom>
        </p:spPr>
      </p:pic>
      <p:pic>
        <p:nvPicPr>
          <p:cNvPr id="9" name="Picture 1"/>
          <p:cNvPicPr/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8"/>
          <a:stretch/>
        </p:blipFill>
        <p:spPr bwMode="auto">
          <a:xfrm>
            <a:off x="466647" y="6126998"/>
            <a:ext cx="1817020" cy="5745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כותרת 1"/>
          <p:cNvSpPr>
            <a:spLocks noGrp="1"/>
          </p:cNvSpPr>
          <p:nvPr>
            <p:ph type="ctrTitle" hasCustomPrompt="1"/>
          </p:nvPr>
        </p:nvSpPr>
        <p:spPr>
          <a:xfrm>
            <a:off x="3934407" y="1885560"/>
            <a:ext cx="4218993" cy="1939992"/>
          </a:xfrm>
        </p:spPr>
        <p:txBody>
          <a:bodyPr vert="horz" lIns="91440" tIns="45720" rIns="91440" bIns="45720" rtlCol="1" anchor="ctr">
            <a:normAutofit/>
          </a:bodyPr>
          <a:lstStyle>
            <a:lvl1pPr algn="ctr">
              <a:defRPr lang="he-IL" sz="3200" dirty="0" smtClean="0">
                <a:solidFill>
                  <a:srgbClr val="B01A1A"/>
                </a:solidFill>
                <a:effectLst/>
                <a:cs typeface="+mn-cs"/>
              </a:defRPr>
            </a:lvl1pPr>
          </a:lstStyle>
          <a:p>
            <a:pPr lvl="0" algn="ctr"/>
            <a:r>
              <a:rPr lang="he-IL" dirty="0" smtClean="0"/>
              <a:t>תודה ולהתראות!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05502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t>י"ג/אדר א/תשע"ט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2726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t>י"ג/אדר א/תשע"ט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34147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t>י"ג/אדר א/תשע"ט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8144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t>י"ג/אדר א/תשע"ט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92828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t>י"ג/אדר א/תשע"ט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23053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t>י"ג/אדר א/תשע"ט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  <p:pic>
        <p:nvPicPr>
          <p:cNvPr id="7" name="תמונה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977" y="6146953"/>
            <a:ext cx="1060923" cy="555168"/>
          </a:xfrm>
          <a:prstGeom prst="rect">
            <a:avLst/>
          </a:prstGeom>
        </p:spPr>
      </p:pic>
      <p:pic>
        <p:nvPicPr>
          <p:cNvPr id="9" name="Picture 1"/>
          <p:cNvPicPr/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8"/>
          <a:stretch/>
        </p:blipFill>
        <p:spPr bwMode="auto">
          <a:xfrm>
            <a:off x="575043" y="6146953"/>
            <a:ext cx="1817020" cy="5745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כותרת 1"/>
          <p:cNvSpPr>
            <a:spLocks noGrp="1"/>
          </p:cNvSpPr>
          <p:nvPr>
            <p:ph type="ctrTitle" hasCustomPrompt="1"/>
          </p:nvPr>
        </p:nvSpPr>
        <p:spPr>
          <a:xfrm>
            <a:off x="3934407" y="1885560"/>
            <a:ext cx="4218993" cy="1939992"/>
          </a:xfrm>
        </p:spPr>
        <p:txBody>
          <a:bodyPr vert="horz" lIns="91440" tIns="45720" rIns="91440" bIns="45720" rtlCol="1" anchor="ctr">
            <a:normAutofit/>
          </a:bodyPr>
          <a:lstStyle>
            <a:lvl1pPr algn="ctr">
              <a:defRPr lang="he-IL" sz="3200" dirty="0" smtClean="0">
                <a:solidFill>
                  <a:srgbClr val="B01A1A"/>
                </a:solidFill>
                <a:effectLst/>
                <a:cs typeface="+mn-cs"/>
              </a:defRPr>
            </a:lvl1pPr>
          </a:lstStyle>
          <a:p>
            <a:pPr lvl="0" algn="ctr"/>
            <a:r>
              <a:rPr lang="he-IL" dirty="0" smtClean="0"/>
              <a:t>תודה ולהתראות!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34075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t>י"ג/אדר א/תשע"ט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88409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69068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63B89-5A57-44D2-AE9F-B71FACF867A4}" type="datetimeFigureOut">
              <a:rPr lang="he-IL" smtClean="0"/>
              <a:t>י"ג/אדר א/תשע"ט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  <p:cxnSp>
        <p:nvCxnSpPr>
          <p:cNvPr id="7" name="מחבר ישר 6"/>
          <p:cNvCxnSpPr/>
          <p:nvPr userDrawn="1"/>
        </p:nvCxnSpPr>
        <p:spPr>
          <a:xfrm>
            <a:off x="2015412" y="1409877"/>
            <a:ext cx="10176588" cy="0"/>
          </a:xfrm>
          <a:prstGeom prst="line">
            <a:avLst/>
          </a:prstGeom>
          <a:ln>
            <a:solidFill>
              <a:srgbClr val="B01A1A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"/>
          <p:cNvPicPr/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8"/>
          <a:stretch/>
        </p:blipFill>
        <p:spPr bwMode="auto">
          <a:xfrm>
            <a:off x="381000" y="6356350"/>
            <a:ext cx="1251697" cy="3957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35067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DDBB0-552F-4D3E-8B27-187807B2F56D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18 פברואר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21524-4753-4B03-88B7-22C1CB5F5D7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512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oo.gl/shZdZY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iQeTxP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/>
              <a:t>ניהול תקציב אישי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9816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3248" y="2735942"/>
            <a:ext cx="7291642" cy="4122059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 rot="2700000">
            <a:off x="9544678" y="-713922"/>
            <a:ext cx="3291675" cy="3291675"/>
          </a:xfrm>
          <a:prstGeom prst="roundRect">
            <a:avLst>
              <a:gd name="adj" fmla="val 9715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562" y="228315"/>
            <a:ext cx="1821437" cy="2105014"/>
          </a:xfrm>
          <a:prstGeom prst="rect">
            <a:avLst/>
          </a:prstGeom>
        </p:spPr>
      </p:pic>
      <p:pic>
        <p:nvPicPr>
          <p:cNvPr id="17" name="Content Placeholder 16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808" y="208725"/>
            <a:ext cx="9474824" cy="3942321"/>
          </a:xfrm>
        </p:spPr>
      </p:pic>
    </p:spTree>
    <p:extLst>
      <p:ext uri="{BB962C8B-B14F-4D97-AF65-F5344CB8AC3E}">
        <p14:creationId xmlns:p14="http://schemas.microsoft.com/office/powerpoint/2010/main" val="263284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627" y="1689555"/>
            <a:ext cx="9156481" cy="613167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 rot="2700000">
            <a:off x="9544678" y="-713922"/>
            <a:ext cx="3291675" cy="3291675"/>
          </a:xfrm>
          <a:prstGeom prst="roundRect">
            <a:avLst>
              <a:gd name="adj" fmla="val 9715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290" y="228315"/>
            <a:ext cx="1838094" cy="21242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005" y="228316"/>
            <a:ext cx="8718036" cy="323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0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2529322"/>
            <a:ext cx="9143999" cy="5722919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 rot="2700000">
            <a:off x="9544678" y="-713922"/>
            <a:ext cx="3291675" cy="3291675"/>
          </a:xfrm>
          <a:prstGeom prst="roundRect">
            <a:avLst>
              <a:gd name="adj" fmla="val 9715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853" y="257346"/>
            <a:ext cx="2382439" cy="2761627"/>
          </a:xfrm>
          <a:prstGeom prst="rect">
            <a:avLst/>
          </a:prstGeom>
        </p:spPr>
      </p:pic>
      <p:sp>
        <p:nvSpPr>
          <p:cNvPr id="17" name="מלבן מעוגל 16"/>
          <p:cNvSpPr/>
          <p:nvPr/>
        </p:nvSpPr>
        <p:spPr>
          <a:xfrm rot="2700000">
            <a:off x="2692818" y="6047451"/>
            <a:ext cx="410298" cy="410298"/>
          </a:xfrm>
          <a:prstGeom prst="roundRect">
            <a:avLst>
              <a:gd name="adj" fmla="val 39648"/>
            </a:avLst>
          </a:prstGeom>
          <a:solidFill>
            <a:srgbClr val="5F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967" y="306331"/>
            <a:ext cx="9000000" cy="278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15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4210143"/>
            <a:ext cx="9107081" cy="2647654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 rot="2700000">
            <a:off x="9544678" y="-713922"/>
            <a:ext cx="3291675" cy="3291675"/>
          </a:xfrm>
          <a:prstGeom prst="roundRect">
            <a:avLst>
              <a:gd name="adj" fmla="val 9715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853" y="261481"/>
            <a:ext cx="2072041" cy="239463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645" y="299264"/>
            <a:ext cx="8718036" cy="344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28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176" y="0"/>
            <a:ext cx="4821217" cy="3879662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9435068" y="-638819"/>
            <a:ext cx="3520522" cy="3465900"/>
            <a:chOff x="7980516" y="-742454"/>
            <a:chExt cx="3520522" cy="3465900"/>
          </a:xfrm>
        </p:grpSpPr>
        <p:sp>
          <p:nvSpPr>
            <p:cNvPr id="10" name="Rounded Rectangle 9"/>
            <p:cNvSpPr/>
            <p:nvPr/>
          </p:nvSpPr>
          <p:spPr>
            <a:xfrm rot="2700000">
              <a:off x="8209363" y="-742454"/>
              <a:ext cx="3291675" cy="3291675"/>
            </a:xfrm>
            <a:prstGeom prst="roundRect">
              <a:avLst>
                <a:gd name="adj" fmla="val 9715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prstClr val="white"/>
                </a:solidFill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0516" y="26121"/>
              <a:ext cx="2326967" cy="2697325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36" y="2506740"/>
            <a:ext cx="8724132" cy="248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38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4E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5" t="2060" r="14456"/>
          <a:stretch>
            <a:fillRect/>
          </a:stretch>
        </p:blipFill>
        <p:spPr>
          <a:xfrm>
            <a:off x="-675824" y="2404506"/>
            <a:ext cx="8829213" cy="5999832"/>
          </a:xfrm>
          <a:custGeom>
            <a:avLst/>
            <a:gdLst>
              <a:gd name="connsiteX0" fmla="*/ 5144693 w 10289386"/>
              <a:gd name="connsiteY0" fmla="*/ 0 h 6992083"/>
              <a:gd name="connsiteX1" fmla="*/ 5674660 w 10289386"/>
              <a:gd name="connsiteY1" fmla="*/ 219519 h 6992083"/>
              <a:gd name="connsiteX2" fmla="*/ 10069867 w 10289386"/>
              <a:gd name="connsiteY2" fmla="*/ 4614727 h 6992083"/>
              <a:gd name="connsiteX3" fmla="*/ 10069867 w 10289386"/>
              <a:gd name="connsiteY3" fmla="*/ 5674660 h 6992083"/>
              <a:gd name="connsiteX4" fmla="*/ 8752444 w 10289386"/>
              <a:gd name="connsiteY4" fmla="*/ 6992083 h 6992083"/>
              <a:gd name="connsiteX5" fmla="*/ 1536943 w 10289386"/>
              <a:gd name="connsiteY5" fmla="*/ 6992083 h 6992083"/>
              <a:gd name="connsiteX6" fmla="*/ 219519 w 10289386"/>
              <a:gd name="connsiteY6" fmla="*/ 5674660 h 6992083"/>
              <a:gd name="connsiteX7" fmla="*/ 219519 w 10289386"/>
              <a:gd name="connsiteY7" fmla="*/ 4614727 h 6992083"/>
              <a:gd name="connsiteX8" fmla="*/ 4614727 w 10289386"/>
              <a:gd name="connsiteY8" fmla="*/ 219519 h 6992083"/>
              <a:gd name="connsiteX9" fmla="*/ 5144693 w 10289386"/>
              <a:gd name="connsiteY9" fmla="*/ 0 h 6992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289386" h="6992083">
                <a:moveTo>
                  <a:pt x="5144693" y="0"/>
                </a:moveTo>
                <a:cubicBezTo>
                  <a:pt x="5336503" y="0"/>
                  <a:pt x="5528313" y="73173"/>
                  <a:pt x="5674660" y="219519"/>
                </a:cubicBezTo>
                <a:lnTo>
                  <a:pt x="10069867" y="4614727"/>
                </a:lnTo>
                <a:cubicBezTo>
                  <a:pt x="10362560" y="4907419"/>
                  <a:pt x="10362560" y="5381967"/>
                  <a:pt x="10069867" y="5674660"/>
                </a:cubicBezTo>
                <a:lnTo>
                  <a:pt x="8752444" y="6992083"/>
                </a:lnTo>
                <a:lnTo>
                  <a:pt x="1536943" y="6992083"/>
                </a:lnTo>
                <a:lnTo>
                  <a:pt x="219519" y="5674660"/>
                </a:lnTo>
                <a:cubicBezTo>
                  <a:pt x="-73173" y="5381967"/>
                  <a:pt x="-73173" y="4907419"/>
                  <a:pt x="219519" y="4614727"/>
                </a:cubicBezTo>
                <a:lnTo>
                  <a:pt x="4614727" y="219519"/>
                </a:lnTo>
                <a:cubicBezTo>
                  <a:pt x="4761073" y="73173"/>
                  <a:pt x="4952883" y="0"/>
                  <a:pt x="5144693" y="0"/>
                </a:cubicBezTo>
                <a:close/>
              </a:path>
            </a:pathLst>
          </a:custGeom>
        </p:spPr>
      </p:pic>
      <p:sp>
        <p:nvSpPr>
          <p:cNvPr id="10" name="Rounded Rectangle 9"/>
          <p:cNvSpPr/>
          <p:nvPr/>
        </p:nvSpPr>
        <p:spPr>
          <a:xfrm rot="2700000">
            <a:off x="9544678" y="-713921"/>
            <a:ext cx="3291675" cy="3291675"/>
          </a:xfrm>
          <a:prstGeom prst="roundRect">
            <a:avLst>
              <a:gd name="adj" fmla="val 9715"/>
            </a:avLst>
          </a:prstGeom>
          <a:solidFill>
            <a:srgbClr val="87BF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098" y="136819"/>
            <a:ext cx="2219681" cy="256526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446" y="281423"/>
            <a:ext cx="8724132" cy="35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11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700000">
            <a:off x="9544678" y="-713921"/>
            <a:ext cx="3291675" cy="3291675"/>
          </a:xfrm>
          <a:prstGeom prst="roundRect">
            <a:avLst>
              <a:gd name="adj" fmla="val 9715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664" y="2520667"/>
            <a:ext cx="8419016" cy="5614350"/>
          </a:xfrm>
          <a:custGeom>
            <a:avLst/>
            <a:gdLst>
              <a:gd name="connsiteX0" fmla="*/ 3729570 w 8545876"/>
              <a:gd name="connsiteY0" fmla="*/ 0 h 5614350"/>
              <a:gd name="connsiteX1" fmla="*/ 4225709 w 8545876"/>
              <a:gd name="connsiteY1" fmla="*/ 205508 h 5614350"/>
              <a:gd name="connsiteX2" fmla="*/ 8340368 w 8545876"/>
              <a:gd name="connsiteY2" fmla="*/ 4320167 h 5614350"/>
              <a:gd name="connsiteX3" fmla="*/ 8340368 w 8545876"/>
              <a:gd name="connsiteY3" fmla="*/ 5312446 h 5614350"/>
              <a:gd name="connsiteX4" fmla="*/ 8038464 w 8545876"/>
              <a:gd name="connsiteY4" fmla="*/ 5614350 h 5614350"/>
              <a:gd name="connsiteX5" fmla="*/ 0 w 8545876"/>
              <a:gd name="connsiteY5" fmla="*/ 5614350 h 5614350"/>
              <a:gd name="connsiteX6" fmla="*/ 0 w 8545876"/>
              <a:gd name="connsiteY6" fmla="*/ 3438938 h 5614350"/>
              <a:gd name="connsiteX7" fmla="*/ 3233430 w 8545876"/>
              <a:gd name="connsiteY7" fmla="*/ 205508 h 5614350"/>
              <a:gd name="connsiteX8" fmla="*/ 3729570 w 8545876"/>
              <a:gd name="connsiteY8" fmla="*/ 0 h 56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45876" h="5614350">
                <a:moveTo>
                  <a:pt x="3729570" y="0"/>
                </a:moveTo>
                <a:cubicBezTo>
                  <a:pt x="3909137" y="0"/>
                  <a:pt x="4088704" y="68503"/>
                  <a:pt x="4225709" y="205508"/>
                </a:cubicBezTo>
                <a:lnTo>
                  <a:pt x="8340368" y="4320167"/>
                </a:lnTo>
                <a:cubicBezTo>
                  <a:pt x="8614379" y="4594178"/>
                  <a:pt x="8614379" y="5038436"/>
                  <a:pt x="8340368" y="5312446"/>
                </a:cubicBezTo>
                <a:lnTo>
                  <a:pt x="8038464" y="5614350"/>
                </a:lnTo>
                <a:lnTo>
                  <a:pt x="0" y="5614350"/>
                </a:lnTo>
                <a:lnTo>
                  <a:pt x="0" y="3438938"/>
                </a:lnTo>
                <a:lnTo>
                  <a:pt x="3233430" y="205508"/>
                </a:lnTo>
                <a:cubicBezTo>
                  <a:pt x="3370435" y="68503"/>
                  <a:pt x="3550003" y="0"/>
                  <a:pt x="3729570" y="0"/>
                </a:cubicBezTo>
                <a:close/>
              </a:path>
            </a:pathLst>
          </a:cu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098" y="136820"/>
            <a:ext cx="2219681" cy="25652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685" y="259606"/>
            <a:ext cx="8724132" cy="580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20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AC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" r="1470"/>
          <a:stretch>
            <a:fillRect/>
          </a:stretch>
        </p:blipFill>
        <p:spPr>
          <a:xfrm>
            <a:off x="1043693" y="1255381"/>
            <a:ext cx="9009607" cy="6074385"/>
          </a:xfrm>
          <a:custGeom>
            <a:avLst/>
            <a:gdLst>
              <a:gd name="connsiteX0" fmla="*/ 5305310 w 9009607"/>
              <a:gd name="connsiteY0" fmla="*/ 968 h 6074385"/>
              <a:gd name="connsiteX1" fmla="*/ 5614762 w 9009607"/>
              <a:gd name="connsiteY1" fmla="*/ 194340 h 6074385"/>
              <a:gd name="connsiteX2" fmla="*/ 9009607 w 9009607"/>
              <a:gd name="connsiteY2" fmla="*/ 6074385 h 6074385"/>
              <a:gd name="connsiteX3" fmla="*/ 260437 w 9009607"/>
              <a:gd name="connsiteY3" fmla="*/ 6074385 h 6074385"/>
              <a:gd name="connsiteX4" fmla="*/ 0 w 9009607"/>
              <a:gd name="connsiteY4" fmla="*/ 5623296 h 6074385"/>
              <a:gd name="connsiteX5" fmla="*/ 0 w 9009607"/>
              <a:gd name="connsiteY5" fmla="*/ 2987366 h 6074385"/>
              <a:gd name="connsiteX6" fmla="*/ 5083994 w 9009607"/>
              <a:gd name="connsiteY6" fmla="*/ 52121 h 6074385"/>
              <a:gd name="connsiteX7" fmla="*/ 5305310 w 9009607"/>
              <a:gd name="connsiteY7" fmla="*/ 968 h 6074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09607" h="6074385">
                <a:moveTo>
                  <a:pt x="5305310" y="968"/>
                </a:moveTo>
                <a:cubicBezTo>
                  <a:pt x="5429730" y="9761"/>
                  <a:pt x="5547702" y="78189"/>
                  <a:pt x="5614762" y="194340"/>
                </a:cubicBezTo>
                <a:lnTo>
                  <a:pt x="9009607" y="6074385"/>
                </a:lnTo>
                <a:lnTo>
                  <a:pt x="260437" y="6074385"/>
                </a:lnTo>
                <a:lnTo>
                  <a:pt x="0" y="5623296"/>
                </a:lnTo>
                <a:lnTo>
                  <a:pt x="0" y="2987366"/>
                </a:lnTo>
                <a:lnTo>
                  <a:pt x="5083994" y="52121"/>
                </a:lnTo>
                <a:cubicBezTo>
                  <a:pt x="5153684" y="11885"/>
                  <a:pt x="5230657" y="-4308"/>
                  <a:pt x="5305310" y="968"/>
                </a:cubicBezTo>
                <a:close/>
              </a:path>
            </a:pathLst>
          </a:custGeom>
        </p:spPr>
      </p:pic>
      <p:sp>
        <p:nvSpPr>
          <p:cNvPr id="5" name="Rounded Rectangle 4"/>
          <p:cNvSpPr/>
          <p:nvPr/>
        </p:nvSpPr>
        <p:spPr>
          <a:xfrm rot="3600000">
            <a:off x="8586218" y="-1629489"/>
            <a:ext cx="7577004" cy="7577004"/>
          </a:xfrm>
          <a:prstGeom prst="roundRect">
            <a:avLst>
              <a:gd name="adj" fmla="val 5128"/>
            </a:avLst>
          </a:prstGeom>
          <a:solidFill>
            <a:srgbClr val="8ED6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068" y="13035"/>
            <a:ext cx="8718036" cy="214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49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2830" y="2137885"/>
            <a:ext cx="7595890" cy="4720116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 rot="2700000">
            <a:off x="9544678" y="-713922"/>
            <a:ext cx="3291675" cy="3291675"/>
          </a:xfrm>
          <a:prstGeom prst="roundRect">
            <a:avLst>
              <a:gd name="adj" fmla="val 9715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448" y="195991"/>
            <a:ext cx="2197953" cy="25401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664" y="223096"/>
            <a:ext cx="9144000" cy="278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61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2529322"/>
            <a:ext cx="9143999" cy="5722919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 rot="2700000">
            <a:off x="9544678" y="-713922"/>
            <a:ext cx="3291675" cy="3291675"/>
          </a:xfrm>
          <a:prstGeom prst="roundRect">
            <a:avLst>
              <a:gd name="adj" fmla="val 9715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853" y="257346"/>
            <a:ext cx="2382439" cy="2761627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291" y="225100"/>
            <a:ext cx="9144000" cy="312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96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chemeClr val="accent1">
                    <a:lumMod val="75000"/>
                  </a:schemeClr>
                </a:solidFill>
              </a:rPr>
              <a:t>איזה דבר גדול אתם חולמים לעשות או לקנות כשתהיו גדולים</a:t>
            </a:r>
            <a:r>
              <a:rPr lang="ar-SA" dirty="0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lang="en-US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2496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4210143"/>
            <a:ext cx="9107081" cy="2647654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 rot="2700000">
            <a:off x="9544678" y="-713922"/>
            <a:ext cx="3291675" cy="3291675"/>
          </a:xfrm>
          <a:prstGeom prst="roundRect">
            <a:avLst>
              <a:gd name="adj" fmla="val 9715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853" y="261481"/>
            <a:ext cx="2072041" cy="23946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478" y="228643"/>
            <a:ext cx="8718036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89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176" y="0"/>
            <a:ext cx="4821217" cy="3879662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9435068" y="-638819"/>
            <a:ext cx="3520522" cy="3465900"/>
            <a:chOff x="7980516" y="-742454"/>
            <a:chExt cx="3520522" cy="3465900"/>
          </a:xfrm>
        </p:grpSpPr>
        <p:sp>
          <p:nvSpPr>
            <p:cNvPr id="10" name="Rounded Rectangle 9"/>
            <p:cNvSpPr/>
            <p:nvPr/>
          </p:nvSpPr>
          <p:spPr>
            <a:xfrm rot="2700000">
              <a:off x="8209363" y="-742454"/>
              <a:ext cx="3291675" cy="3291675"/>
            </a:xfrm>
            <a:prstGeom prst="roundRect">
              <a:avLst>
                <a:gd name="adj" fmla="val 9715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prstClr val="white"/>
                </a:solidFill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0516" y="26121"/>
              <a:ext cx="2326967" cy="2697325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36" y="2506740"/>
            <a:ext cx="8724132" cy="248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479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AC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5" t="2060" r="14456"/>
          <a:stretch>
            <a:fillRect/>
          </a:stretch>
        </p:blipFill>
        <p:spPr>
          <a:xfrm>
            <a:off x="-675824" y="2404506"/>
            <a:ext cx="8829213" cy="5999832"/>
          </a:xfrm>
          <a:custGeom>
            <a:avLst/>
            <a:gdLst>
              <a:gd name="connsiteX0" fmla="*/ 5144693 w 10289386"/>
              <a:gd name="connsiteY0" fmla="*/ 0 h 6992083"/>
              <a:gd name="connsiteX1" fmla="*/ 5674660 w 10289386"/>
              <a:gd name="connsiteY1" fmla="*/ 219519 h 6992083"/>
              <a:gd name="connsiteX2" fmla="*/ 10069867 w 10289386"/>
              <a:gd name="connsiteY2" fmla="*/ 4614727 h 6992083"/>
              <a:gd name="connsiteX3" fmla="*/ 10069867 w 10289386"/>
              <a:gd name="connsiteY3" fmla="*/ 5674660 h 6992083"/>
              <a:gd name="connsiteX4" fmla="*/ 8752444 w 10289386"/>
              <a:gd name="connsiteY4" fmla="*/ 6992083 h 6992083"/>
              <a:gd name="connsiteX5" fmla="*/ 1536943 w 10289386"/>
              <a:gd name="connsiteY5" fmla="*/ 6992083 h 6992083"/>
              <a:gd name="connsiteX6" fmla="*/ 219519 w 10289386"/>
              <a:gd name="connsiteY6" fmla="*/ 5674660 h 6992083"/>
              <a:gd name="connsiteX7" fmla="*/ 219519 w 10289386"/>
              <a:gd name="connsiteY7" fmla="*/ 4614727 h 6992083"/>
              <a:gd name="connsiteX8" fmla="*/ 4614727 w 10289386"/>
              <a:gd name="connsiteY8" fmla="*/ 219519 h 6992083"/>
              <a:gd name="connsiteX9" fmla="*/ 5144693 w 10289386"/>
              <a:gd name="connsiteY9" fmla="*/ 0 h 6992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289386" h="6992083">
                <a:moveTo>
                  <a:pt x="5144693" y="0"/>
                </a:moveTo>
                <a:cubicBezTo>
                  <a:pt x="5336503" y="0"/>
                  <a:pt x="5528313" y="73173"/>
                  <a:pt x="5674660" y="219519"/>
                </a:cubicBezTo>
                <a:lnTo>
                  <a:pt x="10069867" y="4614727"/>
                </a:lnTo>
                <a:cubicBezTo>
                  <a:pt x="10362560" y="4907419"/>
                  <a:pt x="10362560" y="5381967"/>
                  <a:pt x="10069867" y="5674660"/>
                </a:cubicBezTo>
                <a:lnTo>
                  <a:pt x="8752444" y="6992083"/>
                </a:lnTo>
                <a:lnTo>
                  <a:pt x="1536943" y="6992083"/>
                </a:lnTo>
                <a:lnTo>
                  <a:pt x="219519" y="5674660"/>
                </a:lnTo>
                <a:cubicBezTo>
                  <a:pt x="-73173" y="5381967"/>
                  <a:pt x="-73173" y="4907419"/>
                  <a:pt x="219519" y="4614727"/>
                </a:cubicBezTo>
                <a:lnTo>
                  <a:pt x="4614727" y="219519"/>
                </a:lnTo>
                <a:cubicBezTo>
                  <a:pt x="4761073" y="73173"/>
                  <a:pt x="4952883" y="0"/>
                  <a:pt x="5144693" y="0"/>
                </a:cubicBezTo>
                <a:close/>
              </a:path>
            </a:pathLst>
          </a:custGeom>
        </p:spPr>
      </p:pic>
      <p:sp>
        <p:nvSpPr>
          <p:cNvPr id="10" name="Rounded Rectangle 9"/>
          <p:cNvSpPr/>
          <p:nvPr/>
        </p:nvSpPr>
        <p:spPr>
          <a:xfrm rot="2700000">
            <a:off x="9544678" y="-713921"/>
            <a:ext cx="3291675" cy="3291675"/>
          </a:xfrm>
          <a:prstGeom prst="roundRect">
            <a:avLst>
              <a:gd name="adj" fmla="val 9715"/>
            </a:avLst>
          </a:prstGeom>
          <a:solidFill>
            <a:srgbClr val="8ED6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098" y="136819"/>
            <a:ext cx="2219681" cy="25652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92" y="243996"/>
            <a:ext cx="8724132" cy="388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87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700000">
            <a:off x="9544678" y="-713921"/>
            <a:ext cx="3291675" cy="3291675"/>
          </a:xfrm>
          <a:prstGeom prst="roundRect">
            <a:avLst>
              <a:gd name="adj" fmla="val 9715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664" y="2520667"/>
            <a:ext cx="8419016" cy="5614350"/>
          </a:xfrm>
          <a:custGeom>
            <a:avLst/>
            <a:gdLst>
              <a:gd name="connsiteX0" fmla="*/ 3729570 w 8545876"/>
              <a:gd name="connsiteY0" fmla="*/ 0 h 5614350"/>
              <a:gd name="connsiteX1" fmla="*/ 4225709 w 8545876"/>
              <a:gd name="connsiteY1" fmla="*/ 205508 h 5614350"/>
              <a:gd name="connsiteX2" fmla="*/ 8340368 w 8545876"/>
              <a:gd name="connsiteY2" fmla="*/ 4320167 h 5614350"/>
              <a:gd name="connsiteX3" fmla="*/ 8340368 w 8545876"/>
              <a:gd name="connsiteY3" fmla="*/ 5312446 h 5614350"/>
              <a:gd name="connsiteX4" fmla="*/ 8038464 w 8545876"/>
              <a:gd name="connsiteY4" fmla="*/ 5614350 h 5614350"/>
              <a:gd name="connsiteX5" fmla="*/ 0 w 8545876"/>
              <a:gd name="connsiteY5" fmla="*/ 5614350 h 5614350"/>
              <a:gd name="connsiteX6" fmla="*/ 0 w 8545876"/>
              <a:gd name="connsiteY6" fmla="*/ 3438938 h 5614350"/>
              <a:gd name="connsiteX7" fmla="*/ 3233430 w 8545876"/>
              <a:gd name="connsiteY7" fmla="*/ 205508 h 5614350"/>
              <a:gd name="connsiteX8" fmla="*/ 3729570 w 8545876"/>
              <a:gd name="connsiteY8" fmla="*/ 0 h 56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45876" h="5614350">
                <a:moveTo>
                  <a:pt x="3729570" y="0"/>
                </a:moveTo>
                <a:cubicBezTo>
                  <a:pt x="3909137" y="0"/>
                  <a:pt x="4088704" y="68503"/>
                  <a:pt x="4225709" y="205508"/>
                </a:cubicBezTo>
                <a:lnTo>
                  <a:pt x="8340368" y="4320167"/>
                </a:lnTo>
                <a:cubicBezTo>
                  <a:pt x="8614379" y="4594178"/>
                  <a:pt x="8614379" y="5038436"/>
                  <a:pt x="8340368" y="5312446"/>
                </a:cubicBezTo>
                <a:lnTo>
                  <a:pt x="8038464" y="5614350"/>
                </a:lnTo>
                <a:lnTo>
                  <a:pt x="0" y="5614350"/>
                </a:lnTo>
                <a:lnTo>
                  <a:pt x="0" y="3438938"/>
                </a:lnTo>
                <a:lnTo>
                  <a:pt x="3233430" y="205508"/>
                </a:lnTo>
                <a:cubicBezTo>
                  <a:pt x="3370435" y="68503"/>
                  <a:pt x="3550003" y="0"/>
                  <a:pt x="3729570" y="0"/>
                </a:cubicBezTo>
                <a:close/>
              </a:path>
            </a:pathLst>
          </a:cu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098" y="136820"/>
            <a:ext cx="2219681" cy="25652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76178"/>
            <a:ext cx="8724132" cy="342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11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2D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04924"/>
            <a:ext cx="8750318" cy="6057748"/>
          </a:xfrm>
          <a:custGeom>
            <a:avLst/>
            <a:gdLst>
              <a:gd name="connsiteX0" fmla="*/ 5033806 w 8783145"/>
              <a:gd name="connsiteY0" fmla="*/ 968 h 6188649"/>
              <a:gd name="connsiteX1" fmla="*/ 5343258 w 8783145"/>
              <a:gd name="connsiteY1" fmla="*/ 194340 h 6188649"/>
              <a:gd name="connsiteX2" fmla="*/ 8743210 w 8783145"/>
              <a:gd name="connsiteY2" fmla="*/ 6083231 h 6188649"/>
              <a:gd name="connsiteX3" fmla="*/ 8775527 w 8783145"/>
              <a:gd name="connsiteY3" fmla="*/ 6154993 h 6188649"/>
              <a:gd name="connsiteX4" fmla="*/ 8783145 w 8783145"/>
              <a:gd name="connsiteY4" fmla="*/ 6188649 h 6188649"/>
              <a:gd name="connsiteX5" fmla="*/ 54903 w 8783145"/>
              <a:gd name="connsiteY5" fmla="*/ 6188649 h 6188649"/>
              <a:gd name="connsiteX6" fmla="*/ 0 w 8783145"/>
              <a:gd name="connsiteY6" fmla="*/ 6093554 h 6188649"/>
              <a:gd name="connsiteX7" fmla="*/ 0 w 8783145"/>
              <a:gd name="connsiteY7" fmla="*/ 2830613 h 6188649"/>
              <a:gd name="connsiteX8" fmla="*/ 4812490 w 8783145"/>
              <a:gd name="connsiteY8" fmla="*/ 52121 h 6188649"/>
              <a:gd name="connsiteX9" fmla="*/ 5033806 w 8783145"/>
              <a:gd name="connsiteY9" fmla="*/ 968 h 6188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783145" h="6188649">
                <a:moveTo>
                  <a:pt x="5033806" y="968"/>
                </a:moveTo>
                <a:cubicBezTo>
                  <a:pt x="5158226" y="9761"/>
                  <a:pt x="5276198" y="78189"/>
                  <a:pt x="5343258" y="194340"/>
                </a:cubicBezTo>
                <a:lnTo>
                  <a:pt x="8743210" y="6083231"/>
                </a:lnTo>
                <a:cubicBezTo>
                  <a:pt x="8756622" y="6106461"/>
                  <a:pt x="8767362" y="6130500"/>
                  <a:pt x="8775527" y="6154993"/>
                </a:cubicBezTo>
                <a:lnTo>
                  <a:pt x="8783145" y="6188649"/>
                </a:lnTo>
                <a:lnTo>
                  <a:pt x="54903" y="6188649"/>
                </a:lnTo>
                <a:lnTo>
                  <a:pt x="0" y="6093554"/>
                </a:lnTo>
                <a:lnTo>
                  <a:pt x="0" y="2830613"/>
                </a:lnTo>
                <a:lnTo>
                  <a:pt x="4812490" y="52121"/>
                </a:lnTo>
                <a:cubicBezTo>
                  <a:pt x="4882180" y="11885"/>
                  <a:pt x="4959153" y="-4308"/>
                  <a:pt x="5033806" y="968"/>
                </a:cubicBezTo>
                <a:close/>
              </a:path>
            </a:pathLst>
          </a:custGeom>
        </p:spPr>
      </p:pic>
      <p:sp>
        <p:nvSpPr>
          <p:cNvPr id="5" name="Rounded Rectangle 4"/>
          <p:cNvSpPr/>
          <p:nvPr/>
        </p:nvSpPr>
        <p:spPr>
          <a:xfrm rot="3600000">
            <a:off x="8586218" y="-1629489"/>
            <a:ext cx="7577004" cy="7577004"/>
          </a:xfrm>
          <a:prstGeom prst="roundRect">
            <a:avLst>
              <a:gd name="adj" fmla="val 5128"/>
            </a:avLst>
          </a:prstGeom>
          <a:solidFill>
            <a:srgbClr val="CFBB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187" y="13035"/>
            <a:ext cx="8718036" cy="214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0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529321"/>
            <a:ext cx="9144000" cy="572292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 rot="2700000">
            <a:off x="9544678" y="-713922"/>
            <a:ext cx="3291675" cy="3291675"/>
          </a:xfrm>
          <a:prstGeom prst="roundRect">
            <a:avLst>
              <a:gd name="adj" fmla="val 9715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853" y="257346"/>
            <a:ext cx="2382439" cy="27616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808" y="215407"/>
            <a:ext cx="9577646" cy="574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78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177" y="2319958"/>
            <a:ext cx="6807063" cy="4538042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 rot="2700000">
            <a:off x="9544678" y="-713922"/>
            <a:ext cx="3291675" cy="3291675"/>
          </a:xfrm>
          <a:prstGeom prst="roundRect">
            <a:avLst>
              <a:gd name="adj" fmla="val 9715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853" y="261481"/>
            <a:ext cx="2382439" cy="27533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170" y="240056"/>
            <a:ext cx="9053345" cy="238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48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84" y="1199945"/>
            <a:ext cx="9335523" cy="6225537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 rot="2700000">
            <a:off x="9544678" y="-713922"/>
            <a:ext cx="3291675" cy="3291675"/>
          </a:xfrm>
          <a:prstGeom prst="roundRect">
            <a:avLst>
              <a:gd name="adj" fmla="val 9715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058" y="290286"/>
            <a:ext cx="1861370" cy="21576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842" y="290286"/>
            <a:ext cx="9144000" cy="267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25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176" y="0"/>
            <a:ext cx="4821217" cy="3879662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9435068" y="-638819"/>
            <a:ext cx="3520522" cy="3465900"/>
            <a:chOff x="7980516" y="-742454"/>
            <a:chExt cx="3520522" cy="3465900"/>
          </a:xfrm>
        </p:grpSpPr>
        <p:sp>
          <p:nvSpPr>
            <p:cNvPr id="10" name="Rounded Rectangle 9"/>
            <p:cNvSpPr/>
            <p:nvPr/>
          </p:nvSpPr>
          <p:spPr>
            <a:xfrm rot="2700000">
              <a:off x="8209363" y="-742454"/>
              <a:ext cx="3291675" cy="3291675"/>
            </a:xfrm>
            <a:prstGeom prst="roundRect">
              <a:avLst>
                <a:gd name="adj" fmla="val 9715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prstClr val="white"/>
                </a:solidFill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0516" y="26121"/>
              <a:ext cx="2326967" cy="2697325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36" y="2506740"/>
            <a:ext cx="8724132" cy="248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9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2D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5" t="2060" r="14456"/>
          <a:stretch>
            <a:fillRect/>
          </a:stretch>
        </p:blipFill>
        <p:spPr>
          <a:xfrm>
            <a:off x="-675824" y="2404506"/>
            <a:ext cx="8829213" cy="5999832"/>
          </a:xfrm>
          <a:custGeom>
            <a:avLst/>
            <a:gdLst>
              <a:gd name="connsiteX0" fmla="*/ 5144693 w 10289386"/>
              <a:gd name="connsiteY0" fmla="*/ 0 h 6992083"/>
              <a:gd name="connsiteX1" fmla="*/ 5674660 w 10289386"/>
              <a:gd name="connsiteY1" fmla="*/ 219519 h 6992083"/>
              <a:gd name="connsiteX2" fmla="*/ 10069867 w 10289386"/>
              <a:gd name="connsiteY2" fmla="*/ 4614727 h 6992083"/>
              <a:gd name="connsiteX3" fmla="*/ 10069867 w 10289386"/>
              <a:gd name="connsiteY3" fmla="*/ 5674660 h 6992083"/>
              <a:gd name="connsiteX4" fmla="*/ 8752444 w 10289386"/>
              <a:gd name="connsiteY4" fmla="*/ 6992083 h 6992083"/>
              <a:gd name="connsiteX5" fmla="*/ 1536943 w 10289386"/>
              <a:gd name="connsiteY5" fmla="*/ 6992083 h 6992083"/>
              <a:gd name="connsiteX6" fmla="*/ 219519 w 10289386"/>
              <a:gd name="connsiteY6" fmla="*/ 5674660 h 6992083"/>
              <a:gd name="connsiteX7" fmla="*/ 219519 w 10289386"/>
              <a:gd name="connsiteY7" fmla="*/ 4614727 h 6992083"/>
              <a:gd name="connsiteX8" fmla="*/ 4614727 w 10289386"/>
              <a:gd name="connsiteY8" fmla="*/ 219519 h 6992083"/>
              <a:gd name="connsiteX9" fmla="*/ 5144693 w 10289386"/>
              <a:gd name="connsiteY9" fmla="*/ 0 h 6992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289386" h="6992083">
                <a:moveTo>
                  <a:pt x="5144693" y="0"/>
                </a:moveTo>
                <a:cubicBezTo>
                  <a:pt x="5336503" y="0"/>
                  <a:pt x="5528313" y="73173"/>
                  <a:pt x="5674660" y="219519"/>
                </a:cubicBezTo>
                <a:lnTo>
                  <a:pt x="10069867" y="4614727"/>
                </a:lnTo>
                <a:cubicBezTo>
                  <a:pt x="10362560" y="4907419"/>
                  <a:pt x="10362560" y="5381967"/>
                  <a:pt x="10069867" y="5674660"/>
                </a:cubicBezTo>
                <a:lnTo>
                  <a:pt x="8752444" y="6992083"/>
                </a:lnTo>
                <a:lnTo>
                  <a:pt x="1536943" y="6992083"/>
                </a:lnTo>
                <a:lnTo>
                  <a:pt x="219519" y="5674660"/>
                </a:lnTo>
                <a:cubicBezTo>
                  <a:pt x="-73173" y="5381967"/>
                  <a:pt x="-73173" y="4907419"/>
                  <a:pt x="219519" y="4614727"/>
                </a:cubicBezTo>
                <a:lnTo>
                  <a:pt x="4614727" y="219519"/>
                </a:lnTo>
                <a:cubicBezTo>
                  <a:pt x="4761073" y="73173"/>
                  <a:pt x="4952883" y="0"/>
                  <a:pt x="5144693" y="0"/>
                </a:cubicBezTo>
                <a:close/>
              </a:path>
            </a:pathLst>
          </a:custGeom>
        </p:spPr>
      </p:pic>
      <p:sp>
        <p:nvSpPr>
          <p:cNvPr id="10" name="Rounded Rectangle 9"/>
          <p:cNvSpPr/>
          <p:nvPr/>
        </p:nvSpPr>
        <p:spPr>
          <a:xfrm rot="2700000">
            <a:off x="9544678" y="-713921"/>
            <a:ext cx="3291675" cy="3291675"/>
          </a:xfrm>
          <a:prstGeom prst="roundRect">
            <a:avLst>
              <a:gd name="adj" fmla="val 9715"/>
            </a:avLst>
          </a:prstGeom>
          <a:solidFill>
            <a:srgbClr val="CFBB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098" y="136819"/>
            <a:ext cx="2219681" cy="25652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4399"/>
            <a:ext cx="8724132" cy="340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25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altLang="he-IL" dirty="0">
                <a:solidFill>
                  <a:srgbClr val="7030A0"/>
                </a:solidFill>
              </a:rPr>
              <a:t>כיצד אתם מתכננים להגשים אותו?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8440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700000">
            <a:off x="9544678" y="-713921"/>
            <a:ext cx="3291675" cy="3291675"/>
          </a:xfrm>
          <a:prstGeom prst="roundRect">
            <a:avLst>
              <a:gd name="adj" fmla="val 9715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664" y="2520667"/>
            <a:ext cx="8419016" cy="5614350"/>
          </a:xfrm>
          <a:custGeom>
            <a:avLst/>
            <a:gdLst>
              <a:gd name="connsiteX0" fmla="*/ 3729570 w 8545876"/>
              <a:gd name="connsiteY0" fmla="*/ 0 h 5614350"/>
              <a:gd name="connsiteX1" fmla="*/ 4225709 w 8545876"/>
              <a:gd name="connsiteY1" fmla="*/ 205508 h 5614350"/>
              <a:gd name="connsiteX2" fmla="*/ 8340368 w 8545876"/>
              <a:gd name="connsiteY2" fmla="*/ 4320167 h 5614350"/>
              <a:gd name="connsiteX3" fmla="*/ 8340368 w 8545876"/>
              <a:gd name="connsiteY3" fmla="*/ 5312446 h 5614350"/>
              <a:gd name="connsiteX4" fmla="*/ 8038464 w 8545876"/>
              <a:gd name="connsiteY4" fmla="*/ 5614350 h 5614350"/>
              <a:gd name="connsiteX5" fmla="*/ 0 w 8545876"/>
              <a:gd name="connsiteY5" fmla="*/ 5614350 h 5614350"/>
              <a:gd name="connsiteX6" fmla="*/ 0 w 8545876"/>
              <a:gd name="connsiteY6" fmla="*/ 3438938 h 5614350"/>
              <a:gd name="connsiteX7" fmla="*/ 3233430 w 8545876"/>
              <a:gd name="connsiteY7" fmla="*/ 205508 h 5614350"/>
              <a:gd name="connsiteX8" fmla="*/ 3729570 w 8545876"/>
              <a:gd name="connsiteY8" fmla="*/ 0 h 56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45876" h="5614350">
                <a:moveTo>
                  <a:pt x="3729570" y="0"/>
                </a:moveTo>
                <a:cubicBezTo>
                  <a:pt x="3909137" y="0"/>
                  <a:pt x="4088704" y="68503"/>
                  <a:pt x="4225709" y="205508"/>
                </a:cubicBezTo>
                <a:lnTo>
                  <a:pt x="8340368" y="4320167"/>
                </a:lnTo>
                <a:cubicBezTo>
                  <a:pt x="8614379" y="4594178"/>
                  <a:pt x="8614379" y="5038436"/>
                  <a:pt x="8340368" y="5312446"/>
                </a:cubicBezTo>
                <a:lnTo>
                  <a:pt x="8038464" y="5614350"/>
                </a:lnTo>
                <a:lnTo>
                  <a:pt x="0" y="5614350"/>
                </a:lnTo>
                <a:lnTo>
                  <a:pt x="0" y="3438938"/>
                </a:lnTo>
                <a:lnTo>
                  <a:pt x="3233430" y="205508"/>
                </a:lnTo>
                <a:cubicBezTo>
                  <a:pt x="3370435" y="68503"/>
                  <a:pt x="3550003" y="0"/>
                  <a:pt x="3729570" y="0"/>
                </a:cubicBezTo>
                <a:close/>
              </a:path>
            </a:pathLst>
          </a:cu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098" y="136820"/>
            <a:ext cx="2219681" cy="25652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868" y="276634"/>
            <a:ext cx="8724132" cy="354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93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20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768" y="1648009"/>
            <a:ext cx="8956045" cy="5978636"/>
          </a:xfrm>
          <a:custGeom>
            <a:avLst/>
            <a:gdLst>
              <a:gd name="connsiteX0" fmla="*/ 5194521 w 8956045"/>
              <a:gd name="connsiteY0" fmla="*/ 968 h 6531847"/>
              <a:gd name="connsiteX1" fmla="*/ 5503973 w 8956045"/>
              <a:gd name="connsiteY1" fmla="*/ 194340 h 6531847"/>
              <a:gd name="connsiteX2" fmla="*/ 8903925 w 8956045"/>
              <a:gd name="connsiteY2" fmla="*/ 6083231 h 6531847"/>
              <a:gd name="connsiteX3" fmla="*/ 8877418 w 8956045"/>
              <a:gd name="connsiteY3" fmla="*/ 6511935 h 6531847"/>
              <a:gd name="connsiteX4" fmla="*/ 8859008 w 8956045"/>
              <a:gd name="connsiteY4" fmla="*/ 6531847 h 6531847"/>
              <a:gd name="connsiteX5" fmla="*/ 413764 w 8956045"/>
              <a:gd name="connsiteY5" fmla="*/ 6531847 h 6531847"/>
              <a:gd name="connsiteX6" fmla="*/ 0 w 8956045"/>
              <a:gd name="connsiteY6" fmla="*/ 5815188 h 6531847"/>
              <a:gd name="connsiteX7" fmla="*/ 0 w 8956045"/>
              <a:gd name="connsiteY7" fmla="*/ 2923402 h 6531847"/>
              <a:gd name="connsiteX8" fmla="*/ 4973205 w 8956045"/>
              <a:gd name="connsiteY8" fmla="*/ 52121 h 6531847"/>
              <a:gd name="connsiteX9" fmla="*/ 5194521 w 8956045"/>
              <a:gd name="connsiteY9" fmla="*/ 968 h 6531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956045" h="6531847">
                <a:moveTo>
                  <a:pt x="5194521" y="968"/>
                </a:moveTo>
                <a:cubicBezTo>
                  <a:pt x="5318941" y="9761"/>
                  <a:pt x="5436913" y="78189"/>
                  <a:pt x="5503973" y="194340"/>
                </a:cubicBezTo>
                <a:lnTo>
                  <a:pt x="8903925" y="6083231"/>
                </a:lnTo>
                <a:cubicBezTo>
                  <a:pt x="8984396" y="6222611"/>
                  <a:pt x="8968698" y="6391124"/>
                  <a:pt x="8877418" y="6511935"/>
                </a:cubicBezTo>
                <a:lnTo>
                  <a:pt x="8859008" y="6531847"/>
                </a:lnTo>
                <a:lnTo>
                  <a:pt x="413764" y="6531847"/>
                </a:lnTo>
                <a:lnTo>
                  <a:pt x="0" y="5815188"/>
                </a:lnTo>
                <a:lnTo>
                  <a:pt x="0" y="2923402"/>
                </a:lnTo>
                <a:lnTo>
                  <a:pt x="4973205" y="52121"/>
                </a:lnTo>
                <a:cubicBezTo>
                  <a:pt x="5042895" y="11885"/>
                  <a:pt x="5119868" y="-4308"/>
                  <a:pt x="5194521" y="968"/>
                </a:cubicBezTo>
                <a:close/>
              </a:path>
            </a:pathLst>
          </a:custGeom>
        </p:spPr>
      </p:pic>
      <p:sp>
        <p:nvSpPr>
          <p:cNvPr id="5" name="Rounded Rectangle 4"/>
          <p:cNvSpPr/>
          <p:nvPr/>
        </p:nvSpPr>
        <p:spPr>
          <a:xfrm rot="3600000">
            <a:off x="8586218" y="-1629489"/>
            <a:ext cx="7577004" cy="7577004"/>
          </a:xfrm>
          <a:prstGeom prst="roundRect">
            <a:avLst>
              <a:gd name="adj" fmla="val 5128"/>
            </a:avLst>
          </a:prstGeom>
          <a:solidFill>
            <a:srgbClr val="EB89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943" y="123450"/>
            <a:ext cx="8718036" cy="214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77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2830" y="2137885"/>
            <a:ext cx="7595890" cy="4720116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 rot="2700000">
            <a:off x="9544678" y="-713922"/>
            <a:ext cx="3291675" cy="3291675"/>
          </a:xfrm>
          <a:prstGeom prst="roundRect">
            <a:avLst>
              <a:gd name="adj" fmla="val 9715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448" y="195991"/>
            <a:ext cx="2197953" cy="25401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664" y="223096"/>
            <a:ext cx="9144000" cy="278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90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177" y="2319958"/>
            <a:ext cx="6807063" cy="4538042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 rot="2700000">
            <a:off x="9544678" y="-713922"/>
            <a:ext cx="3291675" cy="3291675"/>
          </a:xfrm>
          <a:prstGeom prst="roundRect">
            <a:avLst>
              <a:gd name="adj" fmla="val 9715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853" y="261481"/>
            <a:ext cx="2382439" cy="27533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170" y="240056"/>
            <a:ext cx="9053345" cy="238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1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176" y="0"/>
            <a:ext cx="4821217" cy="3879662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9435068" y="-638819"/>
            <a:ext cx="3520522" cy="3465900"/>
            <a:chOff x="7980516" y="-742454"/>
            <a:chExt cx="3520522" cy="3465900"/>
          </a:xfrm>
        </p:grpSpPr>
        <p:sp>
          <p:nvSpPr>
            <p:cNvPr id="10" name="Rounded Rectangle 9"/>
            <p:cNvSpPr/>
            <p:nvPr/>
          </p:nvSpPr>
          <p:spPr>
            <a:xfrm rot="2700000">
              <a:off x="8209363" y="-742454"/>
              <a:ext cx="3291675" cy="3291675"/>
            </a:xfrm>
            <a:prstGeom prst="roundRect">
              <a:avLst>
                <a:gd name="adj" fmla="val 9715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prstClr val="white"/>
                </a:solidFill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0516" y="26121"/>
              <a:ext cx="2326967" cy="2697325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36" y="2506740"/>
            <a:ext cx="8724132" cy="248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9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20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5" t="2060" r="14456"/>
          <a:stretch>
            <a:fillRect/>
          </a:stretch>
        </p:blipFill>
        <p:spPr>
          <a:xfrm>
            <a:off x="-675824" y="2404506"/>
            <a:ext cx="8829213" cy="5999832"/>
          </a:xfrm>
          <a:custGeom>
            <a:avLst/>
            <a:gdLst>
              <a:gd name="connsiteX0" fmla="*/ 5144693 w 10289386"/>
              <a:gd name="connsiteY0" fmla="*/ 0 h 6992083"/>
              <a:gd name="connsiteX1" fmla="*/ 5674660 w 10289386"/>
              <a:gd name="connsiteY1" fmla="*/ 219519 h 6992083"/>
              <a:gd name="connsiteX2" fmla="*/ 10069867 w 10289386"/>
              <a:gd name="connsiteY2" fmla="*/ 4614727 h 6992083"/>
              <a:gd name="connsiteX3" fmla="*/ 10069867 w 10289386"/>
              <a:gd name="connsiteY3" fmla="*/ 5674660 h 6992083"/>
              <a:gd name="connsiteX4" fmla="*/ 8752444 w 10289386"/>
              <a:gd name="connsiteY4" fmla="*/ 6992083 h 6992083"/>
              <a:gd name="connsiteX5" fmla="*/ 1536943 w 10289386"/>
              <a:gd name="connsiteY5" fmla="*/ 6992083 h 6992083"/>
              <a:gd name="connsiteX6" fmla="*/ 219519 w 10289386"/>
              <a:gd name="connsiteY6" fmla="*/ 5674660 h 6992083"/>
              <a:gd name="connsiteX7" fmla="*/ 219519 w 10289386"/>
              <a:gd name="connsiteY7" fmla="*/ 4614727 h 6992083"/>
              <a:gd name="connsiteX8" fmla="*/ 4614727 w 10289386"/>
              <a:gd name="connsiteY8" fmla="*/ 219519 h 6992083"/>
              <a:gd name="connsiteX9" fmla="*/ 5144693 w 10289386"/>
              <a:gd name="connsiteY9" fmla="*/ 0 h 6992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289386" h="6992083">
                <a:moveTo>
                  <a:pt x="5144693" y="0"/>
                </a:moveTo>
                <a:cubicBezTo>
                  <a:pt x="5336503" y="0"/>
                  <a:pt x="5528313" y="73173"/>
                  <a:pt x="5674660" y="219519"/>
                </a:cubicBezTo>
                <a:lnTo>
                  <a:pt x="10069867" y="4614727"/>
                </a:lnTo>
                <a:cubicBezTo>
                  <a:pt x="10362560" y="4907419"/>
                  <a:pt x="10362560" y="5381967"/>
                  <a:pt x="10069867" y="5674660"/>
                </a:cubicBezTo>
                <a:lnTo>
                  <a:pt x="8752444" y="6992083"/>
                </a:lnTo>
                <a:lnTo>
                  <a:pt x="1536943" y="6992083"/>
                </a:lnTo>
                <a:lnTo>
                  <a:pt x="219519" y="5674660"/>
                </a:lnTo>
                <a:cubicBezTo>
                  <a:pt x="-73173" y="5381967"/>
                  <a:pt x="-73173" y="4907419"/>
                  <a:pt x="219519" y="4614727"/>
                </a:cubicBezTo>
                <a:lnTo>
                  <a:pt x="4614727" y="219519"/>
                </a:lnTo>
                <a:cubicBezTo>
                  <a:pt x="4761073" y="73173"/>
                  <a:pt x="4952883" y="0"/>
                  <a:pt x="5144693" y="0"/>
                </a:cubicBezTo>
                <a:close/>
              </a:path>
            </a:pathLst>
          </a:custGeom>
        </p:spPr>
      </p:pic>
      <p:sp>
        <p:nvSpPr>
          <p:cNvPr id="10" name="Rounded Rectangle 9"/>
          <p:cNvSpPr/>
          <p:nvPr/>
        </p:nvSpPr>
        <p:spPr>
          <a:xfrm rot="2700000">
            <a:off x="9544678" y="-713921"/>
            <a:ext cx="3291675" cy="3291675"/>
          </a:xfrm>
          <a:prstGeom prst="roundRect">
            <a:avLst>
              <a:gd name="adj" fmla="val 9715"/>
            </a:avLst>
          </a:prstGeom>
          <a:solidFill>
            <a:srgbClr val="EB89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098" y="136819"/>
            <a:ext cx="2219681" cy="25652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1" y="197581"/>
            <a:ext cx="9096020" cy="390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65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664" y="2520667"/>
            <a:ext cx="8419016" cy="5614350"/>
          </a:xfrm>
          <a:custGeom>
            <a:avLst/>
            <a:gdLst>
              <a:gd name="connsiteX0" fmla="*/ 3729570 w 8545876"/>
              <a:gd name="connsiteY0" fmla="*/ 0 h 5614350"/>
              <a:gd name="connsiteX1" fmla="*/ 4225709 w 8545876"/>
              <a:gd name="connsiteY1" fmla="*/ 205508 h 5614350"/>
              <a:gd name="connsiteX2" fmla="*/ 8340368 w 8545876"/>
              <a:gd name="connsiteY2" fmla="*/ 4320167 h 5614350"/>
              <a:gd name="connsiteX3" fmla="*/ 8340368 w 8545876"/>
              <a:gd name="connsiteY3" fmla="*/ 5312446 h 5614350"/>
              <a:gd name="connsiteX4" fmla="*/ 8038464 w 8545876"/>
              <a:gd name="connsiteY4" fmla="*/ 5614350 h 5614350"/>
              <a:gd name="connsiteX5" fmla="*/ 0 w 8545876"/>
              <a:gd name="connsiteY5" fmla="*/ 5614350 h 5614350"/>
              <a:gd name="connsiteX6" fmla="*/ 0 w 8545876"/>
              <a:gd name="connsiteY6" fmla="*/ 3438938 h 5614350"/>
              <a:gd name="connsiteX7" fmla="*/ 3233430 w 8545876"/>
              <a:gd name="connsiteY7" fmla="*/ 205508 h 5614350"/>
              <a:gd name="connsiteX8" fmla="*/ 3729570 w 8545876"/>
              <a:gd name="connsiteY8" fmla="*/ 0 h 56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45876" h="5614350">
                <a:moveTo>
                  <a:pt x="3729570" y="0"/>
                </a:moveTo>
                <a:cubicBezTo>
                  <a:pt x="3909137" y="0"/>
                  <a:pt x="4088704" y="68503"/>
                  <a:pt x="4225709" y="205508"/>
                </a:cubicBezTo>
                <a:lnTo>
                  <a:pt x="8340368" y="4320167"/>
                </a:lnTo>
                <a:cubicBezTo>
                  <a:pt x="8614379" y="4594178"/>
                  <a:pt x="8614379" y="5038436"/>
                  <a:pt x="8340368" y="5312446"/>
                </a:cubicBezTo>
                <a:lnTo>
                  <a:pt x="8038464" y="5614350"/>
                </a:lnTo>
                <a:lnTo>
                  <a:pt x="0" y="5614350"/>
                </a:lnTo>
                <a:lnTo>
                  <a:pt x="0" y="3438938"/>
                </a:lnTo>
                <a:lnTo>
                  <a:pt x="3233430" y="205508"/>
                </a:lnTo>
                <a:cubicBezTo>
                  <a:pt x="3370435" y="68503"/>
                  <a:pt x="3550003" y="0"/>
                  <a:pt x="3729570" y="0"/>
                </a:cubicBezTo>
                <a:close/>
              </a:path>
            </a:pathLst>
          </a:custGeom>
        </p:spPr>
      </p:pic>
      <p:sp>
        <p:nvSpPr>
          <p:cNvPr id="10" name="Rounded Rectangle 9"/>
          <p:cNvSpPr/>
          <p:nvPr/>
        </p:nvSpPr>
        <p:spPr>
          <a:xfrm rot="2700000">
            <a:off x="9544678" y="-713921"/>
            <a:ext cx="3291675" cy="3291675"/>
          </a:xfrm>
          <a:prstGeom prst="roundRect">
            <a:avLst>
              <a:gd name="adj" fmla="val 9715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098" y="136820"/>
            <a:ext cx="2219681" cy="25652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401" y="213912"/>
            <a:ext cx="9089924" cy="352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59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3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2" y="1260835"/>
            <a:ext cx="9048179" cy="6033916"/>
          </a:xfrm>
          <a:custGeom>
            <a:avLst/>
            <a:gdLst>
              <a:gd name="connsiteX0" fmla="*/ 5344190 w 9048179"/>
              <a:gd name="connsiteY0" fmla="*/ 968 h 6073852"/>
              <a:gd name="connsiteX1" fmla="*/ 5653642 w 9048179"/>
              <a:gd name="connsiteY1" fmla="*/ 194340 h 6073852"/>
              <a:gd name="connsiteX2" fmla="*/ 9048179 w 9048179"/>
              <a:gd name="connsiteY2" fmla="*/ 6073852 h 6073852"/>
              <a:gd name="connsiteX3" fmla="*/ 299009 w 9048179"/>
              <a:gd name="connsiteY3" fmla="*/ 6073852 h 6073852"/>
              <a:gd name="connsiteX4" fmla="*/ 0 w 9048179"/>
              <a:gd name="connsiteY4" fmla="*/ 5555954 h 6073852"/>
              <a:gd name="connsiteX5" fmla="*/ 0 w 9048179"/>
              <a:gd name="connsiteY5" fmla="*/ 3009813 h 6073852"/>
              <a:gd name="connsiteX6" fmla="*/ 5122874 w 9048179"/>
              <a:gd name="connsiteY6" fmla="*/ 52121 h 6073852"/>
              <a:gd name="connsiteX7" fmla="*/ 5344190 w 9048179"/>
              <a:gd name="connsiteY7" fmla="*/ 968 h 607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48179" h="6073852">
                <a:moveTo>
                  <a:pt x="5344190" y="968"/>
                </a:moveTo>
                <a:cubicBezTo>
                  <a:pt x="5468610" y="9761"/>
                  <a:pt x="5586582" y="78189"/>
                  <a:pt x="5653642" y="194340"/>
                </a:cubicBezTo>
                <a:lnTo>
                  <a:pt x="9048179" y="6073852"/>
                </a:lnTo>
                <a:lnTo>
                  <a:pt x="299009" y="6073852"/>
                </a:lnTo>
                <a:lnTo>
                  <a:pt x="0" y="5555954"/>
                </a:lnTo>
                <a:lnTo>
                  <a:pt x="0" y="3009813"/>
                </a:lnTo>
                <a:lnTo>
                  <a:pt x="5122874" y="52121"/>
                </a:lnTo>
                <a:cubicBezTo>
                  <a:pt x="5192564" y="11885"/>
                  <a:pt x="5269537" y="-4308"/>
                  <a:pt x="5344190" y="968"/>
                </a:cubicBezTo>
                <a:close/>
              </a:path>
            </a:pathLst>
          </a:custGeom>
        </p:spPr>
      </p:pic>
      <p:sp>
        <p:nvSpPr>
          <p:cNvPr id="5" name="Rounded Rectangle 4"/>
          <p:cNvSpPr/>
          <p:nvPr/>
        </p:nvSpPr>
        <p:spPr>
          <a:xfrm rot="3600000">
            <a:off x="9021647" y="-1702060"/>
            <a:ext cx="7577004" cy="7577004"/>
          </a:xfrm>
          <a:prstGeom prst="roundRect">
            <a:avLst>
              <a:gd name="adj" fmla="val 5128"/>
            </a:avLst>
          </a:prstGeom>
          <a:solidFill>
            <a:srgbClr val="69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566" y="0"/>
            <a:ext cx="8718036" cy="214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37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177" y="2319958"/>
            <a:ext cx="6807063" cy="4538042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 rot="2700000">
            <a:off x="9544678" y="-713922"/>
            <a:ext cx="3291675" cy="3291675"/>
          </a:xfrm>
          <a:prstGeom prst="roundRect">
            <a:avLst>
              <a:gd name="adj" fmla="val 9715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853" y="261481"/>
            <a:ext cx="2382439" cy="27533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170" y="240056"/>
            <a:ext cx="9053345" cy="238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34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3248" y="2735942"/>
            <a:ext cx="7291642" cy="4122059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 rot="2700000">
            <a:off x="9544678" y="-713922"/>
            <a:ext cx="3291675" cy="3291675"/>
          </a:xfrm>
          <a:prstGeom prst="roundRect">
            <a:avLst>
              <a:gd name="adj" fmla="val 9715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562" y="228315"/>
            <a:ext cx="1821437" cy="2105014"/>
          </a:xfrm>
          <a:prstGeom prst="rect">
            <a:avLst/>
          </a:prstGeom>
        </p:spPr>
      </p:pic>
      <p:pic>
        <p:nvPicPr>
          <p:cNvPr id="17" name="Content Placeholder 16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808" y="208725"/>
            <a:ext cx="9474824" cy="3942321"/>
          </a:xfrm>
        </p:spPr>
      </p:pic>
    </p:spTree>
    <p:extLst>
      <p:ext uri="{BB962C8B-B14F-4D97-AF65-F5344CB8AC3E}">
        <p14:creationId xmlns:p14="http://schemas.microsoft.com/office/powerpoint/2010/main" val="229168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/>
              <a:t>משחק התקציב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433776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627" y="1689555"/>
            <a:ext cx="9156481" cy="613167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 rot="2700000">
            <a:off x="9544678" y="-713922"/>
            <a:ext cx="3291675" cy="3291675"/>
          </a:xfrm>
          <a:prstGeom prst="roundRect">
            <a:avLst>
              <a:gd name="adj" fmla="val 9715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290" y="228315"/>
            <a:ext cx="1838094" cy="21242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077" y="228316"/>
            <a:ext cx="8718036" cy="323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19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4210143"/>
            <a:ext cx="9107081" cy="2647654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 rot="2700000">
            <a:off x="9544678" y="-713922"/>
            <a:ext cx="3291675" cy="3291675"/>
          </a:xfrm>
          <a:prstGeom prst="roundRect">
            <a:avLst>
              <a:gd name="adj" fmla="val 9715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853" y="261481"/>
            <a:ext cx="2072041" cy="23946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478" y="259435"/>
            <a:ext cx="8718036" cy="344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6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176" y="0"/>
            <a:ext cx="4821217" cy="3879662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9435068" y="-638819"/>
            <a:ext cx="3520522" cy="3465900"/>
            <a:chOff x="7980516" y="-742454"/>
            <a:chExt cx="3520522" cy="3465900"/>
          </a:xfrm>
        </p:grpSpPr>
        <p:sp>
          <p:nvSpPr>
            <p:cNvPr id="10" name="Rounded Rectangle 9"/>
            <p:cNvSpPr/>
            <p:nvPr/>
          </p:nvSpPr>
          <p:spPr>
            <a:xfrm rot="2700000">
              <a:off x="8209363" y="-742454"/>
              <a:ext cx="3291675" cy="3291675"/>
            </a:xfrm>
            <a:prstGeom prst="roundRect">
              <a:avLst>
                <a:gd name="adj" fmla="val 9715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prstClr val="white"/>
                </a:solidFill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0516" y="26121"/>
              <a:ext cx="2326967" cy="2697325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36" y="2506740"/>
            <a:ext cx="8724132" cy="248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78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3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5" t="2060" r="14456"/>
          <a:stretch>
            <a:fillRect/>
          </a:stretch>
        </p:blipFill>
        <p:spPr>
          <a:xfrm>
            <a:off x="-675824" y="2404506"/>
            <a:ext cx="8829213" cy="5999832"/>
          </a:xfrm>
          <a:custGeom>
            <a:avLst/>
            <a:gdLst>
              <a:gd name="connsiteX0" fmla="*/ 5144693 w 10289386"/>
              <a:gd name="connsiteY0" fmla="*/ 0 h 6992083"/>
              <a:gd name="connsiteX1" fmla="*/ 5674660 w 10289386"/>
              <a:gd name="connsiteY1" fmla="*/ 219519 h 6992083"/>
              <a:gd name="connsiteX2" fmla="*/ 10069867 w 10289386"/>
              <a:gd name="connsiteY2" fmla="*/ 4614727 h 6992083"/>
              <a:gd name="connsiteX3" fmla="*/ 10069867 w 10289386"/>
              <a:gd name="connsiteY3" fmla="*/ 5674660 h 6992083"/>
              <a:gd name="connsiteX4" fmla="*/ 8752444 w 10289386"/>
              <a:gd name="connsiteY4" fmla="*/ 6992083 h 6992083"/>
              <a:gd name="connsiteX5" fmla="*/ 1536943 w 10289386"/>
              <a:gd name="connsiteY5" fmla="*/ 6992083 h 6992083"/>
              <a:gd name="connsiteX6" fmla="*/ 219519 w 10289386"/>
              <a:gd name="connsiteY6" fmla="*/ 5674660 h 6992083"/>
              <a:gd name="connsiteX7" fmla="*/ 219519 w 10289386"/>
              <a:gd name="connsiteY7" fmla="*/ 4614727 h 6992083"/>
              <a:gd name="connsiteX8" fmla="*/ 4614727 w 10289386"/>
              <a:gd name="connsiteY8" fmla="*/ 219519 h 6992083"/>
              <a:gd name="connsiteX9" fmla="*/ 5144693 w 10289386"/>
              <a:gd name="connsiteY9" fmla="*/ 0 h 6992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289386" h="6992083">
                <a:moveTo>
                  <a:pt x="5144693" y="0"/>
                </a:moveTo>
                <a:cubicBezTo>
                  <a:pt x="5336503" y="0"/>
                  <a:pt x="5528313" y="73173"/>
                  <a:pt x="5674660" y="219519"/>
                </a:cubicBezTo>
                <a:lnTo>
                  <a:pt x="10069867" y="4614727"/>
                </a:lnTo>
                <a:cubicBezTo>
                  <a:pt x="10362560" y="4907419"/>
                  <a:pt x="10362560" y="5381967"/>
                  <a:pt x="10069867" y="5674660"/>
                </a:cubicBezTo>
                <a:lnTo>
                  <a:pt x="8752444" y="6992083"/>
                </a:lnTo>
                <a:lnTo>
                  <a:pt x="1536943" y="6992083"/>
                </a:lnTo>
                <a:lnTo>
                  <a:pt x="219519" y="5674660"/>
                </a:lnTo>
                <a:cubicBezTo>
                  <a:pt x="-73173" y="5381967"/>
                  <a:pt x="-73173" y="4907419"/>
                  <a:pt x="219519" y="4614727"/>
                </a:cubicBezTo>
                <a:lnTo>
                  <a:pt x="4614727" y="219519"/>
                </a:lnTo>
                <a:cubicBezTo>
                  <a:pt x="4761073" y="73173"/>
                  <a:pt x="4952883" y="0"/>
                  <a:pt x="5144693" y="0"/>
                </a:cubicBezTo>
                <a:close/>
              </a:path>
            </a:pathLst>
          </a:custGeom>
        </p:spPr>
      </p:pic>
      <p:sp>
        <p:nvSpPr>
          <p:cNvPr id="10" name="Rounded Rectangle 9"/>
          <p:cNvSpPr/>
          <p:nvPr/>
        </p:nvSpPr>
        <p:spPr>
          <a:xfrm rot="2700000">
            <a:off x="9544678" y="-713921"/>
            <a:ext cx="3291675" cy="3291675"/>
          </a:xfrm>
          <a:prstGeom prst="roundRect">
            <a:avLst>
              <a:gd name="adj" fmla="val 9715"/>
            </a:avLst>
          </a:prstGeom>
          <a:solidFill>
            <a:srgbClr val="69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098" y="136819"/>
            <a:ext cx="2219681" cy="25652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06" y="205325"/>
            <a:ext cx="8766681" cy="340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3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700000">
            <a:off x="9544678" y="-713921"/>
            <a:ext cx="3291675" cy="3291675"/>
          </a:xfrm>
          <a:prstGeom prst="roundRect">
            <a:avLst>
              <a:gd name="adj" fmla="val 9715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664" y="2520667"/>
            <a:ext cx="8419016" cy="5614350"/>
          </a:xfrm>
          <a:custGeom>
            <a:avLst/>
            <a:gdLst>
              <a:gd name="connsiteX0" fmla="*/ 3729570 w 8545876"/>
              <a:gd name="connsiteY0" fmla="*/ 0 h 5614350"/>
              <a:gd name="connsiteX1" fmla="*/ 4225709 w 8545876"/>
              <a:gd name="connsiteY1" fmla="*/ 205508 h 5614350"/>
              <a:gd name="connsiteX2" fmla="*/ 8340368 w 8545876"/>
              <a:gd name="connsiteY2" fmla="*/ 4320167 h 5614350"/>
              <a:gd name="connsiteX3" fmla="*/ 8340368 w 8545876"/>
              <a:gd name="connsiteY3" fmla="*/ 5312446 h 5614350"/>
              <a:gd name="connsiteX4" fmla="*/ 8038464 w 8545876"/>
              <a:gd name="connsiteY4" fmla="*/ 5614350 h 5614350"/>
              <a:gd name="connsiteX5" fmla="*/ 0 w 8545876"/>
              <a:gd name="connsiteY5" fmla="*/ 5614350 h 5614350"/>
              <a:gd name="connsiteX6" fmla="*/ 0 w 8545876"/>
              <a:gd name="connsiteY6" fmla="*/ 3438938 h 5614350"/>
              <a:gd name="connsiteX7" fmla="*/ 3233430 w 8545876"/>
              <a:gd name="connsiteY7" fmla="*/ 205508 h 5614350"/>
              <a:gd name="connsiteX8" fmla="*/ 3729570 w 8545876"/>
              <a:gd name="connsiteY8" fmla="*/ 0 h 56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45876" h="5614350">
                <a:moveTo>
                  <a:pt x="3729570" y="0"/>
                </a:moveTo>
                <a:cubicBezTo>
                  <a:pt x="3909137" y="0"/>
                  <a:pt x="4088704" y="68503"/>
                  <a:pt x="4225709" y="205508"/>
                </a:cubicBezTo>
                <a:lnTo>
                  <a:pt x="8340368" y="4320167"/>
                </a:lnTo>
                <a:cubicBezTo>
                  <a:pt x="8614379" y="4594178"/>
                  <a:pt x="8614379" y="5038436"/>
                  <a:pt x="8340368" y="5312446"/>
                </a:cubicBezTo>
                <a:lnTo>
                  <a:pt x="8038464" y="5614350"/>
                </a:lnTo>
                <a:lnTo>
                  <a:pt x="0" y="5614350"/>
                </a:lnTo>
                <a:lnTo>
                  <a:pt x="0" y="3438938"/>
                </a:lnTo>
                <a:lnTo>
                  <a:pt x="3233430" y="205508"/>
                </a:lnTo>
                <a:cubicBezTo>
                  <a:pt x="3370435" y="68503"/>
                  <a:pt x="3550003" y="0"/>
                  <a:pt x="3729570" y="0"/>
                </a:cubicBezTo>
                <a:close/>
              </a:path>
            </a:pathLst>
          </a:cu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098" y="136820"/>
            <a:ext cx="2219681" cy="25652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906" y="227406"/>
            <a:ext cx="5371042" cy="351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64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4000" dirty="0" smtClean="0"/>
              <a:t>כמה שאלות</a:t>
            </a:r>
            <a:endParaRPr lang="en-US" sz="400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lvl="0" indent="-742950">
              <a:buAutoNum type="arabicPeriod"/>
            </a:pPr>
            <a:r>
              <a:rPr lang="he-IL" sz="3200" dirty="0"/>
              <a:t>האם אתם בחובה? (כלומר האם ההוצאות עלו על ההכנסות)</a:t>
            </a:r>
          </a:p>
          <a:p>
            <a:pPr marL="742950" lvl="0" indent="-742950">
              <a:buAutoNum type="arabicPeriod"/>
            </a:pPr>
            <a:r>
              <a:rPr lang="he-IL" sz="3200" dirty="0"/>
              <a:t>האם רכשתם את המוצר היקר? ומתי? (</a:t>
            </a:r>
            <a:r>
              <a:rPr lang="he-IL" sz="3200" dirty="0" err="1"/>
              <a:t>סמארטפון</a:t>
            </a:r>
            <a:r>
              <a:rPr lang="he-IL" sz="3200" dirty="0"/>
              <a:t>)</a:t>
            </a:r>
          </a:p>
          <a:p>
            <a:pPr marL="742950" lvl="0" indent="-742950">
              <a:buAutoNum type="arabicPeriod"/>
            </a:pPr>
            <a:r>
              <a:rPr lang="he-IL" sz="3200" dirty="0"/>
              <a:t>כמה פעמים (אם בכלל) יצאתם לבילוי?</a:t>
            </a:r>
          </a:p>
          <a:p>
            <a:pPr marL="742950" lvl="0" indent="-742950">
              <a:buAutoNum type="arabicPeriod"/>
            </a:pPr>
            <a:r>
              <a:rPr lang="he-IL" sz="3200" dirty="0"/>
              <a:t>כמה כסף הקציתם לתרומה? </a:t>
            </a:r>
          </a:p>
          <a:p>
            <a:pPr marL="742950" lvl="0" indent="-742950">
              <a:buAutoNum type="arabicPeriod"/>
            </a:pPr>
            <a:r>
              <a:rPr lang="he-IL" sz="3200" dirty="0"/>
              <a:t>האם שיניתם את ההתנהגות שלהם אחרי חודש מרץ (החודש בו ההכנסות ירדו בצורה דרמטית)? כיצד?</a:t>
            </a:r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311051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/>
              <a:t>מהו תקציב?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8740109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/>
          <p:cNvSpPr txBox="1">
            <a:spLocks/>
          </p:cNvSpPr>
          <p:nvPr/>
        </p:nvSpPr>
        <p:spPr>
          <a:xfrm>
            <a:off x="848171" y="277816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lang="he-IL" sz="3600" b="1" kern="1200">
                <a:solidFill>
                  <a:srgbClr val="022B5E"/>
                </a:solidFill>
                <a:latin typeface="+mj-lt"/>
                <a:ea typeface="+mj-ea"/>
                <a:cs typeface="+mn-cs"/>
              </a:defRPr>
            </a:lvl1pPr>
          </a:lstStyle>
          <a:p>
            <a:r>
              <a:rPr lang="he-IL" altLang="he-IL" sz="4800" b="0" dirty="0">
                <a:solidFill>
                  <a:schemeClr val="tx1"/>
                </a:solidFill>
              </a:rPr>
              <a:t>תקציב: </a:t>
            </a:r>
          </a:p>
          <a:p>
            <a:r>
              <a:rPr lang="he-IL" sz="4800" b="0" dirty="0">
                <a:solidFill>
                  <a:schemeClr val="tx1"/>
                </a:solidFill>
              </a:rPr>
              <a:t>כלי ניהולי שמטרתו תכנון הוצאות והכנסות הארגון בתקופה מסוימת לפני תחילת הפעילות.</a:t>
            </a:r>
            <a:r>
              <a:rPr lang="he-IL" altLang="he-IL" sz="4800" b="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2"/>
          <a:srcRect l="7917" t="83350" r="83853" b="10474"/>
          <a:stretch/>
        </p:blipFill>
        <p:spPr>
          <a:xfrm>
            <a:off x="61800" y="6121400"/>
            <a:ext cx="1572741" cy="66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97020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3557" y="2305963"/>
            <a:ext cx="1118134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r" rtl="1">
              <a:buAutoNum type="arabicPeriod"/>
            </a:pPr>
            <a:r>
              <a:rPr lang="he-IL" sz="3200" dirty="0" smtClean="0"/>
              <a:t>רישום מלא ומסודר של הוצאות: מה קניתם, מתי, כמה עלה?</a:t>
            </a:r>
          </a:p>
          <a:p>
            <a:pPr marL="742950" indent="-742950" algn="r" rtl="1">
              <a:buAutoNum type="arabicPeriod"/>
            </a:pPr>
            <a:r>
              <a:rPr lang="he-IL" sz="3200" dirty="0"/>
              <a:t>רישום מלא ומסודר של הוצאות: מקור ההכנסה, מתי, כמה</a:t>
            </a:r>
            <a:r>
              <a:rPr lang="he-IL" sz="3200" dirty="0" smtClean="0"/>
              <a:t>?</a:t>
            </a:r>
          </a:p>
          <a:p>
            <a:pPr marL="742950" indent="-742950" algn="r" rtl="1">
              <a:buAutoNum type="arabicPeriod"/>
            </a:pPr>
            <a:r>
              <a:rPr lang="he-IL" sz="3200" dirty="0" smtClean="0"/>
              <a:t>סיכום חודשי של סך ההכנסות וההוצאות.</a:t>
            </a:r>
          </a:p>
          <a:p>
            <a:pPr marL="742950" indent="-742950" algn="r" rtl="1">
              <a:buAutoNum type="arabicPeriod"/>
            </a:pPr>
            <a:r>
              <a:rPr lang="he-IL" sz="3200" dirty="0" smtClean="0"/>
              <a:t>יתרה שוטפת בסוף ובתחילת החודש.</a:t>
            </a:r>
            <a:endParaRPr lang="he-IL" sz="3200" dirty="0"/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איך מנהלים תקציב?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43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/>
          <p:cNvSpPr txBox="1">
            <a:spLocks/>
          </p:cNvSpPr>
          <p:nvPr/>
        </p:nvSpPr>
        <p:spPr>
          <a:xfrm>
            <a:off x="848171" y="277816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lang="he-IL" sz="3600" b="1" kern="1200">
                <a:solidFill>
                  <a:srgbClr val="022B5E"/>
                </a:solidFill>
                <a:latin typeface="+mj-lt"/>
                <a:ea typeface="+mj-ea"/>
                <a:cs typeface="+mn-cs"/>
              </a:defRPr>
            </a:lvl1pPr>
          </a:lstStyle>
          <a:p>
            <a:r>
              <a:rPr lang="he-IL" altLang="he-IL" sz="6000" b="0" dirty="0" smtClean="0">
                <a:solidFill>
                  <a:schemeClr val="tx1"/>
                </a:solidFill>
              </a:rPr>
              <a:t>למה לנהל תקציב?</a:t>
            </a:r>
            <a:endParaRPr lang="he-IL" altLang="he-IL" sz="6000" b="0" dirty="0">
              <a:solidFill>
                <a:schemeClr val="tx1"/>
              </a:solidFill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2"/>
          <a:srcRect l="7917" t="83350" r="83853" b="10474"/>
          <a:stretch/>
        </p:blipFill>
        <p:spPr>
          <a:xfrm>
            <a:off x="61800" y="6121400"/>
            <a:ext cx="1572741" cy="66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863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 rot="5400000">
            <a:off x="5308954" y="243467"/>
            <a:ext cx="1442133" cy="9972655"/>
          </a:xfrm>
          <a:prstGeom prst="roundRect">
            <a:avLst>
              <a:gd name="adj" fmla="val 11401"/>
            </a:avLst>
          </a:prstGeom>
          <a:solidFill>
            <a:srgbClr val="7840B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63809" y="6069598"/>
            <a:ext cx="449267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fld id="{213D1833-7386-4015-9BDB-81563F96C5F2}" type="slidenum">
              <a:rPr lang="he-IL" sz="1600" b="1">
                <a:solidFill>
                  <a:prstClr val="white"/>
                </a:solidFill>
              </a:rPr>
              <a:pPr algn="ctr"/>
              <a:t>5</a:t>
            </a:fld>
            <a:endParaRPr lang="he-IL" sz="1600" b="1" dirty="0">
              <a:solidFill>
                <a:prstClr val="white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843" y="4262174"/>
            <a:ext cx="6754953" cy="2145978"/>
          </a:xfrm>
        </p:spPr>
      </p:pic>
    </p:spTree>
    <p:extLst>
      <p:ext uri="{BB962C8B-B14F-4D97-AF65-F5344CB8AC3E}">
        <p14:creationId xmlns:p14="http://schemas.microsoft.com/office/powerpoint/2010/main" val="20524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/>
          <p:cNvSpPr txBox="1">
            <a:spLocks/>
          </p:cNvSpPr>
          <p:nvPr/>
        </p:nvSpPr>
        <p:spPr>
          <a:xfrm>
            <a:off x="848171" y="277816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lang="he-IL" sz="3600" b="1" kern="1200">
                <a:solidFill>
                  <a:srgbClr val="022B5E"/>
                </a:solidFill>
                <a:latin typeface="+mj-lt"/>
                <a:ea typeface="+mj-ea"/>
                <a:cs typeface="+mn-cs"/>
              </a:defRPr>
            </a:lvl1pPr>
          </a:lstStyle>
          <a:p>
            <a:r>
              <a:rPr lang="he-IL" altLang="he-IL" sz="6000" b="0" dirty="0" smtClean="0">
                <a:solidFill>
                  <a:schemeClr val="tx1"/>
                </a:solidFill>
              </a:rPr>
              <a:t>למה לנהל תקציב?</a:t>
            </a:r>
            <a:endParaRPr lang="he-IL" altLang="he-IL" sz="6000" b="0" dirty="0">
              <a:solidFill>
                <a:schemeClr val="tx1"/>
              </a:solidFill>
            </a:endParaRPr>
          </a:p>
        </p:txBody>
      </p:sp>
      <p:sp>
        <p:nvSpPr>
          <p:cNvPr id="5" name="חץ למעלה 4"/>
          <p:cNvSpPr/>
          <p:nvPr/>
        </p:nvSpPr>
        <p:spPr>
          <a:xfrm rot="19535226">
            <a:off x="2923947" y="2111352"/>
            <a:ext cx="352743" cy="856744"/>
          </a:xfrm>
          <a:prstGeom prst="up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מלבן 5"/>
          <p:cNvSpPr/>
          <p:nvPr/>
        </p:nvSpPr>
        <p:spPr>
          <a:xfrm>
            <a:off x="1178483" y="1260455"/>
            <a:ext cx="306846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000" b="0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קבלת החלטות</a:t>
            </a:r>
            <a:endParaRPr lang="he-IL" sz="40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חץ למעלה 6"/>
          <p:cNvSpPr/>
          <p:nvPr/>
        </p:nvSpPr>
        <p:spPr>
          <a:xfrm>
            <a:off x="5980694" y="2100640"/>
            <a:ext cx="301043" cy="892162"/>
          </a:xfrm>
          <a:prstGeom prst="up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מלבן 7"/>
          <p:cNvSpPr/>
          <p:nvPr/>
        </p:nvSpPr>
        <p:spPr>
          <a:xfrm>
            <a:off x="5379567" y="1260456"/>
            <a:ext cx="146386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000" b="0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תעדוף</a:t>
            </a:r>
            <a:endParaRPr lang="he-IL" sz="40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חץ למעלה 8"/>
          <p:cNvSpPr/>
          <p:nvPr/>
        </p:nvSpPr>
        <p:spPr>
          <a:xfrm rot="1190584">
            <a:off x="8909449" y="2217494"/>
            <a:ext cx="352743" cy="856744"/>
          </a:xfrm>
          <a:prstGeom prst="up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מלבן 9"/>
          <p:cNvSpPr/>
          <p:nvPr/>
        </p:nvSpPr>
        <p:spPr>
          <a:xfrm>
            <a:off x="8072230" y="1260457"/>
            <a:ext cx="28761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000" b="0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מטרות ויעדים</a:t>
            </a:r>
            <a:endParaRPr lang="he-IL" sz="40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חץ למעלה 10"/>
          <p:cNvSpPr/>
          <p:nvPr/>
        </p:nvSpPr>
        <p:spPr>
          <a:xfrm rot="12618764">
            <a:off x="2886720" y="4133593"/>
            <a:ext cx="387654" cy="994194"/>
          </a:xfrm>
          <a:prstGeom prst="up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מלבן 11"/>
          <p:cNvSpPr/>
          <p:nvPr/>
        </p:nvSpPr>
        <p:spPr>
          <a:xfrm>
            <a:off x="2004932" y="5176190"/>
            <a:ext cx="131478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000" b="0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בקרה</a:t>
            </a:r>
            <a:endParaRPr lang="he-IL" sz="40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חץ למעלה 12"/>
          <p:cNvSpPr/>
          <p:nvPr/>
        </p:nvSpPr>
        <p:spPr>
          <a:xfrm rot="8871782">
            <a:off x="8940568" y="4124072"/>
            <a:ext cx="353401" cy="956767"/>
          </a:xfrm>
          <a:prstGeom prst="up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מלבן 13"/>
          <p:cNvSpPr/>
          <p:nvPr/>
        </p:nvSpPr>
        <p:spPr>
          <a:xfrm>
            <a:off x="8917012" y="5316978"/>
            <a:ext cx="118654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000" b="0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תכנון</a:t>
            </a:r>
            <a:endParaRPr lang="he-IL" sz="40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תמונה 15"/>
          <p:cNvPicPr>
            <a:picLocks noChangeAspect="1"/>
          </p:cNvPicPr>
          <p:nvPr/>
        </p:nvPicPr>
        <p:blipFill rotWithShape="1">
          <a:blip r:embed="rId2"/>
          <a:srcRect l="7917" t="83350" r="83853" b="10474"/>
          <a:stretch/>
        </p:blipFill>
        <p:spPr>
          <a:xfrm>
            <a:off x="61800" y="6121400"/>
            <a:ext cx="1572741" cy="66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71800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2"/>
          <a:srcRect l="7917" t="83350" r="83853" b="10474"/>
          <a:stretch/>
        </p:blipFill>
        <p:spPr>
          <a:xfrm>
            <a:off x="61800" y="6121400"/>
            <a:ext cx="1572741" cy="663713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 rotWithShape="1">
          <a:blip r:embed="rId3"/>
          <a:srcRect l="36709" t="40230" r="17764" b="8985"/>
          <a:stretch/>
        </p:blipFill>
        <p:spPr>
          <a:xfrm>
            <a:off x="2230920" y="1276306"/>
            <a:ext cx="7571875" cy="474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51367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/>
              <a:t>סיפורי מקרה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24383497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בואו נתרגל</a:t>
            </a:r>
            <a:endParaRPr lang="en-US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2"/>
          <a:srcRect l="40576" t="22906" r="40624" b="17644"/>
          <a:stretch/>
        </p:blipFill>
        <p:spPr>
          <a:xfrm>
            <a:off x="5021992" y="1492482"/>
            <a:ext cx="2281031" cy="4055166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 rotWithShape="1">
          <a:blip r:embed="rId3"/>
          <a:srcRect l="61354" t="38143" r="24271" b="36289"/>
          <a:stretch/>
        </p:blipFill>
        <p:spPr>
          <a:xfrm>
            <a:off x="10807700" y="5641561"/>
            <a:ext cx="876972" cy="876972"/>
          </a:xfrm>
          <a:prstGeom prst="rect">
            <a:avLst/>
          </a:prstGeom>
        </p:spPr>
      </p:pic>
      <p:sp>
        <p:nvSpPr>
          <p:cNvPr id="10" name="מלבן 9"/>
          <p:cNvSpPr/>
          <p:nvPr/>
        </p:nvSpPr>
        <p:spPr>
          <a:xfrm>
            <a:off x="9814426" y="6436018"/>
            <a:ext cx="2377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goo.gl/shZdZY</a:t>
            </a:r>
            <a:endParaRPr lang="he-IL" dirty="0" smtClean="0"/>
          </a:p>
        </p:txBody>
      </p:sp>
    </p:spTree>
    <p:extLst>
      <p:ext uri="{BB962C8B-B14F-4D97-AF65-F5344CB8AC3E}">
        <p14:creationId xmlns:p14="http://schemas.microsoft.com/office/powerpoint/2010/main" val="305120687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6257" y="1690688"/>
            <a:ext cx="1118134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3200" dirty="0" smtClean="0"/>
              <a:t>אורי למד </a:t>
            </a:r>
            <a:r>
              <a:rPr lang="he-IL" sz="3200" dirty="0" smtClean="0"/>
              <a:t>בשנה שעברה בפרויקט חינוך פיננסי.</a:t>
            </a:r>
          </a:p>
          <a:p>
            <a:pPr algn="r" rtl="1"/>
            <a:r>
              <a:rPr lang="he-IL" sz="3200" dirty="0" smtClean="0"/>
              <a:t>במסגרת לימודיהם </a:t>
            </a:r>
            <a:r>
              <a:rPr lang="he-IL" sz="3200" dirty="0" smtClean="0"/>
              <a:t>החליט </a:t>
            </a:r>
            <a:r>
              <a:rPr lang="he-IL" sz="3200" dirty="0" smtClean="0"/>
              <a:t>לסמן </a:t>
            </a:r>
            <a:r>
              <a:rPr lang="he-IL" sz="3200" dirty="0"/>
              <a:t>יעד פיננסי אישי לקנות עד חודש </a:t>
            </a:r>
            <a:r>
              <a:rPr lang="he-IL" sz="3200" dirty="0" smtClean="0"/>
              <a:t>מרץ. </a:t>
            </a:r>
            <a:r>
              <a:rPr lang="he-IL" sz="3200" dirty="0"/>
              <a:t>את התקציב </a:t>
            </a:r>
            <a:r>
              <a:rPr lang="he-IL" sz="3200" dirty="0" smtClean="0"/>
              <a:t>שלו הוא מנהל </a:t>
            </a:r>
            <a:r>
              <a:rPr lang="he-IL" sz="3200" dirty="0"/>
              <a:t>באמצעות </a:t>
            </a:r>
            <a:r>
              <a:rPr lang="he-IL" sz="3200" dirty="0" smtClean="0"/>
              <a:t>אפליקציה 'להבין את הכסף'.</a:t>
            </a:r>
            <a:endParaRPr lang="he-IL" sz="3200" dirty="0"/>
          </a:p>
          <a:p>
            <a:pPr algn="r" rtl="1"/>
            <a:r>
              <a:rPr lang="he-IL" sz="3200" dirty="0"/>
              <a:t>קראו את נתוני האפליקציה של </a:t>
            </a:r>
            <a:r>
              <a:rPr lang="he-IL" sz="3200" dirty="0" smtClean="0"/>
              <a:t>אורי </a:t>
            </a:r>
            <a:r>
              <a:rPr lang="he-IL" sz="3200" dirty="0" smtClean="0"/>
              <a:t>והשיבו </a:t>
            </a:r>
            <a:r>
              <a:rPr lang="he-IL" sz="3200" dirty="0"/>
              <a:t>על השאלות בסיום. </a:t>
            </a:r>
            <a:endParaRPr lang="en-US" sz="3200" dirty="0"/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סיפור </a:t>
            </a:r>
            <a:r>
              <a:rPr lang="he-IL" dirty="0" smtClean="0"/>
              <a:t>מקרה</a:t>
            </a:r>
            <a:endParaRPr lang="en-US" dirty="0"/>
          </a:p>
        </p:txBody>
      </p:sp>
      <p:sp>
        <p:nvSpPr>
          <p:cNvPr id="9" name="מלבן 8"/>
          <p:cNvSpPr/>
          <p:nvPr/>
        </p:nvSpPr>
        <p:spPr>
          <a:xfrm>
            <a:off x="2589771" y="6429633"/>
            <a:ext cx="23391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goo.gl/iQeTxP</a:t>
            </a:r>
            <a:endParaRPr lang="en-US" dirty="0" smtClean="0"/>
          </a:p>
          <a:p>
            <a:endParaRPr lang="he-IL" dirty="0" smtClean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4"/>
          <a:srcRect l="65338" t="27027" r="24324" b="54355"/>
          <a:stretch/>
        </p:blipFill>
        <p:spPr>
          <a:xfrm>
            <a:off x="2551363" y="4009435"/>
            <a:ext cx="2388973" cy="242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66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0536" y="1957621"/>
            <a:ext cx="1118134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200" dirty="0"/>
              <a:t>1. באיזה חודש היו הכי הרבה הוצאות ועל מה?</a:t>
            </a:r>
          </a:p>
          <a:p>
            <a:r>
              <a:rPr lang="he-IL" sz="3200" dirty="0"/>
              <a:t>2. האם לפי הנתונים </a:t>
            </a:r>
            <a:r>
              <a:rPr lang="he-IL" sz="3200" dirty="0" smtClean="0"/>
              <a:t>אורי יצליח</a:t>
            </a:r>
            <a:r>
              <a:rPr lang="he-IL" sz="3200" dirty="0"/>
              <a:t> לעמוד בקנייה של היעד?</a:t>
            </a:r>
          </a:p>
          <a:p>
            <a:r>
              <a:rPr lang="he-IL" sz="3200" dirty="0"/>
              <a:t>3. </a:t>
            </a:r>
            <a:r>
              <a:rPr lang="he-IL" sz="3200" dirty="0" smtClean="0"/>
              <a:t>אורי החליט</a:t>
            </a:r>
            <a:r>
              <a:rPr lang="he-IL" sz="3200" dirty="0" smtClean="0"/>
              <a:t> </a:t>
            </a:r>
            <a:r>
              <a:rPr lang="he-IL" sz="3200" dirty="0"/>
              <a:t>להתחיל לעבוד במהלך החופש הגדול כדי להוסיף </a:t>
            </a:r>
            <a:r>
              <a:rPr lang="he-IL" sz="3200" dirty="0" smtClean="0"/>
              <a:t>כסף</a:t>
            </a:r>
            <a:r>
              <a:rPr lang="he-IL" sz="3200" dirty="0"/>
              <a:t> לחיסכון. האם המועד בו </a:t>
            </a:r>
            <a:r>
              <a:rPr lang="he-IL" sz="3200" dirty="0" smtClean="0"/>
              <a:t>התחיל הוא </a:t>
            </a:r>
            <a:r>
              <a:rPr lang="he-IL" sz="3200" dirty="0" smtClean="0"/>
              <a:t>האידיאלי?</a:t>
            </a:r>
            <a:endParaRPr lang="he-IL" sz="3200" dirty="0"/>
          </a:p>
          <a:p>
            <a:r>
              <a:rPr lang="he-IL" sz="3200" dirty="0"/>
              <a:t>4. </a:t>
            </a:r>
            <a:r>
              <a:rPr lang="he-IL" sz="3200" dirty="0" smtClean="0"/>
              <a:t>אורי קיבל </a:t>
            </a:r>
            <a:r>
              <a:rPr lang="he-IL" sz="3200" dirty="0"/>
              <a:t>מתנה מסבא בסך 1500 שקלים, והחליט להוסיפם לקופת החיסכון. האם התשובות לשאלות הקודמות צריכות להשתנות בעקבות זאת?</a:t>
            </a:r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שאלות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52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4000" dirty="0" smtClean="0"/>
              <a:t>סיכום</a:t>
            </a:r>
            <a:endParaRPr lang="en-US" sz="400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he-IL" sz="3200" dirty="0" smtClean="0"/>
              <a:t>החלום שלכם: אנחנו חוסכים טוב יותר כאשר יש לנו יעד</a:t>
            </a:r>
          </a:p>
          <a:p>
            <a:pPr marL="514350" lvl="0" indent="-514350">
              <a:buFont typeface="+mj-lt"/>
              <a:buAutoNum type="arabicPeriod"/>
            </a:pPr>
            <a:endParaRPr lang="he-IL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he-IL" sz="3200" dirty="0" smtClean="0"/>
              <a:t>משחק התקציב: בקרה יכולה </a:t>
            </a:r>
            <a:r>
              <a:rPr lang="he-IL" sz="3200" dirty="0"/>
              <a:t>להשפיע על התנהגותנו</a:t>
            </a:r>
          </a:p>
          <a:p>
            <a:pPr marL="514350" lvl="0" indent="-514350">
              <a:buFont typeface="+mj-lt"/>
              <a:buAutoNum type="arabicPeriod"/>
            </a:pPr>
            <a:endParaRPr lang="he-IL" sz="32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he-IL" sz="3200" dirty="0" smtClean="0"/>
              <a:t>סיפורי מקרה: ניהול תקציב מסייע לנו בקבלת החלטות נבונות</a:t>
            </a:r>
          </a:p>
          <a:p>
            <a:pPr marL="514350" indent="-514350">
              <a:buFont typeface="+mj-lt"/>
              <a:buAutoNum type="arabicPeriod"/>
            </a:pPr>
            <a:endParaRPr lang="he-IL" sz="3200" dirty="0" smtClean="0"/>
          </a:p>
          <a:p>
            <a:pPr marL="0" lvl="0" indent="0">
              <a:buNone/>
            </a:pPr>
            <a:endParaRPr lang="he-IL" sz="3200" dirty="0" smtClean="0"/>
          </a:p>
          <a:p>
            <a:pPr marL="0" lvl="0" indent="0">
              <a:buNone/>
            </a:pPr>
            <a:r>
              <a:rPr lang="he-IL" sz="3200" dirty="0" smtClean="0"/>
              <a:t>שאלה לסיום: איזה </a:t>
            </a:r>
            <a:r>
              <a:rPr lang="he-IL" sz="3200" dirty="0"/>
              <a:t>כלי </a:t>
            </a:r>
            <a:r>
              <a:rPr lang="he-IL" sz="3200" dirty="0" smtClean="0"/>
              <a:t>הוא הטוב ביותר עבורכם לניהול תקציב? 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2453260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/>
              <a:t>שאלות?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857506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81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67207" y="3056588"/>
            <a:ext cx="10450285" cy="3801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 rot="2700000">
            <a:off x="9544678" y="-713922"/>
            <a:ext cx="3291675" cy="3291675"/>
          </a:xfrm>
          <a:prstGeom prst="roundRect">
            <a:avLst>
              <a:gd name="adj" fmla="val 9715"/>
            </a:avLst>
          </a:prstGeom>
          <a:solidFill>
            <a:srgbClr val="FBD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3519" y="295054"/>
            <a:ext cx="1806111" cy="20935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838" y="3242922"/>
            <a:ext cx="3987130" cy="31884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171" y="1"/>
            <a:ext cx="7267062" cy="2914141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6"/>
          <a:srcRect l="42881" t="31006" r="17826" b="22885"/>
          <a:stretch/>
        </p:blipFill>
        <p:spPr>
          <a:xfrm>
            <a:off x="1886171" y="3582106"/>
            <a:ext cx="4278855" cy="282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966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AC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24114" y="5122600"/>
            <a:ext cx="12032343" cy="1735401"/>
          </a:xfrm>
          <a:prstGeom prst="rect">
            <a:avLst/>
          </a:prstGeom>
          <a:solidFill>
            <a:srgbClr val="B6E4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 rot="2700000">
            <a:off x="9544678" y="-713922"/>
            <a:ext cx="3291675" cy="3291675"/>
          </a:xfrm>
          <a:prstGeom prst="roundRect">
            <a:avLst>
              <a:gd name="adj" fmla="val 9715"/>
            </a:avLst>
          </a:prstGeom>
          <a:solidFill>
            <a:srgbClr val="B6E4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3519" y="295054"/>
            <a:ext cx="1806111" cy="20935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234" y="339574"/>
            <a:ext cx="7920000" cy="770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09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20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 rot="2700000">
            <a:off x="9544678" y="-713922"/>
            <a:ext cx="3291675" cy="3291675"/>
          </a:xfrm>
          <a:prstGeom prst="roundRect">
            <a:avLst>
              <a:gd name="adj" fmla="val 9715"/>
            </a:avLst>
          </a:prstGeom>
          <a:solidFill>
            <a:srgbClr val="EC90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3519" y="295054"/>
            <a:ext cx="1806111" cy="20935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518" y="213183"/>
            <a:ext cx="8394920" cy="512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83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4E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" t="3203"/>
          <a:stretch>
            <a:fillRect/>
          </a:stretch>
        </p:blipFill>
        <p:spPr>
          <a:xfrm flipH="1">
            <a:off x="1317970" y="1262552"/>
            <a:ext cx="8693200" cy="5605679"/>
          </a:xfrm>
          <a:custGeom>
            <a:avLst/>
            <a:gdLst>
              <a:gd name="connsiteX0" fmla="*/ 3433691 w 8693200"/>
              <a:gd name="connsiteY0" fmla="*/ 968 h 5605679"/>
              <a:gd name="connsiteX1" fmla="*/ 3124239 w 8693200"/>
              <a:gd name="connsiteY1" fmla="*/ 194340 h 5605679"/>
              <a:gd name="connsiteX2" fmla="*/ 0 w 8693200"/>
              <a:gd name="connsiteY2" fmla="*/ 5605679 h 5605679"/>
              <a:gd name="connsiteX3" fmla="*/ 8693200 w 8693200"/>
              <a:gd name="connsiteY3" fmla="*/ 5605679 h 5605679"/>
              <a:gd name="connsiteX4" fmla="*/ 8693200 w 8693200"/>
              <a:gd name="connsiteY4" fmla="*/ 2960923 h 5605679"/>
              <a:gd name="connsiteX5" fmla="*/ 3655007 w 8693200"/>
              <a:gd name="connsiteY5" fmla="*/ 52121 h 5605679"/>
              <a:gd name="connsiteX6" fmla="*/ 3433691 w 8693200"/>
              <a:gd name="connsiteY6" fmla="*/ 968 h 5605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93200" h="5605679">
                <a:moveTo>
                  <a:pt x="3433691" y="968"/>
                </a:moveTo>
                <a:cubicBezTo>
                  <a:pt x="3309271" y="9761"/>
                  <a:pt x="3191298" y="78189"/>
                  <a:pt x="3124239" y="194340"/>
                </a:cubicBezTo>
                <a:lnTo>
                  <a:pt x="0" y="5605679"/>
                </a:lnTo>
                <a:lnTo>
                  <a:pt x="8693200" y="5605679"/>
                </a:lnTo>
                <a:lnTo>
                  <a:pt x="8693200" y="2960923"/>
                </a:lnTo>
                <a:lnTo>
                  <a:pt x="3655007" y="52121"/>
                </a:lnTo>
                <a:cubicBezTo>
                  <a:pt x="3585317" y="11885"/>
                  <a:pt x="3508343" y="-4308"/>
                  <a:pt x="3433691" y="968"/>
                </a:cubicBezTo>
                <a:close/>
              </a:path>
            </a:pathLst>
          </a:custGeom>
        </p:spPr>
      </p:pic>
      <p:sp>
        <p:nvSpPr>
          <p:cNvPr id="5" name="Rounded Rectangle 4"/>
          <p:cNvSpPr/>
          <p:nvPr/>
        </p:nvSpPr>
        <p:spPr>
          <a:xfrm rot="3600000">
            <a:off x="8803638" y="-1644002"/>
            <a:ext cx="7577004" cy="7577004"/>
          </a:xfrm>
          <a:prstGeom prst="roundRect">
            <a:avLst>
              <a:gd name="adj" fmla="val 5128"/>
            </a:avLst>
          </a:prstGeom>
          <a:solidFill>
            <a:srgbClr val="87BF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948" y="189562"/>
            <a:ext cx="8718036" cy="214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5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ערכת נושא Office">
  <a:themeElements>
    <a:clrScheme name="פיננס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791EF"/>
      </a:hlink>
      <a:folHlink>
        <a:srgbClr val="954F72"/>
      </a:folHlink>
    </a:clrScheme>
    <a:fontScheme name="Aria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פיננסי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1">
        <a:spAutoFit/>
      </a:bodyPr>
      <a:lstStyle>
        <a:defPPr>
          <a:defRPr sz="4000" b="1" dirty="0">
            <a:solidFill>
              <a:schemeClr val="bg1"/>
            </a:solidFill>
            <a:latin typeface="Open Sans Hebrew Condensed Ligh" panose="00000406000000000000" pitchFamily="2" charset="-79"/>
            <a:cs typeface="Open Sans Hebrew Condensed Ligh" panose="00000406000000000000" pitchFamily="2" charset="-79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ערכת נושא פיננסי" id="{F58F1434-83AF-4F40-AA70-1E15368683B5}" vid="{63AA0C36-DD4C-4B0F-9FFC-36F5401324C8}"/>
    </a:ext>
  </a:extLst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285</Words>
  <Application>Microsoft Office PowerPoint</Application>
  <PresentationFormat>מסך רחב</PresentationFormat>
  <Paragraphs>60</Paragraphs>
  <Slides>57</Slides>
  <Notes>11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57</vt:i4>
      </vt:variant>
    </vt:vector>
  </HeadingPairs>
  <TitlesOfParts>
    <vt:vector size="62" baseType="lpstr">
      <vt:lpstr>Arial</vt:lpstr>
      <vt:lpstr>Calibri</vt:lpstr>
      <vt:lpstr>Times New Roman</vt:lpstr>
      <vt:lpstr>ערכת נושא Office</vt:lpstr>
      <vt:lpstr>ערכת נושא פיננסי</vt:lpstr>
      <vt:lpstr>ניהול תקציב אישי</vt:lpstr>
      <vt:lpstr>איזה דבר גדול אתם חולמים לעשות או לקנות כשתהיו גדולים?</vt:lpstr>
      <vt:lpstr>כיצד אתם מתכננים להגשים אותו?</vt:lpstr>
      <vt:lpstr>משחק התקציב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כמה שאלות</vt:lpstr>
      <vt:lpstr>מהו תקציב?</vt:lpstr>
      <vt:lpstr>מצגת של PowerPoint</vt:lpstr>
      <vt:lpstr>איך מנהלים תקציב?</vt:lpstr>
      <vt:lpstr>מצגת של PowerPoint</vt:lpstr>
      <vt:lpstr>מצגת של PowerPoint</vt:lpstr>
      <vt:lpstr>מצגת של PowerPoint</vt:lpstr>
      <vt:lpstr>סיפורי מקרה</vt:lpstr>
      <vt:lpstr>בואו נתרגל</vt:lpstr>
      <vt:lpstr>סיפור מקרה</vt:lpstr>
      <vt:lpstr>שאלות</vt:lpstr>
      <vt:lpstr>סיכום</vt:lpstr>
      <vt:lpstr>שאלות?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Hagit Matok</dc:creator>
  <cp:lastModifiedBy>Yarden Pinto Mossensohn</cp:lastModifiedBy>
  <cp:revision>20</cp:revision>
  <dcterms:created xsi:type="dcterms:W3CDTF">2017-11-26T09:36:56Z</dcterms:created>
  <dcterms:modified xsi:type="dcterms:W3CDTF">2019-02-18T15:37:51Z</dcterms:modified>
</cp:coreProperties>
</file>