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324" r:id="rId2"/>
    <p:sldId id="343" r:id="rId3"/>
    <p:sldId id="336" r:id="rId4"/>
    <p:sldId id="330" r:id="rId5"/>
    <p:sldId id="344" r:id="rId6"/>
    <p:sldId id="346" r:id="rId7"/>
    <p:sldId id="345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6" r:id="rId26"/>
    <p:sldId id="364" r:id="rId27"/>
    <p:sldId id="365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84943" autoAdjust="0"/>
  </p:normalViewPr>
  <p:slideViewPr>
    <p:cSldViewPr snapToGrid="0" showGuides="1">
      <p:cViewPr varScale="1">
        <p:scale>
          <a:sx n="99" d="100"/>
          <a:sy n="99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6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ג'/תשרי/תשע"ט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M4BpSACPbg" TargetMode="External"/><Relationship Id="rId4" Type="http://schemas.openxmlformats.org/officeDocument/2006/relationships/hyperlink" Target="https://www.youtube.com/watch?v=6M4BpSACPb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מבוא לחינוך פיננסי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שיעור פתיחה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פיתרון השאלון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61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29939" y="1825625"/>
            <a:ext cx="6223861" cy="4351338"/>
          </a:xfrm>
          <a:ln>
            <a:noFill/>
          </a:ln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קיבלתם במתנה סכום כסף של 10,000ש"ח. החלטתם להפקיד אותו בתכנית חיסכון לשנתיים בריבית שנתית של 10%. כמה כסף תקבלו בסך הכל כעבור שנתיים?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10,000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11,000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 smtClean="0"/>
              <a:t>12,100</a:t>
            </a:r>
            <a:endParaRPr lang="en-US" b="1" u="sng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12,000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86" y="2380792"/>
            <a:ext cx="3113627" cy="32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נכנסתם </a:t>
            </a:r>
            <a:r>
              <a:rPr lang="he-IL" dirty="0"/>
              <a:t>לחנות במטרה לקנות חולצה אחת בלא יותר מ-₪60. כשנכנסתם לחנות ראיתם את החולצה שאתם רוצים בדיוק במחיר של ₪60  אבל מעליו שלט גדול המכריז על מבצע: "קנו 2 חולצות וקבלו את השלישית בחצי מחיר!" התפתיתם וקניתם 3 חולצות במחיר כולל של ₪150. כמה עלתה החולצה שרציתם?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150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60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50 </a:t>
            </a:r>
            <a:r>
              <a:rPr lang="he-IL" dirty="0"/>
              <a:t>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30 ₪</a:t>
            </a:r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739231"/>
            <a:ext cx="2514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</a:t>
            </a:r>
            <a:r>
              <a:rPr lang="he-IL" dirty="0"/>
              <a:t> </a:t>
            </a:r>
            <a:r>
              <a:rPr lang="en-US" dirty="0" smtClean="0"/>
              <a:t>  3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יאיר </a:t>
            </a:r>
            <a:r>
              <a:rPr lang="he-IL" dirty="0"/>
              <a:t>בן 16 עבד בחופשת הקיץ בקייטנה. בסוף החודש הוא קיבל תלוש משכורת וצ'ק על סך 3,000 ₪. בתלוש המשכורת הורידו לו 270 ₪ על ביטוח לאומי וביטוח בריאות. מה לא בסדר?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יותר מדי, האחוז הנכון הוא 4%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מעט מדי, האחוז הנכון הוא 10%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אין </a:t>
            </a:r>
            <a:r>
              <a:rPr lang="he-IL" dirty="0"/>
              <a:t>שום בעיה, זה האחוז הנכון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 smtClean="0"/>
              <a:t>יאיר </a:t>
            </a:r>
            <a:r>
              <a:rPr lang="he-IL" b="1" u="sng" dirty="0"/>
              <a:t>קטין, הוא לא אמור לשלם בכלל ביטוח לאומי וביטוח בריאות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" y="2619213"/>
            <a:ext cx="4388402" cy="27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4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דנה</a:t>
            </a:r>
            <a:r>
              <a:rPr lang="he-IL" dirty="0"/>
              <a:t>, בת 17, עובדת בחנות בגדים יומיים בשבוע ומשתכרת 1,500 ₪ בחודש. היא רוצה לחסוך 3,000 ש"ח₪ ללימודי רישיון נהיגה בעוד חצי שנה. היא מתלבטת בין האפשרויות הבאות, מה מהן נכונה יותר?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לחסוך בכל חודש 500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לא </a:t>
            </a:r>
            <a:r>
              <a:rPr lang="he-IL" dirty="0"/>
              <a:t>להוציא אף שקל בחודשיים הקרובים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לדחות </a:t>
            </a:r>
            <a:r>
              <a:rPr lang="he-IL" dirty="0"/>
              <a:t>את החיסכון לחודשיים לפני הרישיון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להשתדל </a:t>
            </a:r>
            <a:r>
              <a:rPr lang="he-IL" dirty="0"/>
              <a:t>להוציא מעט פחות ולראות בסוף החודש כמה </a:t>
            </a:r>
            <a:r>
              <a:rPr lang="he-IL" dirty="0" smtClean="0"/>
              <a:t>נשאר</a:t>
            </a:r>
            <a:endParaRPr lang="he-IL" dirty="0"/>
          </a:p>
        </p:txBody>
      </p:sp>
      <p:pic>
        <p:nvPicPr>
          <p:cNvPr id="3074" name="Picture 2" descr="×ª××¦××ª ×ª××× × ×¢×××¨ ×¨×× ××××× × ×××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96" y="3101294"/>
            <a:ext cx="18036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5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לוי היא משפחה ממוצעת בישראל. מה מהנתונים הבאים נכון לגביה?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למשפחת </a:t>
            </a:r>
            <a:r>
              <a:rPr lang="he-IL" dirty="0"/>
              <a:t>לוי חוב כולל של 755,842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בבעלות </a:t>
            </a:r>
            <a:r>
              <a:rPr lang="he-IL" dirty="0"/>
              <a:t>משפחת לוי דירת 5 חדרים בשטח 120מ"ר במרכז הארץ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למשפחת לוי הכנסה חודשית נטו של ₪15,427 והוצאה חודשית של ₪12,323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בבית </a:t>
            </a:r>
            <a:r>
              <a:rPr lang="he-IL" dirty="0"/>
              <a:t>משפחת לוי מתגוררים זוג הורים, 3 ילדים, סבתא </a:t>
            </a:r>
            <a:r>
              <a:rPr lang="he-IL" dirty="0" smtClean="0"/>
              <a:t>וחתול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98" y="1690688"/>
            <a:ext cx="3737890" cy="4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חרוב היא משפחה ישראלית ממוצעת עם שני הורים ושני ילדים בגילאי 12 ו-15. בשנה האחרונה הם קנו ריהוט חדש, תיקנו את הרכב ויצאו לחופשה לחו"ל. בעקבות ההוצאות הרבות הצטבר חוב משמעותי. באילו מהדרכים הבאות יוכלו ילדי המשפחה לעזור?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יעזבו את בית הספר ויצאו לחפש עבודה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הילדים יכולים לעזור בתכנון הוצאות על קניות וחיסכון בחשמל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ימכרו את הצעצועים הישנים שלהם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לא יכולים </a:t>
            </a:r>
            <a:r>
              <a:rPr lang="he-IL" dirty="0" smtClean="0"/>
              <a:t>לעזור</a:t>
            </a:r>
            <a:endParaRPr lang="he-IL" dirty="0"/>
          </a:p>
        </p:txBody>
      </p:sp>
      <p:pic>
        <p:nvPicPr>
          <p:cNvPr id="6" name="Picture 2" descr="×ª××¦××ª ×ª××× × ×¢×××¨ âªfamily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9337"/>
            <a:ext cx="4763062" cy="336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מהו כסף?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כסף עבורכם?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5" name="Sun 4"/>
          <p:cNvSpPr/>
          <p:nvPr/>
        </p:nvSpPr>
        <p:spPr>
          <a:xfrm>
            <a:off x="4656000" y="1952488"/>
            <a:ext cx="2880000" cy="2880000"/>
          </a:xfrm>
          <a:prstGeom prst="sun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כסף עבורכם?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6M4BpSACP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4088" y="1825625"/>
            <a:ext cx="6041019" cy="3398073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3637687" y="5515664"/>
            <a:ext cx="54105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 smtClean="0">
                <a:hlinkClick r:id="rId4"/>
              </a:rPr>
              <a:t>סכום כסף גדול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www.youtube.com/watch?v=6M4BpSACPbg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74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המטרה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בשביל מה חינוך פיננסי?</a:t>
            </a:r>
          </a:p>
          <a:p>
            <a:r>
              <a:rPr lang="he-IL" dirty="0"/>
              <a:t>להצליח לנהל את הכסף שלנו ולקבל החלטות בעלות משמעות פיננסית (ובכלל) באופן המתאים עבורנו. 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מה נעשה כאן?</a:t>
            </a:r>
          </a:p>
          <a:p>
            <a:r>
              <a:rPr lang="he-IL" dirty="0" smtClean="0"/>
              <a:t>נלמד כלים וידע מהעולם הפיננסי שדרושים לניהול הכיס האישי והמשפחתי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מה לא נעשה כאן?</a:t>
            </a:r>
          </a:p>
          <a:p>
            <a:r>
              <a:rPr lang="he-IL" dirty="0" smtClean="0"/>
              <a:t>ניהול עסקי ויזמות</a:t>
            </a: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1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ערך השימוש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כמה שווה כסף</a:t>
            </a:r>
            <a:r>
              <a:rPr lang="he-IL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מה אנחנו יכולים לקנות באמצעותו</a:t>
            </a:r>
            <a:r>
              <a:rPr lang="en-US" dirty="0"/>
              <a:t>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מוצרים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שירותים</a:t>
            </a:r>
            <a:endParaRPr lang="he-IL" dirty="0"/>
          </a:p>
        </p:txBody>
      </p:sp>
      <p:pic>
        <p:nvPicPr>
          <p:cNvPr id="5122" name="Picture 2" descr="×ª××¦××ª ×ª××× × ×¢×××¨ ××¡×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21" y="1690688"/>
            <a:ext cx="33514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כסף ואמצעי תשלום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אילו סוגים של אמצעי תשלום אתם מכירים?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1.	מזומן – מטבעות ושטרות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	המחאות (צ'ק)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3.	כרטיסי חיוב – אשראי, חיוב מיידי, נטען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4.	העברה דיגיטלית מהסמארטפון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5.	מטבעות וירטואליים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9909"/>
            <a:ext cx="4546282" cy="30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היצע וביקו</a:t>
            </a:r>
            <a:r>
              <a:rPr lang="he-IL" dirty="0"/>
              <a:t>ש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1. שווקים </a:t>
            </a:r>
            <a:r>
              <a:rPr lang="he-IL" dirty="0"/>
              <a:t>של מוצרים,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בגדים ונעליים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סופרמרקט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מקוונות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 שווקים לשירותים,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מספרה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אוטובוס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אפליקצייה השוואת מחירים</a:t>
            </a:r>
          </a:p>
        </p:txBody>
      </p:sp>
      <p:pic>
        <p:nvPicPr>
          <p:cNvPr id="15362" name="Picture 2" descr="×ª××¦××ª ×ª××× × ×¢×××¨ ×©××§ ××× × ×××××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90" y="2372545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היצע וביקו</a:t>
            </a:r>
            <a:r>
              <a:rPr lang="he-IL" dirty="0"/>
              <a:t>ש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1. שווקים </a:t>
            </a:r>
            <a:r>
              <a:rPr lang="he-IL" dirty="0"/>
              <a:t>של מוצרים,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בגדים ונעליים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סופרמרקט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מקוונות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 שווקים לשירותים,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מספרה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אוטובוס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אפליקצייה השוואת מחירים</a:t>
            </a:r>
          </a:p>
        </p:txBody>
      </p:sp>
      <p:pic>
        <p:nvPicPr>
          <p:cNvPr id="16388" name="Picture 4" descr="×ª××¦××ª ×ª××× × ×¢×××¨ âªwall street floor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58243"/>
            <a:ext cx="44577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היצע וביקו</a:t>
            </a:r>
            <a:r>
              <a:rPr lang="he-IL" dirty="0"/>
              <a:t>ש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60936" y="1825625"/>
            <a:ext cx="6192864" cy="48386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אלונה</a:t>
            </a:r>
            <a:r>
              <a:rPr lang="he-IL" dirty="0"/>
              <a:t>, בעלת חנות למטריות, מציעה את המטריות שלה בחנות שפתוחה בכל השנה.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מה יהיה מחיר המטריה בקיץ?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מה </a:t>
            </a:r>
            <a:r>
              <a:rPr lang="he-IL" dirty="0"/>
              <a:t>יהיה מחיר המטרייה בחורף?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מה </a:t>
            </a:r>
            <a:r>
              <a:rPr lang="he-IL" dirty="0"/>
              <a:t>יהיה מחיר המטרייה ביום חורף גשום?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מה </a:t>
            </a:r>
            <a:r>
              <a:rPr lang="he-IL" dirty="0"/>
              <a:t>יהיה מחיר המטרייה ביום חורף בהיר ללא גשם?</a:t>
            </a:r>
            <a:endParaRPr lang="en-US" dirty="0"/>
          </a:p>
        </p:txBody>
      </p:sp>
      <p:pic>
        <p:nvPicPr>
          <p:cNvPr id="17410" name="Picture 2" descr="×ª××¦××ª ×ª××× × ×¢×××¨ âªumbrella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0" y="2471001"/>
            <a:ext cx="4431936" cy="2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6413" y="1825625"/>
            <a:ext cx="9977387" cy="4838646"/>
          </a:xfrm>
        </p:spPr>
        <p:txBody>
          <a:bodyPr>
            <a:normAutofit/>
          </a:bodyPr>
          <a:lstStyle/>
          <a:p>
            <a:r>
              <a:rPr lang="he-IL" dirty="0"/>
              <a:t>מהו כסף ומהם אמצעי תשלום – דנו במשמעויות התרבותיות והרגשיות של כסף לצד ערך השימוש ואמצעי תשלום</a:t>
            </a:r>
            <a:endParaRPr lang="en-US" dirty="0"/>
          </a:p>
          <a:p>
            <a:r>
              <a:rPr lang="he-IL" dirty="0"/>
              <a:t>מוצרים ושירותים – הבחנו מהם מוצרים ושירותים</a:t>
            </a:r>
            <a:endParaRPr lang="en-US" dirty="0"/>
          </a:p>
          <a:p>
            <a:r>
              <a:rPr lang="he-IL" dirty="0"/>
              <a:t>היצע, ביקוש – הגדרנו מהם המושגים אותם נפגוש במהלך התוכנית</a:t>
            </a:r>
            <a:endParaRPr lang="en-US" dirty="0"/>
          </a:p>
          <a:p>
            <a:r>
              <a:rPr lang="he-IL" dirty="0"/>
              <a:t>שוק – הבנו מהו שוק וכיצד הוא </a:t>
            </a:r>
            <a:r>
              <a:rPr lang="he-IL" dirty="0" smtClean="0"/>
              <a:t>פועל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93304" y="1825625"/>
            <a:ext cx="4760495" cy="4838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בתכנית </a:t>
            </a:r>
            <a:r>
              <a:rPr lang="he-IL" dirty="0"/>
              <a:t>נלמד על הנושאים </a:t>
            </a:r>
            <a:r>
              <a:rPr lang="he-IL" dirty="0" smtClean="0"/>
              <a:t>הבאים</a:t>
            </a:r>
            <a:r>
              <a:rPr lang="he-IL" dirty="0"/>
              <a:t>:</a:t>
            </a:r>
            <a:endParaRPr lang="en-US" dirty="0"/>
          </a:p>
          <a:p>
            <a:pPr lvl="0"/>
            <a:r>
              <a:rPr lang="he-IL" dirty="0" smtClean="0"/>
              <a:t>כסף ואמצעי תשלום</a:t>
            </a:r>
            <a:endParaRPr lang="en-US" dirty="0" smtClean="0"/>
          </a:p>
          <a:p>
            <a:pPr lvl="0"/>
            <a:r>
              <a:rPr lang="he-IL" dirty="0" smtClean="0"/>
              <a:t>הבנק</a:t>
            </a:r>
            <a:endParaRPr lang="en-US" dirty="0"/>
          </a:p>
          <a:p>
            <a:pPr lvl="0"/>
            <a:r>
              <a:rPr lang="he-IL" dirty="0"/>
              <a:t>חיסכון</a:t>
            </a:r>
            <a:endParaRPr lang="en-US" dirty="0"/>
          </a:p>
          <a:p>
            <a:pPr lvl="0"/>
            <a:r>
              <a:rPr lang="he-IL" dirty="0" smtClean="0"/>
              <a:t>צרכנות נבונה</a:t>
            </a:r>
          </a:p>
          <a:p>
            <a:r>
              <a:rPr lang="he-IL" dirty="0"/>
              <a:t>ניהול תקציב אישי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10074" y="1825625"/>
            <a:ext cx="4760495" cy="48386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הכנסות</a:t>
            </a:r>
            <a:endParaRPr lang="en-US" dirty="0" smtClean="0"/>
          </a:p>
          <a:p>
            <a:r>
              <a:rPr lang="he-IL" dirty="0" smtClean="0"/>
              <a:t>שיח משפחתי פיננסי</a:t>
            </a:r>
            <a:endParaRPr lang="en-US" dirty="0" smtClean="0"/>
          </a:p>
          <a:p>
            <a:r>
              <a:rPr lang="he-IL" dirty="0" smtClean="0"/>
              <a:t>מגשימים חלום פיננסי</a:t>
            </a:r>
            <a:endParaRPr lang="en-US" dirty="0" smtClean="0"/>
          </a:p>
          <a:p>
            <a:r>
              <a:rPr lang="he-IL" dirty="0" smtClean="0"/>
              <a:t>שוק ההון</a:t>
            </a:r>
            <a:endParaRPr lang="en-US" dirty="0" smtClean="0"/>
          </a:p>
          <a:p>
            <a:r>
              <a:rPr lang="he-IL" dirty="0" smtClean="0"/>
              <a:t>תקשורת כלכלית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סקר העולם הפיננסי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29939" y="1825625"/>
            <a:ext cx="6223861" cy="435133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קיבלתם במתנה סכום כסף של 10,000ש"ח. החלטתם להפקיד אותו בתכנית חיסכון לשנתיים בריבית שנתית של 10%. כמה כסף תקבלו בסך הכל כעבור שנתיים?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10,000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11,000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12,100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12,000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86" y="2380792"/>
            <a:ext cx="3113627" cy="32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נכנסתם </a:t>
            </a:r>
            <a:r>
              <a:rPr lang="he-IL" dirty="0"/>
              <a:t>לחנות במטרה לקנות חולצה אחת בלא יותר מ-₪60. כשנכנסתם לחנות ראיתם את החולצה שאתם רוצים בדיוק במחיר של ₪60  אבל מעליו שלט גדול המכריז על מבצע: "קנו 2 חולצות וקבלו את השלישית בחצי מחיר!" התפתיתם וקניתם 3 חולצות במחיר כולל של ₪150. כמה עלתה החולצה שרציתם?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150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60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50 </a:t>
            </a:r>
            <a:r>
              <a:rPr lang="he-IL" dirty="0"/>
              <a:t>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30 ₪</a:t>
            </a:r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739231"/>
            <a:ext cx="2514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</a:t>
            </a:r>
            <a:r>
              <a:rPr lang="he-IL" dirty="0"/>
              <a:t> </a:t>
            </a:r>
            <a:r>
              <a:rPr lang="en-US" dirty="0" smtClean="0"/>
              <a:t>  3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יאיר </a:t>
            </a:r>
            <a:r>
              <a:rPr lang="he-IL" dirty="0"/>
              <a:t>בן 16 עבד בחופשת הקיץ בקייטנה. בסוף החודש הוא קיבל תלוש משכורת וצ'ק על סך 3,000 ₪. בתלוש המשכורת הורידו לו 270 ₪ על ביטוח לאומי וביטוח בריאות. מה לא בסדר?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יותר מדי, האחוז הנכון הוא 4%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מעט מדי, האחוז הנכון הוא 10%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אין </a:t>
            </a:r>
            <a:r>
              <a:rPr lang="he-IL" dirty="0"/>
              <a:t>שום בעיה, זה האחוז הנכון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יאיר </a:t>
            </a:r>
            <a:r>
              <a:rPr lang="he-IL" dirty="0"/>
              <a:t>קטין, הוא לא אמור לשלם בכלל ביטוח לאומי וביטוח בריאות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" y="2619213"/>
            <a:ext cx="4388402" cy="27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4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דנה</a:t>
            </a:r>
            <a:r>
              <a:rPr lang="he-IL" dirty="0"/>
              <a:t>, בת 17, עובדת בחנות בגדים יומיים בשבוע ומשתכרת 1,500 ₪ בחודש. היא רוצה לחסוך 3,000 ש"ח₪ ללימודי רישיון נהיגה בעוד חצי שנה. היא מתלבטת בין האפשרויות הבאות, מה מהן נכונה יותר?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לחסוך בכל חודש 500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לא </a:t>
            </a:r>
            <a:r>
              <a:rPr lang="he-IL" dirty="0"/>
              <a:t>להוציא אף שקל בחודשיים הקרובים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לדחות </a:t>
            </a:r>
            <a:r>
              <a:rPr lang="he-IL" dirty="0"/>
              <a:t>את החיסכון לחודשיים לפני הרישיון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להשתדל </a:t>
            </a:r>
            <a:r>
              <a:rPr lang="he-IL" dirty="0"/>
              <a:t>להוציא מעט פחות ולראות בסוף החודש כמה </a:t>
            </a:r>
            <a:r>
              <a:rPr lang="he-IL" dirty="0" smtClean="0"/>
              <a:t>נשאר</a:t>
            </a:r>
            <a:endParaRPr lang="he-IL" dirty="0"/>
          </a:p>
        </p:txBody>
      </p:sp>
      <p:pic>
        <p:nvPicPr>
          <p:cNvPr id="3074" name="Picture 2" descr="×ª××¦××ª ×ª××× × ×¢×××¨ ×¨×× ××××× × ×××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96" y="3101294"/>
            <a:ext cx="18036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5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לוי היא משפחה ממוצעת בישראל. מה מהנתונים הבאים נכון לגביה?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למשפחת </a:t>
            </a:r>
            <a:r>
              <a:rPr lang="he-IL" dirty="0"/>
              <a:t>לוי חוב כולל של 755,842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בבעלות </a:t>
            </a:r>
            <a:r>
              <a:rPr lang="he-IL" dirty="0"/>
              <a:t>משפחת לוי דירת 5 חדרים בשטח 120מ"ר במרכז הארץ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למשפחת לוי הכנסה חודשית נטו של ₪15,427 והוצאה חודשית של ₪12,323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בבית </a:t>
            </a:r>
            <a:r>
              <a:rPr lang="he-IL" dirty="0"/>
              <a:t>משפחת לוי מתגוררים זוג הורים, 3 ילדים, סבתא </a:t>
            </a:r>
            <a:r>
              <a:rPr lang="he-IL" dirty="0" smtClean="0"/>
              <a:t>וחתול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98" y="1690688"/>
            <a:ext cx="3737890" cy="4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חרוב היא משפחה ישראלית ממוצעת עם שני הורים ושני ילדים בגילאי 12 ו-15. בשנה האחרונה הם קנו ריהוט חדש, תיקנו את הרכב ויצאו לחופשה לחו"ל. בעקבות ההוצאות הרבות הצטבר חוב משמעותי. באילו מהדרכים הבאות יוכלו ילדי המשפחה לעזור?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יעזבו את בית הספר ויצאו לחפש עבודה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הילדים יכולים לעזור בתכנון הוצאות על קניות וחיסכון בחשמל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ימכרו את הצעצועים הישנים שלהם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לא יכולים </a:t>
            </a:r>
            <a:r>
              <a:rPr lang="he-IL" dirty="0" smtClean="0"/>
              <a:t>לעזור</a:t>
            </a:r>
            <a:endParaRPr lang="he-IL" dirty="0"/>
          </a:p>
        </p:txBody>
      </p:sp>
      <p:pic>
        <p:nvPicPr>
          <p:cNvPr id="6" name="Picture 2" descr="×ª××¦××ª ×ª××× × ×¢×××¨ âªfamily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9337"/>
            <a:ext cx="4763062" cy="336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3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1060</Words>
  <Application>Microsoft Office PowerPoint</Application>
  <PresentationFormat>מסך רחב</PresentationFormat>
  <Paragraphs>156</Paragraphs>
  <Slides>27</Slides>
  <Notes>11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0" baseType="lpstr">
      <vt:lpstr>Arial</vt:lpstr>
      <vt:lpstr>Calibri</vt:lpstr>
      <vt:lpstr>ערכת נושא Office</vt:lpstr>
      <vt:lpstr>מבוא לחינוך פיננסי</vt:lpstr>
      <vt:lpstr>המטרה</vt:lpstr>
      <vt:lpstr>סקר העולם הפיננסי</vt:lpstr>
      <vt:lpstr>שאלה 1</vt:lpstr>
      <vt:lpstr>שאלה 2</vt:lpstr>
      <vt:lpstr>שאלה   3</vt:lpstr>
      <vt:lpstr>שאלה 4</vt:lpstr>
      <vt:lpstr>שאלה 5</vt:lpstr>
      <vt:lpstr>שאלה 6</vt:lpstr>
      <vt:lpstr>פיתרון השאלון</vt:lpstr>
      <vt:lpstr>שאלה 1</vt:lpstr>
      <vt:lpstr>שאלה 2</vt:lpstr>
      <vt:lpstr>שאלה   3</vt:lpstr>
      <vt:lpstr>שאלה 4</vt:lpstr>
      <vt:lpstr>שאלה 5</vt:lpstr>
      <vt:lpstr>שאלה 6</vt:lpstr>
      <vt:lpstr>מהו כסף?</vt:lpstr>
      <vt:lpstr>מהו כסף עבורכם?</vt:lpstr>
      <vt:lpstr>מהו כסף עבורכם?</vt:lpstr>
      <vt:lpstr>ערך השימוש</vt:lpstr>
      <vt:lpstr>כסף ואמצעי תשלום</vt:lpstr>
      <vt:lpstr>היצע וביקוש</vt:lpstr>
      <vt:lpstr>היצע וביקוש</vt:lpstr>
      <vt:lpstr>היצע וביקוש</vt:lpstr>
      <vt:lpstr>סיכום</vt:lpstr>
      <vt:lpstr>סיכום</vt:lpstr>
      <vt:lpstr>סיכום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62</cp:revision>
  <dcterms:created xsi:type="dcterms:W3CDTF">2017-11-26T09:36:56Z</dcterms:created>
  <dcterms:modified xsi:type="dcterms:W3CDTF">2018-09-12T06:52:51Z</dcterms:modified>
</cp:coreProperties>
</file>