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6" r:id="rId3"/>
    <p:sldId id="306" r:id="rId4"/>
    <p:sldId id="296" r:id="rId5"/>
    <p:sldId id="308" r:id="rId6"/>
    <p:sldId id="295" r:id="rId7"/>
    <p:sldId id="309" r:id="rId8"/>
    <p:sldId id="311" r:id="rId9"/>
    <p:sldId id="312" r:id="rId10"/>
    <p:sldId id="314" r:id="rId11"/>
    <p:sldId id="315" r:id="rId12"/>
    <p:sldId id="316" r:id="rId13"/>
  </p:sldIdLst>
  <p:sldSz cx="12192000" cy="6858000"/>
  <p:notesSz cx="6797675" cy="9928225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66"/>
    <a:srgbClr val="FF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סגנון ביניים 3 - 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019" autoAdjust="0"/>
    <p:restoredTop sz="85305" autoAdjust="0"/>
  </p:normalViewPr>
  <p:slideViewPr>
    <p:cSldViewPr snapToGrid="0" showGuides="1">
      <p:cViewPr varScale="1">
        <p:scale>
          <a:sx n="99" d="100"/>
          <a:sy n="99" d="100"/>
        </p:scale>
        <p:origin x="8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7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AF01813-A78C-483F-BE74-E0D90A47C91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52016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7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683BBD7-4027-4CEE-8EA0-AD90FE10A4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9158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8CDAB-8339-4C58-AD80-97A7B59490AD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7B86A-CE23-4A82-9CE9-8557FFEC0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5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7B86A-CE23-4A82-9CE9-8557FFEC05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62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CF5D8-912D-44A4-B812-EECEAF56310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559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CF5D8-912D-44A4-B812-EECEAF56310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01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CF5D8-912D-44A4-B812-EECEAF56310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31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fontAlgn="auto" hangingPunct="1">
              <a:spcBef>
                <a:spcPts val="0"/>
              </a:spcBef>
              <a:spcAft>
                <a:spcPts val="750"/>
              </a:spcAft>
              <a:defRPr/>
            </a:pPr>
            <a:endParaRPr lang="he-IL" dirty="0" smtClean="0">
              <a:solidFill>
                <a:schemeClr val="tx1">
                  <a:lumMod val="65000"/>
                  <a:lumOff val="35000"/>
                </a:schemeClr>
              </a:solidFill>
              <a:latin typeface="FbRimona" panose="02020603050405020304" pitchFamily="18" charset="-79"/>
              <a:cs typeface="FbRimona" panose="02020603050405020304" pitchFamily="18" charset="-79"/>
            </a:endParaRPr>
          </a:p>
        </p:txBody>
      </p:sp>
      <p:sp>
        <p:nvSpPr>
          <p:cNvPr id="17412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fld id="{1B545D0C-AE44-4045-94FB-2AC7B96822F4}" type="slidenum">
              <a:rPr lang="he-IL" altLang="he-IL" smtClean="0"/>
              <a:pPr algn="l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he-IL" altLang="he-IL" smtClean="0"/>
          </a:p>
        </p:txBody>
      </p:sp>
    </p:spTree>
    <p:extLst>
      <p:ext uri="{BB962C8B-B14F-4D97-AF65-F5344CB8AC3E}">
        <p14:creationId xmlns:p14="http://schemas.microsoft.com/office/powerpoint/2010/main" val="2941308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fontAlgn="auto" hangingPunct="1">
              <a:spcBef>
                <a:spcPts val="0"/>
              </a:spcBef>
              <a:spcAft>
                <a:spcPts val="750"/>
              </a:spcAft>
              <a:defRPr/>
            </a:pPr>
            <a:endParaRPr lang="he-IL" dirty="0" smtClean="0">
              <a:solidFill>
                <a:schemeClr val="tx1">
                  <a:lumMod val="65000"/>
                  <a:lumOff val="35000"/>
                </a:schemeClr>
              </a:solidFill>
              <a:latin typeface="FbRimona" panose="02020603050405020304" pitchFamily="18" charset="-79"/>
              <a:cs typeface="FbRimona" panose="02020603050405020304" pitchFamily="18" charset="-79"/>
            </a:endParaRPr>
          </a:p>
        </p:txBody>
      </p:sp>
      <p:sp>
        <p:nvSpPr>
          <p:cNvPr id="17412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fld id="{1B545D0C-AE44-4045-94FB-2AC7B96822F4}" type="slidenum">
              <a:rPr lang="he-IL" altLang="he-IL" smtClean="0"/>
              <a:pPr algn="l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he-IL" altLang="he-IL" smtClean="0"/>
          </a:p>
        </p:txBody>
      </p:sp>
    </p:spTree>
    <p:extLst>
      <p:ext uri="{BB962C8B-B14F-4D97-AF65-F5344CB8AC3E}">
        <p14:creationId xmlns:p14="http://schemas.microsoft.com/office/powerpoint/2010/main" val="774840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לבן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 userDrawn="1"/>
        </p:nvSpPr>
        <p:spPr>
          <a:xfrm>
            <a:off x="-702711" y="-1"/>
            <a:ext cx="13597423" cy="6008915"/>
          </a:xfrm>
          <a:prstGeom prst="rect">
            <a:avLst/>
          </a:prstGeom>
          <a:gradFill flip="none" rotWithShape="1">
            <a:gsLst>
              <a:gs pos="35000">
                <a:srgbClr val="D1D1D1"/>
              </a:gs>
              <a:gs pos="100000">
                <a:srgbClr val="DCDCDC"/>
              </a:gs>
              <a:gs pos="0">
                <a:srgbClr val="C6C6C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56"/>
          <a:stretch/>
        </p:blipFill>
        <p:spPr bwMode="auto">
          <a:xfrm>
            <a:off x="870692" y="-1"/>
            <a:ext cx="10450616" cy="5256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  <p:pic>
        <p:nvPicPr>
          <p:cNvPr id="15" name="תמונה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077" y="6166307"/>
            <a:ext cx="1060923" cy="555168"/>
          </a:xfrm>
          <a:prstGeom prst="rect">
            <a:avLst/>
          </a:prstGeom>
        </p:spPr>
      </p:pic>
      <p:pic>
        <p:nvPicPr>
          <p:cNvPr id="17" name="Picture 1"/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18"/>
          <a:stretch/>
        </p:blipFill>
        <p:spPr bwMode="auto">
          <a:xfrm>
            <a:off x="392780" y="6166307"/>
            <a:ext cx="1817020" cy="57452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מלבן 17"/>
          <p:cNvSpPr/>
          <p:nvPr userDrawn="1"/>
        </p:nvSpPr>
        <p:spPr>
          <a:xfrm>
            <a:off x="2109826" y="4249384"/>
            <a:ext cx="7972348" cy="1468383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109826" y="4249383"/>
            <a:ext cx="7972348" cy="975374"/>
          </a:xfrm>
        </p:spPr>
        <p:txBody>
          <a:bodyPr vert="horz" lIns="91440" tIns="45720" rIns="91440" bIns="45720" rtlCol="1" anchor="b">
            <a:normAutofit/>
          </a:bodyPr>
          <a:lstStyle>
            <a:lvl1pPr algn="ctr">
              <a:defRPr lang="he-IL" sz="3200" dirty="0" smtClean="0">
                <a:solidFill>
                  <a:srgbClr val="B01A1A"/>
                </a:solidFill>
                <a:effectLst/>
                <a:cs typeface="+mn-cs"/>
              </a:defRPr>
            </a:lvl1pPr>
          </a:lstStyle>
          <a:p>
            <a:pPr lvl="0" algn="ctr"/>
            <a:r>
              <a:rPr lang="he-IL" dirty="0" smtClean="0"/>
              <a:t>כותרת ראשית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2109826" y="5316832"/>
            <a:ext cx="7972348" cy="3561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 smtClean="0"/>
              <a:t>לחץ כדי לערוך סגנון כותרת משנה של תבנית בסיס</a:t>
            </a:r>
            <a:endParaRPr lang="he-IL" dirty="0"/>
          </a:p>
        </p:txBody>
      </p:sp>
      <p:cxnSp>
        <p:nvCxnSpPr>
          <p:cNvPr id="19" name="מחבר ישר 18"/>
          <p:cNvCxnSpPr/>
          <p:nvPr userDrawn="1"/>
        </p:nvCxnSpPr>
        <p:spPr>
          <a:xfrm>
            <a:off x="3026229" y="5259528"/>
            <a:ext cx="6139543" cy="0"/>
          </a:xfrm>
          <a:prstGeom prst="line">
            <a:avLst/>
          </a:prstGeom>
          <a:ln>
            <a:solidFill>
              <a:srgbClr val="B01A1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589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472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4127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511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1730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72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4147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4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282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305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  <p:pic>
        <p:nvPicPr>
          <p:cNvPr id="7" name="תמונה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60" y="6185075"/>
            <a:ext cx="1060923" cy="555168"/>
          </a:xfrm>
          <a:prstGeom prst="rect">
            <a:avLst/>
          </a:prstGeom>
        </p:spPr>
      </p:pic>
      <p:pic>
        <p:nvPicPr>
          <p:cNvPr id="9" name="Picture 1"/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18"/>
          <a:stretch/>
        </p:blipFill>
        <p:spPr bwMode="auto">
          <a:xfrm>
            <a:off x="10182147" y="6175398"/>
            <a:ext cx="1817020" cy="57452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כותרת 1"/>
          <p:cNvSpPr>
            <a:spLocks noGrp="1"/>
          </p:cNvSpPr>
          <p:nvPr>
            <p:ph type="ctrTitle" hasCustomPrompt="1"/>
          </p:nvPr>
        </p:nvSpPr>
        <p:spPr>
          <a:xfrm>
            <a:off x="3934407" y="1885560"/>
            <a:ext cx="4218993" cy="1939992"/>
          </a:xfrm>
        </p:spPr>
        <p:txBody>
          <a:bodyPr vert="horz" lIns="91440" tIns="45720" rIns="91440" bIns="45720" rtlCol="1" anchor="ctr">
            <a:normAutofit/>
          </a:bodyPr>
          <a:lstStyle>
            <a:lvl1pPr algn="ctr">
              <a:defRPr lang="he-IL" sz="3200" dirty="0" smtClean="0">
                <a:solidFill>
                  <a:srgbClr val="B01A1A"/>
                </a:solidFill>
                <a:effectLst/>
                <a:cs typeface="+mn-cs"/>
              </a:defRPr>
            </a:lvl1pPr>
          </a:lstStyle>
          <a:p>
            <a:pPr lvl="0" algn="ctr"/>
            <a:r>
              <a:rPr lang="he-IL" dirty="0" smtClean="0"/>
              <a:t>תודה ולהתראות!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407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840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6906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63B89-5A57-44D2-AE9F-B71FACF867A4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6EFA1-D64E-45DE-BD0B-5BA5E7F3A374}" type="slidenum">
              <a:rPr lang="he-IL" smtClean="0"/>
              <a:t>‹#›</a:t>
            </a:fld>
            <a:endParaRPr lang="he-IL"/>
          </a:p>
        </p:txBody>
      </p:sp>
      <p:cxnSp>
        <p:nvCxnSpPr>
          <p:cNvPr id="7" name="מחבר ישר 6"/>
          <p:cNvCxnSpPr/>
          <p:nvPr userDrawn="1"/>
        </p:nvCxnSpPr>
        <p:spPr>
          <a:xfrm>
            <a:off x="2015412" y="1409877"/>
            <a:ext cx="10176588" cy="0"/>
          </a:xfrm>
          <a:prstGeom prst="line">
            <a:avLst/>
          </a:prstGeom>
          <a:ln>
            <a:solidFill>
              <a:srgbClr val="B01A1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1"/>
          <p:cNvPicPr/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18"/>
          <a:stretch/>
        </p:blipFill>
        <p:spPr bwMode="auto">
          <a:xfrm>
            <a:off x="381000" y="6356350"/>
            <a:ext cx="1251697" cy="3957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506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holon1" TargetMode="External"/><Relationship Id="rId7" Type="http://schemas.openxmlformats.org/officeDocument/2006/relationships/hyperlink" Target="https://tinyurl.com/holon5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tinyurl.com/holon4" TargetMode="External"/><Relationship Id="rId5" Type="http://schemas.openxmlformats.org/officeDocument/2006/relationships/hyperlink" Target="https://tinyurl.com/holon3" TargetMode="External"/><Relationship Id="rId4" Type="http://schemas.openxmlformats.org/officeDocument/2006/relationships/hyperlink" Target="https://tinyurl.com/holon2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משחק סיימון משימות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e-IL" dirty="0" smtClean="0"/>
              <a:t>פעילות מד"צים פיננסיים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9816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183" y="3827952"/>
            <a:ext cx="2856530" cy="19049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04408" y="1712423"/>
            <a:ext cx="73983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e-IL" sz="3200" dirty="0" smtClean="0"/>
              <a:t>חשוב </a:t>
            </a:r>
            <a:r>
              <a:rPr lang="he-IL" sz="3200" dirty="0"/>
              <a:t>להבין את </a:t>
            </a:r>
            <a:r>
              <a:rPr lang="he-IL" sz="3200" dirty="0" smtClean="0"/>
              <a:t>הכסף כבר מגיל צעיר</a:t>
            </a:r>
            <a:endParaRPr lang="he-IL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e-IL" sz="3200" dirty="0"/>
              <a:t>כסף פוגש אותנו </a:t>
            </a:r>
            <a:r>
              <a:rPr lang="he-IL" sz="3200" dirty="0" smtClean="0"/>
              <a:t>בכל מקום</a:t>
            </a:r>
            <a:endParaRPr lang="he-IL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e-IL" sz="3200" dirty="0"/>
              <a:t>אפשר לנהל את הכסף בלי שהוא ינהל אותנו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e-IL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he-IL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2347783" y="634314"/>
            <a:ext cx="889686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 smtClean="0">
                <a:solidFill>
                  <a:srgbClr val="C00000"/>
                </a:solidFill>
              </a:rPr>
              <a:t>סיכום המשחק</a:t>
            </a:r>
            <a:endParaRPr lang="he-IL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66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תמונה 5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420" y="1644635"/>
            <a:ext cx="8469443" cy="4495944"/>
          </a:xfrm>
          <a:prstGeom prst="rect">
            <a:avLst/>
          </a:prstGeom>
        </p:spPr>
      </p:pic>
      <p:sp>
        <p:nvSpPr>
          <p:cNvPr id="7" name="מלבן 3"/>
          <p:cNvSpPr>
            <a:spLocks noChangeArrowheads="1"/>
          </p:cNvSpPr>
          <p:nvPr/>
        </p:nvSpPr>
        <p:spPr bwMode="auto">
          <a:xfrm>
            <a:off x="2125364" y="4452981"/>
            <a:ext cx="28813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3200" b="1">
                <a:solidFill>
                  <a:srgbClr val="7030A0"/>
                </a:solidFill>
              </a:rPr>
              <a:t>שווק ופרסום</a:t>
            </a:r>
          </a:p>
        </p:txBody>
      </p:sp>
      <p:sp>
        <p:nvSpPr>
          <p:cNvPr id="8" name="מלבן 4"/>
          <p:cNvSpPr>
            <a:spLocks noChangeArrowheads="1"/>
          </p:cNvSpPr>
          <p:nvPr/>
        </p:nvSpPr>
        <p:spPr bwMode="auto">
          <a:xfrm>
            <a:off x="8734127" y="2873420"/>
            <a:ext cx="193198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4000" b="1">
                <a:solidFill>
                  <a:srgbClr val="7030A0"/>
                </a:solidFill>
              </a:rPr>
              <a:t>השוואת </a:t>
            </a:r>
            <a:r>
              <a:rPr lang="en-US" altLang="he-IL" sz="4000" b="1">
                <a:solidFill>
                  <a:srgbClr val="7030A0"/>
                </a:solidFill>
              </a:rPr>
              <a:t/>
            </a:r>
            <a:br>
              <a:rPr lang="en-US" altLang="he-IL" sz="4000" b="1">
                <a:solidFill>
                  <a:srgbClr val="7030A0"/>
                </a:solidFill>
              </a:rPr>
            </a:br>
            <a:r>
              <a:rPr lang="he-IL" altLang="he-IL" sz="4000" b="1">
                <a:solidFill>
                  <a:srgbClr val="7030A0"/>
                </a:solidFill>
              </a:rPr>
              <a:t>מחירים</a:t>
            </a:r>
          </a:p>
        </p:txBody>
      </p:sp>
      <p:sp>
        <p:nvSpPr>
          <p:cNvPr id="9" name="מלבן 5"/>
          <p:cNvSpPr>
            <a:spLocks noChangeArrowheads="1"/>
          </p:cNvSpPr>
          <p:nvPr/>
        </p:nvSpPr>
        <p:spPr bwMode="auto">
          <a:xfrm>
            <a:off x="2756908" y="3117895"/>
            <a:ext cx="14734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3200" b="1">
                <a:solidFill>
                  <a:srgbClr val="7030A0"/>
                </a:solidFill>
              </a:rPr>
              <a:t>מבצעים</a:t>
            </a:r>
          </a:p>
        </p:txBody>
      </p:sp>
      <p:sp>
        <p:nvSpPr>
          <p:cNvPr id="10" name="מלבן 6"/>
          <p:cNvSpPr>
            <a:spLocks noChangeArrowheads="1"/>
          </p:cNvSpPr>
          <p:nvPr/>
        </p:nvSpPr>
        <p:spPr bwMode="auto">
          <a:xfrm>
            <a:off x="3911301" y="2240006"/>
            <a:ext cx="14906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3200" b="1">
                <a:solidFill>
                  <a:srgbClr val="B01A1A"/>
                </a:solidFill>
              </a:rPr>
              <a:t>הלוואות</a:t>
            </a:r>
            <a:endParaRPr lang="he-IL" altLang="he-IL" sz="4000" b="1">
              <a:solidFill>
                <a:srgbClr val="B01A1A"/>
              </a:solidFill>
            </a:endParaRPr>
          </a:p>
        </p:txBody>
      </p:sp>
      <p:sp>
        <p:nvSpPr>
          <p:cNvPr id="11" name="מלבן 7"/>
          <p:cNvSpPr>
            <a:spLocks noChangeArrowheads="1"/>
          </p:cNvSpPr>
          <p:nvPr/>
        </p:nvSpPr>
        <p:spPr bwMode="auto">
          <a:xfrm>
            <a:off x="5292426" y="2036806"/>
            <a:ext cx="3903662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5400" b="1">
                <a:solidFill>
                  <a:srgbClr val="428C3E"/>
                </a:solidFill>
              </a:rPr>
              <a:t>צרכנות נבונה</a:t>
            </a:r>
          </a:p>
        </p:txBody>
      </p:sp>
      <p:sp>
        <p:nvSpPr>
          <p:cNvPr id="12" name="מלבן 11"/>
          <p:cNvSpPr/>
          <p:nvPr/>
        </p:nvSpPr>
        <p:spPr>
          <a:xfrm>
            <a:off x="2636538" y="2643231"/>
            <a:ext cx="5067300" cy="7683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he-IL" sz="4400" b="1" spc="20" dirty="0">
                <a:solidFill>
                  <a:srgbClr val="C8A200"/>
                </a:solidFill>
              </a:rPr>
              <a:t>זכויות עובדים צעירים</a:t>
            </a:r>
          </a:p>
        </p:txBody>
      </p:sp>
      <p:sp>
        <p:nvSpPr>
          <p:cNvPr id="13" name="מלבן 12"/>
          <p:cNvSpPr/>
          <p:nvPr/>
        </p:nvSpPr>
        <p:spPr>
          <a:xfrm>
            <a:off x="4249438" y="2916282"/>
            <a:ext cx="4743450" cy="1323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8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תלוש שכר </a:t>
            </a:r>
          </a:p>
        </p:txBody>
      </p:sp>
      <p:sp>
        <p:nvSpPr>
          <p:cNvPr id="14" name="מלבן 10"/>
          <p:cNvSpPr>
            <a:spLocks noChangeArrowheads="1"/>
          </p:cNvSpPr>
          <p:nvPr/>
        </p:nvSpPr>
        <p:spPr bwMode="auto">
          <a:xfrm>
            <a:off x="7760988" y="4413295"/>
            <a:ext cx="27828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4000" b="1">
                <a:solidFill>
                  <a:srgbClr val="C8A200"/>
                </a:solidFill>
              </a:rPr>
              <a:t>חלום פיננסי </a:t>
            </a:r>
          </a:p>
        </p:txBody>
      </p:sp>
      <p:sp>
        <p:nvSpPr>
          <p:cNvPr id="15" name="מלבן 11"/>
          <p:cNvSpPr>
            <a:spLocks noChangeArrowheads="1"/>
          </p:cNvSpPr>
          <p:nvPr/>
        </p:nvSpPr>
        <p:spPr bwMode="auto">
          <a:xfrm>
            <a:off x="7594302" y="1651044"/>
            <a:ext cx="3017837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3700" b="1">
                <a:solidFill>
                  <a:srgbClr val="B01A1A"/>
                </a:solidFill>
              </a:rPr>
              <a:t>תכנון וחשיבה כלכלית</a:t>
            </a:r>
          </a:p>
        </p:txBody>
      </p:sp>
      <p:sp>
        <p:nvSpPr>
          <p:cNvPr id="16" name="מלבן 15"/>
          <p:cNvSpPr/>
          <p:nvPr/>
        </p:nvSpPr>
        <p:spPr>
          <a:xfrm>
            <a:off x="8275339" y="3986256"/>
            <a:ext cx="2360613" cy="5857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מקורות מימון</a:t>
            </a:r>
          </a:p>
        </p:txBody>
      </p:sp>
      <p:sp>
        <p:nvSpPr>
          <p:cNvPr id="17" name="מלבן 13"/>
          <p:cNvSpPr>
            <a:spLocks noChangeArrowheads="1"/>
          </p:cNvSpPr>
          <p:nvPr/>
        </p:nvSpPr>
        <p:spPr bwMode="auto">
          <a:xfrm>
            <a:off x="2606377" y="3933870"/>
            <a:ext cx="5686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4000" b="1">
                <a:solidFill>
                  <a:srgbClr val="B01A1A"/>
                </a:solidFill>
              </a:rPr>
              <a:t>התנהלות כלכלית אחראית </a:t>
            </a:r>
          </a:p>
        </p:txBody>
      </p:sp>
      <p:sp>
        <p:nvSpPr>
          <p:cNvPr id="18" name="מלבן 17"/>
          <p:cNvSpPr/>
          <p:nvPr/>
        </p:nvSpPr>
        <p:spPr>
          <a:xfrm>
            <a:off x="2468264" y="1544682"/>
            <a:ext cx="4392613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he-IL" sz="4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עצמאות כלכלית</a:t>
            </a:r>
          </a:p>
        </p:txBody>
      </p:sp>
      <p:sp>
        <p:nvSpPr>
          <p:cNvPr id="19" name="מלבן 15"/>
          <p:cNvSpPr>
            <a:spLocks noChangeArrowheads="1"/>
          </p:cNvSpPr>
          <p:nvPr/>
        </p:nvSpPr>
        <p:spPr bwMode="auto">
          <a:xfrm rot="20918691">
            <a:off x="3141364" y="4927644"/>
            <a:ext cx="342741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4400" b="1">
                <a:solidFill>
                  <a:srgbClr val="428C3E"/>
                </a:solidFill>
              </a:rPr>
              <a:t>סדרי עדיפויות </a:t>
            </a:r>
          </a:p>
        </p:txBody>
      </p:sp>
      <p:sp>
        <p:nvSpPr>
          <p:cNvPr id="20" name="מלבן 16"/>
          <p:cNvSpPr>
            <a:spLocks noChangeArrowheads="1"/>
          </p:cNvSpPr>
          <p:nvPr/>
        </p:nvSpPr>
        <p:spPr bwMode="auto">
          <a:xfrm>
            <a:off x="7981652" y="2709907"/>
            <a:ext cx="89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3600" b="1">
                <a:solidFill>
                  <a:srgbClr val="B01A1A"/>
                </a:solidFill>
              </a:rPr>
              <a:t>בנק</a:t>
            </a:r>
          </a:p>
        </p:txBody>
      </p:sp>
      <p:sp>
        <p:nvSpPr>
          <p:cNvPr id="21" name="מלבן 20"/>
          <p:cNvSpPr/>
          <p:nvPr/>
        </p:nvSpPr>
        <p:spPr>
          <a:xfrm>
            <a:off x="2731788" y="3481431"/>
            <a:ext cx="22494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מוצרי חיסכון</a:t>
            </a:r>
          </a:p>
        </p:txBody>
      </p:sp>
      <p:sp>
        <p:nvSpPr>
          <p:cNvPr id="22" name="מלבן 18"/>
          <p:cNvSpPr>
            <a:spLocks noChangeArrowheads="1"/>
          </p:cNvSpPr>
          <p:nvPr/>
        </p:nvSpPr>
        <p:spPr bwMode="auto">
          <a:xfrm>
            <a:off x="2706389" y="2111420"/>
            <a:ext cx="1357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he-IL" altLang="he-IL" sz="4000" b="1">
                <a:solidFill>
                  <a:srgbClr val="7030A0"/>
                </a:solidFill>
              </a:rPr>
              <a:t>בקרה</a:t>
            </a:r>
            <a:endParaRPr lang="he-IL" altLang="he-IL" sz="3200" b="1">
              <a:solidFill>
                <a:srgbClr val="7030A0"/>
              </a:solidFill>
            </a:endParaRPr>
          </a:p>
        </p:txBody>
      </p:sp>
      <p:sp>
        <p:nvSpPr>
          <p:cNvPr id="23" name="מלבן 22"/>
          <p:cNvSpPr/>
          <p:nvPr/>
        </p:nvSpPr>
        <p:spPr>
          <a:xfrm>
            <a:off x="4978101" y="4433931"/>
            <a:ext cx="2925762" cy="5857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קריאה ביקורתית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47783" y="634314"/>
            <a:ext cx="889686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 smtClean="0">
                <a:solidFill>
                  <a:srgbClr val="C00000"/>
                </a:solidFill>
              </a:rPr>
              <a:t>במה עוסק התחום הפיננסי</a:t>
            </a:r>
            <a:endParaRPr lang="he-IL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81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תודה רבה לכם!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27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נעים להכיר</a:t>
            </a:r>
            <a:endParaRPr lang="he-IL" dirty="0"/>
          </a:p>
        </p:txBody>
      </p:sp>
      <p:pic>
        <p:nvPicPr>
          <p:cNvPr id="1028" name="Picture 4" descr="תוצאת תמונה עבור ‪hands shake young people‬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536" y="1936273"/>
            <a:ext cx="5384564" cy="3600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09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סיימון משימות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94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4000" dirty="0" smtClean="0"/>
              <a:t>הסבר על חוקי המשחק</a:t>
            </a:r>
            <a:endParaRPr lang="en-US" sz="40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617044" y="2005013"/>
            <a:ext cx="10068025" cy="41719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he-IL" sz="3600" dirty="0" smtClean="0"/>
              <a:t>לרשותכם 40 דקות.</a:t>
            </a:r>
          </a:p>
          <a:p>
            <a:pPr marL="0" indent="0" algn="just">
              <a:buNone/>
            </a:pPr>
            <a:endParaRPr lang="he-IL" sz="3600" dirty="0" smtClean="0"/>
          </a:p>
          <a:p>
            <a:pPr marL="0" indent="0" algn="just">
              <a:buNone/>
            </a:pPr>
            <a:r>
              <a:rPr lang="he-IL" sz="3600" dirty="0" smtClean="0"/>
              <a:t>עליכם </a:t>
            </a:r>
            <a:r>
              <a:rPr lang="he-IL" sz="3600" dirty="0"/>
              <a:t>להרוויח כמה שיותר נקודות על ידי ביצוע </a:t>
            </a:r>
            <a:r>
              <a:rPr lang="he-IL" sz="3600" dirty="0" smtClean="0"/>
              <a:t>המשימות </a:t>
            </a:r>
            <a:r>
              <a:rPr lang="he-IL" sz="3600" dirty="0"/>
              <a:t>השונות ושליחת הפתרון בקבוצת </a:t>
            </a:r>
            <a:r>
              <a:rPr lang="he-IL" sz="3600" dirty="0" err="1"/>
              <a:t>הווטסאפ</a:t>
            </a:r>
            <a:r>
              <a:rPr lang="he-IL" sz="3600" dirty="0" smtClean="0"/>
              <a:t>.</a:t>
            </a:r>
          </a:p>
          <a:p>
            <a:pPr marL="0" indent="0" algn="just">
              <a:buNone/>
            </a:pPr>
            <a:endParaRPr lang="he-IL" sz="3600" dirty="0"/>
          </a:p>
          <a:p>
            <a:pPr marL="0" indent="0" algn="just">
              <a:buNone/>
            </a:pPr>
            <a:r>
              <a:rPr lang="he-IL" sz="3600" dirty="0" smtClean="0"/>
              <a:t>יש 20 משימות בסך </a:t>
            </a:r>
            <a:r>
              <a:rPr lang="he-IL" sz="3600" dirty="0" err="1" smtClean="0"/>
              <a:t>הכל</a:t>
            </a:r>
            <a:r>
              <a:rPr lang="he-IL" sz="3600" dirty="0" smtClean="0"/>
              <a:t>, כל אחת בעלת ניקוד אחר. </a:t>
            </a:r>
          </a:p>
          <a:p>
            <a:pPr marL="0" indent="0" algn="just">
              <a:buNone/>
            </a:pPr>
            <a:r>
              <a:rPr lang="he-IL" sz="3600" dirty="0" smtClean="0"/>
              <a:t>אפשר לקבל בונוסים על חשיבה פיננסית מקורית...!</a:t>
            </a:r>
          </a:p>
          <a:p>
            <a:pPr marL="0" indent="0" algn="just">
              <a:buNone/>
            </a:pPr>
            <a:endParaRPr lang="he-IL" sz="3600" dirty="0" smtClean="0"/>
          </a:p>
          <a:p>
            <a:pPr marL="0" indent="0">
              <a:buNone/>
            </a:pPr>
            <a:r>
              <a:rPr lang="he-IL" sz="3600" dirty="0" smtClean="0"/>
              <a:t>דוגמא למשימה: </a:t>
            </a:r>
          </a:p>
          <a:p>
            <a:pPr marL="0" indent="0">
              <a:buNone/>
            </a:pPr>
            <a:r>
              <a:rPr lang="he-IL" sz="3600" dirty="0" smtClean="0"/>
              <a:t>"משימה 7- הצטלמו עם חבר חדש מהפעילות". </a:t>
            </a:r>
          </a:p>
          <a:p>
            <a:pPr marL="0" indent="0">
              <a:buNone/>
            </a:pPr>
            <a:r>
              <a:rPr lang="he-IL" sz="3600" dirty="0" smtClean="0"/>
              <a:t>שולחים שתי הודעות- משימה 7 ואחריה תמונה.</a:t>
            </a:r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1E9CFFA-BEF8-4F2C-A08C-CCE0F948C4F2}" type="slidenum">
              <a:rPr lang="en-US" smtClean="0"/>
              <a:pPr algn="r"/>
              <a:t>4</a:t>
            </a:fld>
            <a:endParaRPr lang="en-US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563" y="4418313"/>
            <a:ext cx="1192837" cy="21205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10063" y="4090988"/>
            <a:ext cx="127133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משימה 7: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2168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4000" dirty="0"/>
              <a:t>הנחיות בטיחות</a:t>
            </a:r>
            <a:endParaRPr lang="en-US" sz="40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152651" y="2005013"/>
            <a:ext cx="8591549" cy="4171950"/>
          </a:xfrm>
        </p:spPr>
        <p:txBody>
          <a:bodyPr>
            <a:normAutofit fontScale="92500"/>
          </a:bodyPr>
          <a:lstStyle/>
          <a:p>
            <a:pPr lvl="0"/>
            <a:r>
              <a:rPr lang="he-IL" sz="3600" dirty="0"/>
              <a:t>אסור לצאת משטח בית הספר</a:t>
            </a:r>
            <a:endParaRPr lang="en-US" sz="3600" dirty="0"/>
          </a:p>
          <a:p>
            <a:pPr lvl="0"/>
            <a:r>
              <a:rPr lang="he-IL" sz="3600" dirty="0"/>
              <a:t>אסור לרוץ ולהתפרע במתחמים</a:t>
            </a:r>
            <a:endParaRPr lang="en-US" sz="3600" dirty="0"/>
          </a:p>
          <a:p>
            <a:pPr lvl="0"/>
            <a:r>
              <a:rPr lang="he-IL" sz="3600" dirty="0"/>
              <a:t>לשתות מים ולהימנע משמש</a:t>
            </a:r>
            <a:endParaRPr lang="en-US" sz="3600" dirty="0"/>
          </a:p>
          <a:p>
            <a:pPr lvl="0"/>
            <a:r>
              <a:rPr lang="he-IL" sz="3600" dirty="0"/>
              <a:t>אם יש גשם- סכנת החלקה או התקררות</a:t>
            </a:r>
            <a:endParaRPr lang="en-US" sz="3600" dirty="0"/>
          </a:p>
          <a:p>
            <a:pPr lvl="0"/>
            <a:r>
              <a:rPr lang="he-IL" sz="3600" dirty="0"/>
              <a:t>ליידע את אחד המורים בבית-הספר על כל בעיה</a:t>
            </a:r>
            <a:endParaRPr lang="en-US" sz="3600" dirty="0"/>
          </a:p>
          <a:p>
            <a:pPr lvl="0"/>
            <a:r>
              <a:rPr lang="he-IL" sz="3600" dirty="0"/>
              <a:t>זמינות מלאה בנייד בזמן המשחק</a:t>
            </a:r>
            <a:endParaRPr lang="en-US" sz="3600" dirty="0"/>
          </a:p>
          <a:p>
            <a:pPr lvl="0"/>
            <a:r>
              <a:rPr lang="he-IL" sz="3600" dirty="0"/>
              <a:t>אסור לקנות שום דבר במהלך המשחק!</a:t>
            </a:r>
            <a:endParaRPr lang="en-US" sz="3600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1E9CFFA-BEF8-4F2C-A08C-CCE0F948C4F2}" type="slidenum">
              <a:rPr lang="en-US" smtClean="0"/>
              <a:pPr algn="r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3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מתחלקים לקבוצות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69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4000" dirty="0" smtClean="0"/>
              <a:t>מתחברים לקבוצה</a:t>
            </a:r>
            <a:endParaRPr lang="en-US" sz="4000" dirty="0"/>
          </a:p>
        </p:txBody>
      </p:sp>
      <p:sp>
        <p:nvSpPr>
          <p:cNvPr id="6" name="מציין מיקום תוכן 5"/>
          <p:cNvSpPr>
            <a:spLocks noGrp="1"/>
          </p:cNvSpPr>
          <p:nvPr>
            <p:ph sz="half" idx="2"/>
          </p:nvPr>
        </p:nvSpPr>
        <p:spPr>
          <a:xfrm>
            <a:off x="6246795" y="1755255"/>
            <a:ext cx="5453514" cy="4786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b="1" dirty="0" smtClean="0"/>
              <a:t>קבוצה 1: </a:t>
            </a:r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tinyurl.com/holon1</a:t>
            </a:r>
            <a:endParaRPr lang="he-IL" u="sng" dirty="0" smtClean="0"/>
          </a:p>
          <a:p>
            <a:pPr marL="0" indent="0">
              <a:buNone/>
            </a:pPr>
            <a:r>
              <a:rPr lang="he-IL" b="1" dirty="0" smtClean="0"/>
              <a:t>קבוצה 2: </a:t>
            </a:r>
            <a:r>
              <a:rPr lang="en-US" u="sng" dirty="0">
                <a:hlinkClick r:id="rId4"/>
              </a:rPr>
              <a:t>https://</a:t>
            </a:r>
            <a:r>
              <a:rPr lang="en-US" u="sng" dirty="0" smtClean="0">
                <a:hlinkClick r:id="rId4"/>
              </a:rPr>
              <a:t>tinyurl.com/holon2</a:t>
            </a:r>
            <a:endParaRPr lang="he-IL" u="sng" dirty="0" smtClean="0"/>
          </a:p>
          <a:p>
            <a:pPr marL="0" indent="0">
              <a:buNone/>
            </a:pPr>
            <a:r>
              <a:rPr lang="he-IL" b="1" dirty="0" smtClean="0"/>
              <a:t>קבוצה 3: </a:t>
            </a:r>
            <a:r>
              <a:rPr lang="en-US" u="sng" dirty="0">
                <a:hlinkClick r:id="rId5"/>
              </a:rPr>
              <a:t>https://</a:t>
            </a:r>
            <a:r>
              <a:rPr lang="en-US" u="sng" dirty="0" smtClean="0">
                <a:hlinkClick r:id="rId5"/>
              </a:rPr>
              <a:t>tinyurl.com/holon3</a:t>
            </a:r>
            <a:endParaRPr lang="he-IL" u="sng" dirty="0" smtClean="0"/>
          </a:p>
          <a:p>
            <a:pPr marL="0" indent="0">
              <a:buNone/>
            </a:pPr>
            <a:r>
              <a:rPr lang="he-IL" b="1" dirty="0" smtClean="0"/>
              <a:t>קבוצה 4: </a:t>
            </a:r>
            <a:r>
              <a:rPr lang="en-US" u="sng" dirty="0">
                <a:hlinkClick r:id="rId6"/>
              </a:rPr>
              <a:t>https://</a:t>
            </a:r>
            <a:r>
              <a:rPr lang="en-US" u="sng" dirty="0" smtClean="0">
                <a:hlinkClick r:id="rId6"/>
              </a:rPr>
              <a:t>tinyurl.com/holon4</a:t>
            </a:r>
            <a:endParaRPr lang="he-IL" u="sng" dirty="0" smtClean="0"/>
          </a:p>
          <a:p>
            <a:pPr marL="0" indent="0">
              <a:buNone/>
            </a:pPr>
            <a:r>
              <a:rPr lang="he-IL" b="1" dirty="0" smtClean="0"/>
              <a:t>קבוצה 5: </a:t>
            </a:r>
            <a:r>
              <a:rPr lang="en-US" u="sng">
                <a:hlinkClick r:id="rId7"/>
              </a:rPr>
              <a:t>https://tinyurl.com/holon5</a:t>
            </a:r>
            <a:endParaRPr lang="he-IL" b="1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1E9CFFA-BEF8-4F2C-A08C-CCE0F948C4F2}" type="slidenum">
              <a:rPr lang="en-US" smtClean="0"/>
              <a:pPr algn="r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8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למקומות היכון צא!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39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הכרזה על הזוכים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32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פיננס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791EF"/>
      </a:hlink>
      <a:folHlink>
        <a:srgbClr val="954F72"/>
      </a:folHlink>
    </a:clrScheme>
    <a:fontScheme name="Ari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</TotalTime>
  <Words>230</Words>
  <Application>Microsoft Office PowerPoint</Application>
  <PresentationFormat>מסך רחב</PresentationFormat>
  <Paragraphs>65</Paragraphs>
  <Slides>12</Slides>
  <Notes>6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6" baseType="lpstr">
      <vt:lpstr>Arial</vt:lpstr>
      <vt:lpstr>Calibri</vt:lpstr>
      <vt:lpstr>FbRimona</vt:lpstr>
      <vt:lpstr>ערכת נושא Office</vt:lpstr>
      <vt:lpstr>משחק סיימון משימות</vt:lpstr>
      <vt:lpstr>נעים להכיר</vt:lpstr>
      <vt:lpstr>סיימון משימות</vt:lpstr>
      <vt:lpstr>הסבר על חוקי המשחק</vt:lpstr>
      <vt:lpstr>הנחיות בטיחות</vt:lpstr>
      <vt:lpstr>מתחלקים לקבוצות</vt:lpstr>
      <vt:lpstr>מתחברים לקבוצה</vt:lpstr>
      <vt:lpstr>למקומות היכון צא!</vt:lpstr>
      <vt:lpstr>הכרזה על הזוכים</vt:lpstr>
      <vt:lpstr>מצגת של PowerPoint</vt:lpstr>
      <vt:lpstr>מצגת של PowerPoint</vt:lpstr>
      <vt:lpstr>תודה רבה לכם!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Hagit Matok</dc:creator>
  <cp:lastModifiedBy>Yarden Pinto Mossensohn</cp:lastModifiedBy>
  <cp:revision>97</cp:revision>
  <cp:lastPrinted>2018-01-10T13:08:23Z</cp:lastPrinted>
  <dcterms:created xsi:type="dcterms:W3CDTF">2017-11-26T09:36:56Z</dcterms:created>
  <dcterms:modified xsi:type="dcterms:W3CDTF">2019-02-25T14:01:09Z</dcterms:modified>
</cp:coreProperties>
</file>