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74" r:id="rId5"/>
    <p:sldId id="259" r:id="rId6"/>
    <p:sldId id="269" r:id="rId7"/>
    <p:sldId id="272" r:id="rId8"/>
    <p:sldId id="258" r:id="rId9"/>
    <p:sldId id="270" r:id="rId10"/>
    <p:sldId id="273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79885" autoAdjust="0"/>
  </p:normalViewPr>
  <p:slideViewPr>
    <p:cSldViewPr snapToGrid="0" showGuides="1">
      <p:cViewPr varScale="1">
        <p:scale>
          <a:sx n="93" d="100"/>
          <a:sy n="93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36DB9E-1969-44E5-B7A7-6E65C3E5A058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00C2493-FCA6-4248-9254-1A4B1F19B5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05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271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שאלה פתוחה לדיון בכיתה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97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02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828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מתוך</a:t>
            </a:r>
            <a:r>
              <a:rPr lang="he-IL" baseline="0" dirty="0" smtClean="0"/>
              <a:t> "תמונת מצב המדינה 2018" של מכון </a:t>
            </a:r>
            <a:r>
              <a:rPr lang="he-IL" baseline="0" dirty="0" err="1" smtClean="0"/>
              <a:t>טאוב</a:t>
            </a:r>
            <a:r>
              <a:rPr lang="he-IL" baseline="0" dirty="0" smtClean="0"/>
              <a:t> לחקר המדיניות החברתית בישראל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720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מתוך</a:t>
            </a:r>
            <a:r>
              <a:rPr lang="he-IL" baseline="0" dirty="0" smtClean="0"/>
              <a:t> "תמונת מצב המדינה 2018" של מכון </a:t>
            </a:r>
            <a:r>
              <a:rPr lang="he-IL" baseline="0" dirty="0" err="1" smtClean="0"/>
              <a:t>טאוב</a:t>
            </a:r>
            <a:r>
              <a:rPr lang="he-IL" baseline="0" dirty="0" smtClean="0"/>
              <a:t> לחקר המדיניות החברתית בישראל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576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2493-FCA6-4248-9254-1A4B1F19B50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621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77" y="6196792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92806" y="614179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38" y="6088443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575043" y="6069089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ג'/כסלו/תשע"ט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38" y="6261328"/>
            <a:ext cx="1060923" cy="5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יום הילד הבינלאומי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השיעור עם הכי הרבה משתתפים בעולם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שאלות?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מה הקשר בין הלימודים לבין החלטות כלכליות שלכם?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5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¡×§×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2" y="1906607"/>
            <a:ext cx="3276493" cy="237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סקר הלימודים בבית-הספר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74688" y="1690688"/>
            <a:ext cx="9679112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באיזו </a:t>
            </a:r>
            <a:r>
              <a:rPr lang="he-IL" dirty="0"/>
              <a:t>מידה </a:t>
            </a:r>
            <a:r>
              <a:rPr lang="he-IL" dirty="0" smtClean="0"/>
              <a:t>אתם מסכימים עם כל אחת מהטענות הבאות?</a:t>
            </a:r>
          </a:p>
          <a:p>
            <a:r>
              <a:rPr lang="he-IL" dirty="0" smtClean="0"/>
              <a:t>הלימודים יאפשרו לי לעסוק בעבודה מכובדת בעתיד</a:t>
            </a:r>
          </a:p>
          <a:p>
            <a:r>
              <a:rPr lang="he-IL" dirty="0" smtClean="0"/>
              <a:t>הלימודים </a:t>
            </a:r>
            <a:r>
              <a:rPr lang="he-IL" dirty="0" smtClean="0"/>
              <a:t>מעניקים לי כלים שימושיים לשוק העבודה</a:t>
            </a:r>
          </a:p>
          <a:p>
            <a:r>
              <a:rPr lang="he-IL" dirty="0" smtClean="0"/>
              <a:t>בבית-הספר צברתי חוויות חברתיות שיכולות לסייע לי בעבודה</a:t>
            </a:r>
          </a:p>
          <a:p>
            <a:r>
              <a:rPr lang="he-IL" dirty="0" smtClean="0"/>
              <a:t>חינוך טוב יכול לצמצם אפליה של נשים, בעלי מוגבלויות, מגזרים ועוד</a:t>
            </a:r>
          </a:p>
          <a:p>
            <a:r>
              <a:rPr lang="he-IL" dirty="0" smtClean="0"/>
              <a:t>בית-הספר </a:t>
            </a:r>
            <a:r>
              <a:rPr lang="he-IL" dirty="0" smtClean="0"/>
              <a:t>צריך לעודד תלמידים להתחיל לעבוד בתיכון כדי לצבור ניסיון</a:t>
            </a:r>
          </a:p>
          <a:p>
            <a:r>
              <a:rPr lang="he-IL" dirty="0"/>
              <a:t>עבודה על חשבון זמן לימודים עלולה לפגוע בסיכויי לעבודה טובה בעתיד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34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הזכות לחינוך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רק בשנת 2010 הזכות לחינוך נכנסה באופן רשמי למגילת זכויות הילד של </a:t>
            </a:r>
            <a:r>
              <a:rPr lang="he-IL" dirty="0" err="1" smtClean="0"/>
              <a:t>האו"מ</a:t>
            </a:r>
            <a:r>
              <a:rPr lang="he-IL" dirty="0" smtClean="0"/>
              <a:t>, עליה גם ישראל חתומה.</a:t>
            </a:r>
          </a:p>
          <a:p>
            <a:pPr marL="0" indent="0">
              <a:buNone/>
            </a:pPr>
            <a:r>
              <a:rPr lang="he-IL" dirty="0" smtClean="0"/>
              <a:t>מה לדעתכם </a:t>
            </a:r>
            <a:r>
              <a:rPr lang="he-IL" dirty="0" smtClean="0"/>
              <a:t>אומרת הזכות לחינוך</a:t>
            </a:r>
            <a:r>
              <a:rPr lang="he-IL" dirty="0" smtClean="0"/>
              <a:t>?</a:t>
            </a:r>
          </a:p>
          <a:p>
            <a:pPr marL="0" indent="0">
              <a:buNone/>
            </a:pPr>
            <a:r>
              <a:rPr lang="he-IL" b="1" dirty="0" smtClean="0"/>
              <a:t>נסחו</a:t>
            </a:r>
            <a:r>
              <a:rPr lang="he-IL" dirty="0" smtClean="0"/>
              <a:t> טיוטה לאמנה הבינלאומית של </a:t>
            </a:r>
            <a:r>
              <a:rPr lang="he-IL" dirty="0" err="1" smtClean="0"/>
              <a:t>האו"מ</a:t>
            </a:r>
            <a:r>
              <a:rPr lang="he-IL" dirty="0" smtClean="0"/>
              <a:t> העוסקת בזכות לחינוך. התייחסו לסעיפים הבאים:</a:t>
            </a:r>
          </a:p>
          <a:p>
            <a:pPr>
              <a:buFontTx/>
              <a:buChar char="-"/>
            </a:pPr>
            <a:r>
              <a:rPr lang="he-IL" dirty="0" smtClean="0"/>
              <a:t>גיל</a:t>
            </a:r>
          </a:p>
          <a:p>
            <a:pPr>
              <a:buFontTx/>
              <a:buChar char="-"/>
            </a:pPr>
            <a:r>
              <a:rPr lang="he-IL" dirty="0" smtClean="0"/>
              <a:t>שנות לימוד</a:t>
            </a:r>
          </a:p>
          <a:p>
            <a:pPr>
              <a:buFontTx/>
              <a:buChar char="-"/>
            </a:pPr>
            <a:r>
              <a:rPr lang="he-IL" dirty="0" smtClean="0"/>
              <a:t>קשר לזכויות ילדים נוספות</a:t>
            </a:r>
          </a:p>
          <a:p>
            <a:pPr>
              <a:buFontTx/>
              <a:buChar char="-"/>
            </a:pPr>
            <a:r>
              <a:rPr lang="he-IL" dirty="0" smtClean="0"/>
              <a:t>הקשר בין החינוך לבין התעסוקה</a:t>
            </a:r>
          </a:p>
          <a:p>
            <a:pPr>
              <a:buFontTx/>
              <a:buChar char="-"/>
            </a:pPr>
            <a:endParaRPr lang="he-IL" dirty="0" smtClean="0"/>
          </a:p>
          <a:p>
            <a:pPr>
              <a:buFontTx/>
              <a:buChar char="-"/>
            </a:pPr>
            <a:endParaRPr lang="he-IL" dirty="0" smtClean="0"/>
          </a:p>
        </p:txBody>
      </p:sp>
      <p:pic>
        <p:nvPicPr>
          <p:cNvPr id="1026" name="Picture 2" descr="×ª××× × ×§×©××¨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48355"/>
            <a:ext cx="4664467" cy="310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×××××ª ×××× ××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93" y="4445530"/>
            <a:ext cx="5518721" cy="24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הזכות </a:t>
            </a:r>
            <a:r>
              <a:rPr lang="he-IL" dirty="0" smtClean="0"/>
              <a:t>לחינוך- סעיפים נבחרים מאמנת </a:t>
            </a:r>
            <a:r>
              <a:rPr lang="he-IL" dirty="0" err="1" smtClean="0"/>
              <a:t>האו"מ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מה אומרת הזכות לחינוך?</a:t>
            </a:r>
          </a:p>
          <a:p>
            <a:pPr lvl="1"/>
            <a:r>
              <a:rPr lang="he-IL" dirty="0" smtClean="0"/>
              <a:t>לכל </a:t>
            </a:r>
            <a:r>
              <a:rPr lang="he-IL" dirty="0" smtClean="0"/>
              <a:t>הילדים יש את הזכות ללמוד לפחות בבית-ספר יסודי בחינם.</a:t>
            </a:r>
          </a:p>
          <a:p>
            <a:pPr lvl="1"/>
            <a:r>
              <a:rPr lang="he-IL" dirty="0" smtClean="0"/>
              <a:t>יש לצמצם כל התנהלות אלימה בבתי-הספר, ולהבטיח לימודים מסודרים. </a:t>
            </a:r>
          </a:p>
          <a:p>
            <a:pPr lvl="1"/>
            <a:r>
              <a:rPr lang="he-IL" dirty="0" smtClean="0"/>
              <a:t>צריך לעודד צעירים להגיע לרמת החינוך הגבוהה ביותר שהם יכולים להגיע אליה, ולפתח את האישיות, </a:t>
            </a:r>
            <a:r>
              <a:rPr lang="he-IL" dirty="0" err="1" smtClean="0"/>
              <a:t>הכשרונות</a:t>
            </a:r>
            <a:r>
              <a:rPr lang="he-IL" dirty="0" smtClean="0"/>
              <a:t> והיכולות של כל ילד באופן </a:t>
            </a:r>
            <a:r>
              <a:rPr lang="he-IL" dirty="0" err="1" smtClean="0"/>
              <a:t>מירבי</a:t>
            </a:r>
            <a:r>
              <a:rPr lang="he-IL" dirty="0" smtClean="0"/>
              <a:t>.</a:t>
            </a:r>
          </a:p>
          <a:p>
            <a:pPr lvl="1"/>
            <a:r>
              <a:rPr lang="he-IL" dirty="0" smtClean="0"/>
              <a:t>הממשלות החתומות על האמנה מבטיחות להגן על ילדים מפני עבודה שמסוכנת להם, עלולה לפגוע בבריאותם או בחינוך שלהם.</a:t>
            </a:r>
          </a:p>
        </p:txBody>
      </p:sp>
    </p:spTree>
    <p:extLst>
      <p:ext uri="{BB962C8B-B14F-4D97-AF65-F5344CB8AC3E}">
        <p14:creationId xmlns:p14="http://schemas.microsoft.com/office/powerpoint/2010/main" val="6137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יש קשר בין חינוך לשוק העבודה?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לימודים מבטיחים גם מגוון רחב יותר של הזדמנויות תעסוקה וגם תוספת שכר גבוהה יותר. למשל, תוספת השכר הצפויה </a:t>
            </a:r>
            <a:r>
              <a:rPr lang="he-IL" dirty="0" smtClean="0"/>
              <a:t>לבעלי </a:t>
            </a:r>
            <a:r>
              <a:rPr lang="he-IL" dirty="0" smtClean="0"/>
              <a:t>תואר ראשון </a:t>
            </a:r>
            <a:r>
              <a:rPr lang="he-IL" dirty="0" smtClean="0"/>
              <a:t>נעה בין 8% ל-22%, והיא גבוהה יותר בקרב נשים</a:t>
            </a:r>
            <a:r>
              <a:rPr lang="he-IL" dirty="0" smtClean="0"/>
              <a:t>.</a:t>
            </a:r>
            <a:endParaRPr 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l="27051" t="34261" r="50618" b="36629"/>
          <a:stretch/>
        </p:blipFill>
        <p:spPr>
          <a:xfrm>
            <a:off x="1541124" y="2877143"/>
            <a:ext cx="4581419" cy="33592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30253" t="27715" r="43792" b="31386"/>
          <a:stretch/>
        </p:blipFill>
        <p:spPr>
          <a:xfrm>
            <a:off x="6637106" y="2877143"/>
            <a:ext cx="4202131" cy="37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האם יש קשר בין חינוך </a:t>
            </a:r>
            <a:r>
              <a:rPr lang="he-IL" dirty="0"/>
              <a:t>לשוק העבודה</a:t>
            </a:r>
            <a:r>
              <a:rPr lang="he-IL" dirty="0" smtClean="0"/>
              <a:t>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בעשור האחרון, עם הגדלת תקציב החינוך של המדינה, חלה עלייה בשיעורי התעסוקה בכלל ישראל.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העלייה </a:t>
            </a:r>
            <a:r>
              <a:rPr lang="he-IL" dirty="0"/>
              <a:t>המשמעותית ביותר חלה בקרב </a:t>
            </a:r>
            <a:r>
              <a:rPr lang="he-IL" dirty="0" smtClean="0"/>
              <a:t>גברים </a:t>
            </a:r>
            <a:r>
              <a:rPr lang="he-IL" dirty="0"/>
              <a:t>חרדים (מ-34% ל-45%) ונשים ערביות (מ-24% ל-35%).</a:t>
            </a:r>
          </a:p>
          <a:p>
            <a:r>
              <a:rPr lang="he-IL" dirty="0" smtClean="0"/>
              <a:t>מחקרים </a:t>
            </a:r>
            <a:r>
              <a:rPr lang="he-IL" dirty="0" smtClean="0"/>
              <a:t>של </a:t>
            </a:r>
            <a:r>
              <a:rPr lang="he-IL" dirty="0" err="1"/>
              <a:t>האו"מ</a:t>
            </a:r>
            <a:r>
              <a:rPr lang="he-IL" dirty="0"/>
              <a:t> </a:t>
            </a:r>
            <a:r>
              <a:rPr lang="he-IL" dirty="0" smtClean="0"/>
              <a:t>באפריקה הצביעו על עלייה </a:t>
            </a:r>
            <a:r>
              <a:rPr lang="he-IL" dirty="0" smtClean="0"/>
              <a:t>כללית בחינוך </a:t>
            </a:r>
            <a:r>
              <a:rPr lang="he-IL" dirty="0" smtClean="0"/>
              <a:t>ובתעסוקה שהביאה </a:t>
            </a:r>
            <a:r>
              <a:rPr lang="he-IL" dirty="0"/>
              <a:t>לירידה בתופעות </a:t>
            </a:r>
            <a:r>
              <a:rPr lang="he-IL" dirty="0" smtClean="0"/>
              <a:t>שליליות כגון </a:t>
            </a:r>
            <a:r>
              <a:rPr lang="he-IL" dirty="0" smtClean="0"/>
              <a:t>רעב</a:t>
            </a:r>
            <a:r>
              <a:rPr lang="he-IL" dirty="0" smtClean="0"/>
              <a:t>, עוני, בעיות בריאותיות ואפליה.</a:t>
            </a:r>
            <a:endParaRPr lang="he-IL" dirty="0"/>
          </a:p>
          <a:p>
            <a:endParaRPr lang="he-IL" dirty="0"/>
          </a:p>
        </p:txBody>
      </p:sp>
      <p:pic>
        <p:nvPicPr>
          <p:cNvPr id="2050" name="Picture 2" descr="×ª××¦××ª ×ª××× × ×¢×××¨ ×ª×¢×¡××§×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09" y="4121970"/>
            <a:ext cx="5472059" cy="27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איך זה קשור אליכם?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זה קשור אליכם?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כיצד זכויות נוער עובד מגנות עליכם ומאפשרות לכם תעסוקה טובה יותר בעתיד?</a:t>
            </a:r>
          </a:p>
          <a:p>
            <a:r>
              <a:rPr lang="he-IL" dirty="0" smtClean="0"/>
              <a:t>האם היו לכם סיטואציות במסגרתן העבודה שלכם פגעה בלימודים? איך התמודדתם?</a:t>
            </a:r>
          </a:p>
          <a:p>
            <a:r>
              <a:rPr lang="he-IL" dirty="0" smtClean="0"/>
              <a:t>איזה הזדמנויות תעסוקה זיהיתם שבית-הספר נותן לכם לעתיד? </a:t>
            </a:r>
          </a:p>
          <a:p>
            <a:r>
              <a:rPr lang="he-IL" dirty="0" smtClean="0"/>
              <a:t>איך אפשר להפיק את המקסימום מהלימודים כהכנה לשוק העבודה?</a:t>
            </a:r>
          </a:p>
          <a:p>
            <a:r>
              <a:rPr lang="he-IL" dirty="0" smtClean="0"/>
              <a:t>סיוע לתלמידים חברים- האם אתם עוזרים אחד לשני בלמידה? האם אתם חונכים תלמידים מתקשים מכיתות נמוכות?</a:t>
            </a:r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5122" name="Picture 2" descr="×ª××¦××ª ×ª××× × ×¢×××¨ âªresponsibility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7" y="3866357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400</Words>
  <Application>Microsoft Office PowerPoint</Application>
  <PresentationFormat>מסך רחב</PresentationFormat>
  <Paragraphs>51</Paragraphs>
  <Slides>10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Calibri</vt:lpstr>
      <vt:lpstr>ערכת נושא Office</vt:lpstr>
      <vt:lpstr>יום הילד הבינלאומי</vt:lpstr>
      <vt:lpstr>מה הקשר בין הלימודים לבין החלטות כלכליות שלכם?</vt:lpstr>
      <vt:lpstr>סקר הלימודים בבית-הספר</vt:lpstr>
      <vt:lpstr>הזכות לחינוך</vt:lpstr>
      <vt:lpstr>הזכות לחינוך- סעיפים נבחרים מאמנת האו"מ</vt:lpstr>
      <vt:lpstr>האם יש קשר בין חינוך לשוק העבודה?</vt:lpstr>
      <vt:lpstr>האם יש קשר בין חינוך לשוק העבודה?</vt:lpstr>
      <vt:lpstr>איך זה קשור אליכם?</vt:lpstr>
      <vt:lpstr>איך זה קשור אליכם?</vt:lpstr>
      <vt:lpstr>שאלות?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45</cp:revision>
  <dcterms:created xsi:type="dcterms:W3CDTF">2017-11-26T09:36:56Z</dcterms:created>
  <dcterms:modified xsi:type="dcterms:W3CDTF">2018-11-11T14:45:14Z</dcterms:modified>
</cp:coreProperties>
</file>