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8"/>
  </p:notesMasterIdLst>
  <p:sldIdLst>
    <p:sldId id="256" r:id="rId2"/>
    <p:sldId id="282" r:id="rId3"/>
    <p:sldId id="280" r:id="rId4"/>
    <p:sldId id="283" r:id="rId5"/>
    <p:sldId id="276" r:id="rId6"/>
    <p:sldId id="267" r:id="rId7"/>
    <p:sldId id="268" r:id="rId8"/>
    <p:sldId id="269" r:id="rId9"/>
    <p:sldId id="277" r:id="rId10"/>
    <p:sldId id="271" r:id="rId11"/>
    <p:sldId id="278" r:id="rId12"/>
    <p:sldId id="273" r:id="rId13"/>
    <p:sldId id="274" r:id="rId14"/>
    <p:sldId id="284" r:id="rId15"/>
    <p:sldId id="285" r:id="rId16"/>
    <p:sldId id="258" r:id="rId17"/>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019" autoAdjust="0"/>
    <p:restoredTop sz="79885" autoAdjust="0"/>
  </p:normalViewPr>
  <p:slideViewPr>
    <p:cSldViewPr snapToGrid="0" showGuides="1">
      <p:cViewPr varScale="1">
        <p:scale>
          <a:sx n="93" d="100"/>
          <a:sy n="93" d="100"/>
        </p:scale>
        <p:origin x="55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F536DB9E-1969-44E5-B7A7-6E65C3E5A058}" type="datetimeFigureOut">
              <a:rPr lang="he-IL" smtClean="0"/>
              <a:t>י'/אדר/תשע"ח</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F00C2493-FCA6-4248-9254-1A4B1F19B507}" type="slidenum">
              <a:rPr lang="he-IL" smtClean="0"/>
              <a:t>‹#›</a:t>
            </a:fld>
            <a:endParaRPr lang="he-IL"/>
          </a:p>
        </p:txBody>
      </p:sp>
    </p:spTree>
    <p:extLst>
      <p:ext uri="{BB962C8B-B14F-4D97-AF65-F5344CB8AC3E}">
        <p14:creationId xmlns:p14="http://schemas.microsoft.com/office/powerpoint/2010/main" val="62605112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baba-mail.co.il/content.aspx?emailid=14043"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פעילות של 15 דקות המראה בדרך הומוריסטית כמה אנחנו מושפעים מחשיבה "</a:t>
            </a:r>
            <a:r>
              <a:rPr lang="he-IL" dirty="0" err="1" smtClean="0"/>
              <a:t>מותגית</a:t>
            </a:r>
            <a:r>
              <a:rPr lang="he-IL" dirty="0" smtClean="0"/>
              <a:t>" בהיבטים חברתיים ואישיים. </a:t>
            </a:r>
          </a:p>
          <a:p>
            <a:r>
              <a:rPr lang="he-IL" dirty="0" smtClean="0"/>
              <a:t>השקפים מציגים תמונות של מותגים בעלי מאפיינים מיוחדים לצד שאלה לדיון בכיתה על המותגים</a:t>
            </a:r>
            <a:r>
              <a:rPr lang="he-IL" baseline="0" dirty="0" smtClean="0"/>
              <a:t> הללו.</a:t>
            </a:r>
            <a:endParaRPr lang="he-IL" dirty="0" smtClean="0"/>
          </a:p>
          <a:p>
            <a:r>
              <a:rPr lang="he-IL" dirty="0" smtClean="0"/>
              <a:t>בכל קטגוריה בדקו עם</a:t>
            </a:r>
            <a:r>
              <a:rPr lang="he-IL" baseline="0" dirty="0" smtClean="0"/>
              <a:t> התלמידים האם הם מכירים מקרים דומים.</a:t>
            </a:r>
          </a:p>
          <a:p>
            <a:r>
              <a:rPr lang="he-IL" baseline="0" dirty="0" smtClean="0"/>
              <a:t>מטרת הפעילות לעורר עם התלמידים חשיבה עד כמה אנחנו באמת זקוקים למותגים, עד כמה קל להמציא מותג ועד כמה הנראות והסטטוס החברתי חשובים לנו יותר מהאיכות או הרווח בקניית המוצר. </a:t>
            </a:r>
          </a:p>
          <a:p>
            <a:endParaRPr lang="he-IL" dirty="0" smtClean="0"/>
          </a:p>
          <a:p>
            <a:r>
              <a:rPr lang="he-IL" b="1" dirty="0" smtClean="0"/>
              <a:t>חומרי העשרה:</a:t>
            </a:r>
          </a:p>
          <a:p>
            <a:pPr rtl="1"/>
            <a:r>
              <a:rPr lang="he-IL" sz="1200" kern="1200" dirty="0" smtClean="0">
                <a:solidFill>
                  <a:schemeClr val="tx1"/>
                </a:solidFill>
                <a:latin typeface="+mn-lt"/>
                <a:ea typeface="+mn-ea"/>
                <a:cs typeface="+mn-cs"/>
              </a:rPr>
              <a:t>1. כתבה על עשרה ממציאים שבמקרה הגיעו להמציא את המותג המצליח שלהם</a:t>
            </a:r>
            <a:r>
              <a:rPr lang="he-IL" sz="1200" b="1" u="sng"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rtl="1"/>
            <a:r>
              <a:rPr lang="en-US" sz="1200" b="1" u="sng" kern="1200" dirty="0" smtClean="0">
                <a:solidFill>
                  <a:schemeClr val="tx1"/>
                </a:solidFill>
                <a:latin typeface="+mn-lt"/>
                <a:ea typeface="+mn-ea"/>
                <a:cs typeface="+mn-cs"/>
                <a:hlinkClick r:id="rId3"/>
              </a:rPr>
              <a:t>http://www.baba-mail.co.il/content.aspx?emailid=14043</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2. כתבה על איך הופכים מוצרים ללהיטים</a:t>
            </a:r>
            <a:r>
              <a:rPr lang="he-IL" sz="1200" b="1" u="sng"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rtl="1"/>
            <a:r>
              <a:rPr lang="en-US" sz="1200" b="1" u="sng" kern="1200" dirty="0" smtClean="0">
                <a:solidFill>
                  <a:schemeClr val="tx1"/>
                </a:solidFill>
                <a:latin typeface="+mn-lt"/>
                <a:ea typeface="+mn-ea"/>
                <a:cs typeface="+mn-cs"/>
              </a:rPr>
              <a:t>https://www.calcalist.co.il/local/articles/0,7340,L-3708302,00.html</a:t>
            </a:r>
            <a:endParaRPr lang="en-US" sz="1200" kern="1200" dirty="0" smtClean="0">
              <a:solidFill>
                <a:schemeClr val="tx1"/>
              </a:solidFill>
              <a:latin typeface="+mn-lt"/>
              <a:ea typeface="+mn-ea"/>
              <a:cs typeface="+mn-cs"/>
            </a:endParaRPr>
          </a:p>
          <a:p>
            <a:endParaRPr lang="he-IL" dirty="0" smtClean="0"/>
          </a:p>
          <a:p>
            <a:endParaRPr lang="he-IL" dirty="0"/>
          </a:p>
        </p:txBody>
      </p:sp>
      <p:sp>
        <p:nvSpPr>
          <p:cNvPr id="4" name="מציין מיקום של מספר שקופית 3"/>
          <p:cNvSpPr>
            <a:spLocks noGrp="1"/>
          </p:cNvSpPr>
          <p:nvPr>
            <p:ph type="sldNum" sz="quarter" idx="10"/>
          </p:nvPr>
        </p:nvSpPr>
        <p:spPr/>
        <p:txBody>
          <a:bodyPr/>
          <a:lstStyle/>
          <a:p>
            <a:fld id="{F00C2493-FCA6-4248-9254-1A4B1F19B507}" type="slidenum">
              <a:rPr lang="he-IL" smtClean="0"/>
              <a:t>1</a:t>
            </a:fld>
            <a:endParaRPr lang="he-IL"/>
          </a:p>
        </p:txBody>
      </p:sp>
    </p:spTree>
    <p:extLst>
      <p:ext uri="{BB962C8B-B14F-4D97-AF65-F5344CB8AC3E}">
        <p14:creationId xmlns:p14="http://schemas.microsoft.com/office/powerpoint/2010/main" val="2952714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sz="1200" b="1" i="0" kern="1200" dirty="0" err="1" smtClean="0">
                <a:solidFill>
                  <a:schemeClr val="tx1"/>
                </a:solidFill>
                <a:latin typeface="+mn-lt"/>
                <a:ea typeface="+mn-ea"/>
                <a:cs typeface="+mn-cs"/>
              </a:rPr>
              <a:t>סלינקי</a:t>
            </a:r>
            <a:r>
              <a:rPr lang="he-IL" sz="1200" b="1" i="0" kern="1200" dirty="0" smtClean="0">
                <a:solidFill>
                  <a:schemeClr val="tx1"/>
                </a:solidFill>
                <a:latin typeface="+mn-lt"/>
                <a:ea typeface="+mn-ea"/>
                <a:cs typeface="+mn-cs"/>
              </a:rPr>
              <a:t>:</a:t>
            </a:r>
          </a:p>
          <a:p>
            <a:r>
              <a:rPr lang="he-IL" sz="1200" b="0" i="0" kern="1200" dirty="0" smtClean="0">
                <a:solidFill>
                  <a:schemeClr val="tx1"/>
                </a:solidFill>
                <a:latin typeface="+mn-lt"/>
                <a:ea typeface="+mn-ea"/>
                <a:cs typeface="+mn-cs"/>
              </a:rPr>
              <a:t>ריצ'רד ג'יימס, מהנדס בחיל הים האמריקאי, ניסה לייצר מכשיר שיפקח על תפוקת כוח הסוס של ספינות במהלך מלחמת העולם השנייה. ואולם אחד הקפיצים שנועד לייצב את המכשיר נפל מהשולחן והמשיך "ללכת". מיד עלה במוחו הרעיון להפוך את הקפיץ המהלך לצעצוע לילדים, </a:t>
            </a:r>
            <a:r>
              <a:rPr lang="he-IL" sz="1200" b="0" i="0" kern="1200" dirty="0" err="1" smtClean="0">
                <a:solidFill>
                  <a:schemeClr val="tx1"/>
                </a:solidFill>
                <a:latin typeface="+mn-lt"/>
                <a:ea typeface="+mn-ea"/>
                <a:cs typeface="+mn-cs"/>
              </a:rPr>
              <a:t>וב</a:t>
            </a:r>
            <a:r>
              <a:rPr lang="he-IL" sz="1200" b="0" i="0" kern="1200" dirty="0" smtClean="0">
                <a:solidFill>
                  <a:schemeClr val="tx1"/>
                </a:solidFill>
                <a:latin typeface="+mn-lt"/>
                <a:ea typeface="+mn-ea"/>
                <a:cs typeface="+mn-cs"/>
              </a:rPr>
              <a:t>-1945 נוצר </a:t>
            </a:r>
            <a:r>
              <a:rPr lang="he-IL" sz="1200" b="0" i="0" kern="1200" dirty="0" err="1" smtClean="0">
                <a:solidFill>
                  <a:schemeClr val="tx1"/>
                </a:solidFill>
                <a:latin typeface="+mn-lt"/>
                <a:ea typeface="+mn-ea"/>
                <a:cs typeface="+mn-cs"/>
              </a:rPr>
              <a:t>הסלינקי</a:t>
            </a:r>
            <a:r>
              <a:rPr lang="he-IL" sz="1200" b="0" i="0" kern="1200" dirty="0" smtClean="0">
                <a:solidFill>
                  <a:schemeClr val="tx1"/>
                </a:solidFill>
                <a:latin typeface="+mn-lt"/>
                <a:ea typeface="+mn-ea"/>
                <a:cs typeface="+mn-cs"/>
              </a:rPr>
              <a:t> הראשון.</a:t>
            </a:r>
          </a:p>
          <a:p>
            <a:endParaRPr lang="he-IL" sz="1200" b="0" i="0" kern="1200" dirty="0" smtClean="0">
              <a:solidFill>
                <a:schemeClr val="tx1"/>
              </a:solidFill>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i="0" kern="1200" dirty="0" smtClean="0">
                <a:solidFill>
                  <a:schemeClr val="tx1"/>
                </a:solidFill>
                <a:latin typeface="+mn-lt"/>
                <a:ea typeface="+mn-ea"/>
                <a:cs typeface="+mn-cs"/>
              </a:rPr>
              <a:t>קולה:</a:t>
            </a:r>
          </a:p>
          <a:p>
            <a:r>
              <a:rPr lang="he-IL" sz="1200" b="0" i="0" kern="1200" dirty="0" smtClean="0">
                <a:solidFill>
                  <a:schemeClr val="tx1"/>
                </a:solidFill>
                <a:latin typeface="+mn-lt"/>
                <a:ea typeface="+mn-ea"/>
                <a:cs typeface="+mn-cs"/>
              </a:rPr>
              <a:t>בניסיון נואש למצוא תרופה לכאבי הראש מהם סבל, ג'ון </a:t>
            </a:r>
            <a:r>
              <a:rPr lang="he-IL" sz="1200" b="0" i="0" kern="1200" dirty="0" err="1" smtClean="0">
                <a:solidFill>
                  <a:schemeClr val="tx1"/>
                </a:solidFill>
                <a:latin typeface="+mn-lt"/>
                <a:ea typeface="+mn-ea"/>
                <a:cs typeface="+mn-cs"/>
              </a:rPr>
              <a:t>פמברטון</a:t>
            </a:r>
            <a:r>
              <a:rPr lang="he-IL" sz="1200" b="0" i="0" kern="1200" dirty="0" smtClean="0">
                <a:solidFill>
                  <a:schemeClr val="tx1"/>
                </a:solidFill>
                <a:latin typeface="+mn-lt"/>
                <a:ea typeface="+mn-ea"/>
                <a:cs typeface="+mn-cs"/>
              </a:rPr>
              <a:t>, רוקח מאטלנטה, ג'ורג'יה, שבארה"ב, שפך מספר רכיבים לתוך קומקום, ובסופו של דבר יצר מתכון שנותר בגדר סוד עד היום. נוסחת המשקה נמכרה לשני אנשים שהפכו את קוקה-קולה למשקה. שיווק המשקה החדש החל ב-8 במאי 1886.</a:t>
            </a:r>
          </a:p>
          <a:p>
            <a:endParaRPr lang="he-IL" sz="1200" b="0" i="0" kern="1200" dirty="0" smtClean="0">
              <a:solidFill>
                <a:schemeClr val="tx1"/>
              </a:solidFill>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i="0" kern="1200" dirty="0" smtClean="0">
                <a:solidFill>
                  <a:schemeClr val="tx1"/>
                </a:solidFill>
                <a:latin typeface="+mn-lt"/>
                <a:ea typeface="+mn-ea"/>
                <a:cs typeface="+mn-cs"/>
              </a:rPr>
              <a:t>גומי לעיסה:</a:t>
            </a:r>
          </a:p>
          <a:p>
            <a:r>
              <a:rPr lang="he-IL" sz="1200" b="0" i="0" kern="1200" dirty="0" smtClean="0">
                <a:solidFill>
                  <a:schemeClr val="tx1"/>
                </a:solidFill>
                <a:latin typeface="+mn-lt"/>
                <a:ea typeface="+mn-ea"/>
                <a:cs typeface="+mn-cs"/>
              </a:rPr>
              <a:t>לאחר</a:t>
            </a:r>
            <a:r>
              <a:rPr lang="he-IL" sz="1200" b="0" i="0" kern="1200" baseline="0" dirty="0" smtClean="0">
                <a:solidFill>
                  <a:schemeClr val="tx1"/>
                </a:solidFill>
                <a:latin typeface="+mn-lt"/>
                <a:ea typeface="+mn-ea"/>
                <a:cs typeface="+mn-cs"/>
              </a:rPr>
              <a:t> ש</a:t>
            </a:r>
            <a:r>
              <a:rPr lang="he-IL" sz="1200" b="0" i="0" kern="1200" dirty="0" smtClean="0">
                <a:solidFill>
                  <a:schemeClr val="tx1"/>
                </a:solidFill>
                <a:latin typeface="+mn-lt"/>
                <a:ea typeface="+mn-ea"/>
                <a:cs typeface="+mn-cs"/>
              </a:rPr>
              <a:t>תוסכל מכישלון ניסיונותיו לייצר תחליף ללטקס (גומי טבעי שמופק משרף עץ הגומי), תומאס אדמס הכניס חתיכה לפיו וגילה להפתעתו כי די נחמד ללעוס את החומר הגמיש. הוא החל להוסיף לו טעם ועד 1888 נקבע השם "גומי לעיסה".</a:t>
            </a:r>
          </a:p>
          <a:p>
            <a:endParaRPr lang="he-IL" dirty="0"/>
          </a:p>
        </p:txBody>
      </p:sp>
      <p:sp>
        <p:nvSpPr>
          <p:cNvPr id="4" name="מציין מיקום של מספר שקופית 3"/>
          <p:cNvSpPr>
            <a:spLocks noGrp="1"/>
          </p:cNvSpPr>
          <p:nvPr>
            <p:ph type="sldNum" sz="quarter" idx="10"/>
          </p:nvPr>
        </p:nvSpPr>
        <p:spPr/>
        <p:txBody>
          <a:bodyPr/>
          <a:lstStyle/>
          <a:p>
            <a:fld id="{19D69055-F17E-42EC-9492-D7F1FF371EA1}" type="slidenum">
              <a:rPr lang="he-IL" smtClean="0"/>
              <a:t>13</a:t>
            </a:fld>
            <a:endParaRPr lang="he-IL"/>
          </a:p>
        </p:txBody>
      </p:sp>
    </p:spTree>
    <p:extLst>
      <p:ext uri="{BB962C8B-B14F-4D97-AF65-F5344CB8AC3E}">
        <p14:creationId xmlns:p14="http://schemas.microsoft.com/office/powerpoint/2010/main" val="1451742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r>
              <a:rPr lang="he-IL" dirty="0" smtClean="0"/>
              <a:t>כיצד אנחנו מושפעים מהרעיון של מותג? לא</a:t>
            </a:r>
            <a:r>
              <a:rPr lang="he-IL" baseline="0" dirty="0" smtClean="0"/>
              <a:t> רק חברתית, אלא גם מבחינת השפה שלנו?</a:t>
            </a:r>
            <a:endParaRPr lang="he-IL" dirty="0" smtClean="0"/>
          </a:p>
          <a:p>
            <a:pPr marL="228600" indent="-228600">
              <a:buAutoNum type="arabicPeriod"/>
            </a:pPr>
            <a:r>
              <a:rPr lang="he-IL" dirty="0" smtClean="0"/>
              <a:t>כיצד משמש</a:t>
            </a:r>
            <a:r>
              <a:rPr lang="he-IL" baseline="0" dirty="0" smtClean="0"/>
              <a:t> הרעיון של 'מותגים' את אלו שמוכרים את המוצרים?</a:t>
            </a:r>
          </a:p>
        </p:txBody>
      </p:sp>
      <p:sp>
        <p:nvSpPr>
          <p:cNvPr id="4" name="מציין מיקום של מספר שקופית 3"/>
          <p:cNvSpPr>
            <a:spLocks noGrp="1"/>
          </p:cNvSpPr>
          <p:nvPr>
            <p:ph type="sldNum" sz="quarter" idx="10"/>
          </p:nvPr>
        </p:nvSpPr>
        <p:spPr/>
        <p:txBody>
          <a:bodyPr/>
          <a:lstStyle/>
          <a:p>
            <a:fld id="{F00C2493-FCA6-4248-9254-1A4B1F19B507}" type="slidenum">
              <a:rPr lang="he-IL" smtClean="0"/>
              <a:t>15</a:t>
            </a:fld>
            <a:endParaRPr lang="he-IL"/>
          </a:p>
        </p:txBody>
      </p:sp>
    </p:spTree>
    <p:extLst>
      <p:ext uri="{BB962C8B-B14F-4D97-AF65-F5344CB8AC3E}">
        <p14:creationId xmlns:p14="http://schemas.microsoft.com/office/powerpoint/2010/main" val="2417750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בקשו מהכיתה לספר על מותגים שונים שהם מכירים. פנו לאחד התלמידים</a:t>
            </a:r>
            <a:r>
              <a:rPr lang="he-IL" baseline="0" dirty="0" smtClean="0"/>
              <a:t> והציעו לו להשתתף במשימה מאתגרת.</a:t>
            </a:r>
          </a:p>
          <a:p>
            <a:r>
              <a:rPr lang="he-IL" baseline="0" dirty="0" smtClean="0"/>
              <a:t>עדיף תלמיד עם יכולות מילוליות טובות.</a:t>
            </a:r>
            <a:endParaRPr lang="he-IL" dirty="0"/>
          </a:p>
        </p:txBody>
      </p:sp>
      <p:sp>
        <p:nvSpPr>
          <p:cNvPr id="4" name="מציין מיקום של מספר שקופית 3"/>
          <p:cNvSpPr>
            <a:spLocks noGrp="1"/>
          </p:cNvSpPr>
          <p:nvPr>
            <p:ph type="sldNum" sz="quarter" idx="10"/>
          </p:nvPr>
        </p:nvSpPr>
        <p:spPr/>
        <p:txBody>
          <a:bodyPr/>
          <a:lstStyle/>
          <a:p>
            <a:fld id="{F00C2493-FCA6-4248-9254-1A4B1F19B507}" type="slidenum">
              <a:rPr lang="he-IL" smtClean="0"/>
              <a:t>2</a:t>
            </a:fld>
            <a:endParaRPr lang="he-IL"/>
          </a:p>
        </p:txBody>
      </p:sp>
    </p:spTree>
    <p:extLst>
      <p:ext uri="{BB962C8B-B14F-4D97-AF65-F5344CB8AC3E}">
        <p14:creationId xmlns:p14="http://schemas.microsoft.com/office/powerpoint/2010/main" val="3443102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F00C2493-FCA6-4248-9254-1A4B1F19B507}" type="slidenum">
              <a:rPr lang="he-IL" smtClean="0"/>
              <a:t>3</a:t>
            </a:fld>
            <a:endParaRPr lang="he-IL"/>
          </a:p>
        </p:txBody>
      </p:sp>
    </p:spTree>
    <p:extLst>
      <p:ext uri="{BB962C8B-B14F-4D97-AF65-F5344CB8AC3E}">
        <p14:creationId xmlns:p14="http://schemas.microsoft.com/office/powerpoint/2010/main" val="1157820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F00C2493-FCA6-4248-9254-1A4B1F19B507}" type="slidenum">
              <a:rPr lang="he-IL" smtClean="0"/>
              <a:t>4</a:t>
            </a:fld>
            <a:endParaRPr lang="he-IL"/>
          </a:p>
        </p:txBody>
      </p:sp>
    </p:spTree>
    <p:extLst>
      <p:ext uri="{BB962C8B-B14F-4D97-AF65-F5344CB8AC3E}">
        <p14:creationId xmlns:p14="http://schemas.microsoft.com/office/powerpoint/2010/main" val="3157526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אלו לוגואים של חברות הלבשה שבחרו</a:t>
            </a:r>
            <a:r>
              <a:rPr lang="he-IL" baseline="0" dirty="0" smtClean="0"/>
              <a:t> בשם המזכיר שם של מותג. האיכות של המוצרים לא זהה אבל אנשים מוכנים לקנות אותם בגלל הדמיון הרב למותגים קיימים (הם מנסים "להתחפש" למותג המקורי).</a:t>
            </a:r>
            <a:endParaRPr lang="he-IL" dirty="0"/>
          </a:p>
        </p:txBody>
      </p:sp>
      <p:sp>
        <p:nvSpPr>
          <p:cNvPr id="4" name="מציין מיקום של מספר שקופית 3"/>
          <p:cNvSpPr>
            <a:spLocks noGrp="1"/>
          </p:cNvSpPr>
          <p:nvPr>
            <p:ph type="sldNum" sz="quarter" idx="10"/>
          </p:nvPr>
        </p:nvSpPr>
        <p:spPr/>
        <p:txBody>
          <a:bodyPr/>
          <a:lstStyle/>
          <a:p>
            <a:fld id="{19D69055-F17E-42EC-9492-D7F1FF371EA1}" type="slidenum">
              <a:rPr lang="he-IL" smtClean="0"/>
              <a:t>6</a:t>
            </a:fld>
            <a:endParaRPr lang="he-IL"/>
          </a:p>
        </p:txBody>
      </p:sp>
    </p:spTree>
    <p:extLst>
      <p:ext uri="{BB962C8B-B14F-4D97-AF65-F5344CB8AC3E}">
        <p14:creationId xmlns:p14="http://schemas.microsoft.com/office/powerpoint/2010/main" val="1262118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t>באופן דומה קיימים גם מוצרי מזון שמתחפשים למותג אחר עם לוגואים דומים של צבעים, גרפיקה ועוד. </a:t>
            </a:r>
            <a:endParaRPr lang="he-IL" dirty="0"/>
          </a:p>
        </p:txBody>
      </p:sp>
      <p:sp>
        <p:nvSpPr>
          <p:cNvPr id="4" name="מציין מיקום של מספר שקופית 3"/>
          <p:cNvSpPr>
            <a:spLocks noGrp="1"/>
          </p:cNvSpPr>
          <p:nvPr>
            <p:ph type="sldNum" sz="quarter" idx="10"/>
          </p:nvPr>
        </p:nvSpPr>
        <p:spPr/>
        <p:txBody>
          <a:bodyPr/>
          <a:lstStyle/>
          <a:p>
            <a:fld id="{19D69055-F17E-42EC-9492-D7F1FF371EA1}" type="slidenum">
              <a:rPr lang="he-IL" smtClean="0"/>
              <a:t>7</a:t>
            </a:fld>
            <a:endParaRPr lang="he-IL"/>
          </a:p>
        </p:txBody>
      </p:sp>
    </p:spTree>
    <p:extLst>
      <p:ext uri="{BB962C8B-B14F-4D97-AF65-F5344CB8AC3E}">
        <p14:creationId xmlns:p14="http://schemas.microsoft.com/office/powerpoint/2010/main" val="173484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אלו רשתות</a:t>
            </a:r>
            <a:r>
              <a:rPr lang="he-IL" baseline="0" dirty="0" smtClean="0"/>
              <a:t> "שהגיעו לארץ" כאילו הבגדים שלהן מחו"ל, כאשר אנשים לא ידעו מה מקורן, מי הבעלים ומדוע יש להם שמות לועזיים. לאחר ששכחה המהומה מסביב לכניסתן התברר שמדובר בחברה שיושבת בראש העין ושהמשקיעים "הסמויים" שלה הם מטבריה (קרולינה </a:t>
            </a:r>
            <a:r>
              <a:rPr lang="he-IL" baseline="0" dirty="0" err="1" smtClean="0"/>
              <a:t>למקה</a:t>
            </a:r>
            <a:r>
              <a:rPr lang="he-IL" baseline="0" dirty="0" smtClean="0"/>
              <a:t> ברלין , </a:t>
            </a:r>
            <a:r>
              <a:rPr lang="he-IL" baseline="0" dirty="0" err="1" smtClean="0"/>
              <a:t>הודיס</a:t>
            </a:r>
            <a:r>
              <a:rPr lang="he-IL" baseline="0" dirty="0" smtClean="0"/>
              <a:t> </a:t>
            </a:r>
            <a:r>
              <a:rPr lang="he-IL" baseline="0" dirty="0" err="1" smtClean="0"/>
              <a:t>ואורבניקה</a:t>
            </a:r>
            <a:r>
              <a:rPr lang="he-IL" baseline="0" dirty="0" smtClean="0"/>
              <a:t>)</a:t>
            </a:r>
          </a:p>
        </p:txBody>
      </p:sp>
      <p:sp>
        <p:nvSpPr>
          <p:cNvPr id="4" name="מציין מיקום של מספר שקופית 3"/>
          <p:cNvSpPr>
            <a:spLocks noGrp="1"/>
          </p:cNvSpPr>
          <p:nvPr>
            <p:ph type="sldNum" sz="quarter" idx="10"/>
          </p:nvPr>
        </p:nvSpPr>
        <p:spPr/>
        <p:txBody>
          <a:bodyPr/>
          <a:lstStyle/>
          <a:p>
            <a:fld id="{19D69055-F17E-42EC-9492-D7F1FF371EA1}" type="slidenum">
              <a:rPr lang="he-IL" smtClean="0"/>
              <a:t>8</a:t>
            </a:fld>
            <a:endParaRPr lang="he-IL"/>
          </a:p>
        </p:txBody>
      </p:sp>
    </p:spTree>
    <p:extLst>
      <p:ext uri="{BB962C8B-B14F-4D97-AF65-F5344CB8AC3E}">
        <p14:creationId xmlns:p14="http://schemas.microsoft.com/office/powerpoint/2010/main" val="2380021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sz="1200" b="0" i="0" kern="1200" dirty="0" smtClean="0">
                <a:solidFill>
                  <a:schemeClr val="tx1"/>
                </a:solidFill>
                <a:latin typeface="+mn-lt"/>
                <a:ea typeface="+mn-ea"/>
                <a:cs typeface="+mn-cs"/>
              </a:rPr>
              <a:t>המוני ישראלים משתמשים בשמות מותג כשמות מוצר.</a:t>
            </a:r>
            <a:r>
              <a:rPr lang="he-IL" sz="1200" b="0" i="0" kern="1200" baseline="0" dirty="0" smtClean="0">
                <a:solidFill>
                  <a:schemeClr val="tx1"/>
                </a:solidFill>
                <a:latin typeface="+mn-lt"/>
                <a:ea typeface="+mn-ea"/>
                <a:cs typeface="+mn-cs"/>
              </a:rPr>
              <a:t> </a:t>
            </a:r>
            <a:r>
              <a:rPr lang="he-IL" sz="1200" b="0" i="0" kern="1200" dirty="0" smtClean="0">
                <a:solidFill>
                  <a:schemeClr val="tx1"/>
                </a:solidFill>
                <a:latin typeface="+mn-lt"/>
                <a:ea typeface="+mn-ea"/>
                <a:cs typeface="+mn-cs"/>
              </a:rPr>
              <a:t>הדוגמא הנפוצה ביותר היא פלאפון, אבל גם סלוטייפ,</a:t>
            </a:r>
            <a:r>
              <a:rPr lang="he-IL" sz="1200" b="0" i="0" kern="1200" baseline="0" dirty="0" smtClean="0">
                <a:solidFill>
                  <a:schemeClr val="tx1"/>
                </a:solidFill>
                <a:latin typeface="+mn-lt"/>
                <a:ea typeface="+mn-ea"/>
                <a:cs typeface="+mn-cs"/>
              </a:rPr>
              <a:t> </a:t>
            </a:r>
            <a:r>
              <a:rPr lang="he-IL" sz="1200" b="0" i="0" kern="1200" dirty="0" smtClean="0">
                <a:solidFill>
                  <a:schemeClr val="tx1"/>
                </a:solidFill>
                <a:latin typeface="+mn-lt"/>
                <a:ea typeface="+mn-ea"/>
                <a:cs typeface="+mn-cs"/>
              </a:rPr>
              <a:t>טיפקס,</a:t>
            </a:r>
            <a:r>
              <a:rPr lang="he-IL" sz="1200" b="0" i="0" kern="1200" baseline="0" dirty="0" smtClean="0">
                <a:solidFill>
                  <a:schemeClr val="tx1"/>
                </a:solidFill>
                <a:latin typeface="+mn-lt"/>
                <a:ea typeface="+mn-ea"/>
                <a:cs typeface="+mn-cs"/>
              </a:rPr>
              <a:t> </a:t>
            </a:r>
            <a:r>
              <a:rPr lang="he-IL" sz="1200" b="0" i="0" kern="1200" dirty="0" smtClean="0">
                <a:solidFill>
                  <a:schemeClr val="tx1"/>
                </a:solidFill>
                <a:latin typeface="+mn-lt"/>
                <a:ea typeface="+mn-ea"/>
                <a:cs typeface="+mn-cs"/>
              </a:rPr>
              <a:t>וזלין, פינג פונג</a:t>
            </a:r>
            <a:r>
              <a:rPr lang="he-IL" sz="1200" b="0" i="0" kern="1200" baseline="0" dirty="0" smtClean="0">
                <a:solidFill>
                  <a:schemeClr val="tx1"/>
                </a:solidFill>
                <a:latin typeface="+mn-lt"/>
                <a:ea typeface="+mn-ea"/>
                <a:cs typeface="+mn-cs"/>
              </a:rPr>
              <a:t> וטפלון הם בכלל שמות של מותגים.</a:t>
            </a:r>
            <a:endParaRPr lang="he-IL" sz="1200" b="0" i="0" kern="1200" dirty="0" smtClean="0">
              <a:solidFill>
                <a:schemeClr val="tx1"/>
              </a:solidFill>
              <a:latin typeface="+mn-lt"/>
              <a:ea typeface="+mn-ea"/>
              <a:cs typeface="+mn-cs"/>
            </a:endParaRPr>
          </a:p>
          <a:p>
            <a:r>
              <a:rPr lang="he-IL" sz="1200" b="0" i="0" kern="1200" dirty="0" smtClean="0">
                <a:solidFill>
                  <a:schemeClr val="tx1"/>
                </a:solidFill>
                <a:latin typeface="+mn-lt"/>
                <a:ea typeface="+mn-ea"/>
                <a:cs typeface="+mn-cs"/>
              </a:rPr>
              <a:t>בשקף (מימין למעלה לפי שורות):</a:t>
            </a:r>
            <a:endParaRPr lang="he-IL" sz="1200" b="0" i="0" kern="1200" baseline="0" dirty="0" smtClean="0">
              <a:solidFill>
                <a:schemeClr val="tx1"/>
              </a:solidFill>
              <a:latin typeface="+mn-lt"/>
              <a:ea typeface="+mn-ea"/>
              <a:cs typeface="+mn-cs"/>
            </a:endParaRPr>
          </a:p>
          <a:p>
            <a:pPr marL="228600" indent="-228600">
              <a:buAutoNum type="arabicPeriod"/>
            </a:pPr>
            <a:r>
              <a:rPr lang="he-IL" sz="1200" b="0" i="0" kern="1200" baseline="0" dirty="0" smtClean="0">
                <a:solidFill>
                  <a:schemeClr val="tx1"/>
                </a:solidFill>
                <a:latin typeface="+mn-lt"/>
                <a:ea typeface="+mn-ea"/>
                <a:cs typeface="+mn-cs"/>
              </a:rPr>
              <a:t>פריג'ידר הוא שם של חברה שמוכרת מקררים</a:t>
            </a:r>
          </a:p>
          <a:p>
            <a:pPr marL="228600" indent="-228600">
              <a:buAutoNum type="arabicPeriod"/>
            </a:pPr>
            <a:r>
              <a:rPr lang="he-IL" sz="1200" b="0" i="0" kern="1200" baseline="0" dirty="0" smtClean="0">
                <a:solidFill>
                  <a:schemeClr val="tx1"/>
                </a:solidFill>
                <a:latin typeface="+mn-lt"/>
                <a:ea typeface="+mn-ea"/>
                <a:cs typeface="+mn-cs"/>
              </a:rPr>
              <a:t>פלדלת </a:t>
            </a:r>
            <a:r>
              <a:rPr lang="he-IL" sz="1200" b="0" i="0" kern="1200" baseline="0" dirty="0" smtClean="0">
                <a:solidFill>
                  <a:schemeClr val="tx1"/>
                </a:solidFill>
                <a:latin typeface="+mn-lt"/>
                <a:ea typeface="+mn-ea"/>
                <a:cs typeface="+mn-cs"/>
              </a:rPr>
              <a:t>הם שם של חברה המייצרת דלתות משוריינות</a:t>
            </a:r>
          </a:p>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r>
              <a:rPr lang="he-IL" sz="1200" b="0" i="0" kern="1200" baseline="0" dirty="0" smtClean="0">
                <a:solidFill>
                  <a:schemeClr val="tx1"/>
                </a:solidFill>
                <a:latin typeface="+mn-lt"/>
                <a:ea typeface="+mn-ea"/>
                <a:cs typeface="+mn-cs"/>
              </a:rPr>
              <a:t>פלאפון זה שם של חברה למכשירים נייחים ולא שם של מוצר </a:t>
            </a:r>
          </a:p>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r>
              <a:rPr lang="he-IL" sz="1200" b="0" i="0" kern="1200" baseline="0" dirty="0" smtClean="0">
                <a:solidFill>
                  <a:schemeClr val="tx1"/>
                </a:solidFill>
                <a:latin typeface="+mn-lt"/>
                <a:ea typeface="+mn-ea"/>
                <a:cs typeface="+mn-cs"/>
              </a:rPr>
              <a:t>קוואקר זה שם של חברה שהכינה דייסה משיבולת שועל ולא סוג של שיבולת שועל </a:t>
            </a:r>
          </a:p>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r>
              <a:rPr lang="he-IL" sz="1200" b="0" i="0" kern="1200" baseline="0" dirty="0" smtClean="0">
                <a:solidFill>
                  <a:schemeClr val="tx1"/>
                </a:solidFill>
                <a:latin typeface="+mn-lt"/>
                <a:ea typeface="+mn-ea"/>
                <a:cs typeface="+mn-cs"/>
              </a:rPr>
              <a:t>אקמול זה שם של כדור נגד כאב ראש </a:t>
            </a:r>
          </a:p>
          <a:p>
            <a:pPr marL="228600" indent="-228600">
              <a:buAutoNum type="arabicPeriod"/>
            </a:pPr>
            <a:r>
              <a:rPr lang="he-IL" sz="1200" b="0" i="0" kern="1200" baseline="0" dirty="0" err="1" smtClean="0">
                <a:solidFill>
                  <a:schemeClr val="tx1"/>
                </a:solidFill>
                <a:latin typeface="+mn-lt"/>
                <a:ea typeface="+mn-ea"/>
                <a:cs typeface="+mn-cs"/>
              </a:rPr>
              <a:t>גי'פ</a:t>
            </a:r>
            <a:r>
              <a:rPr lang="he-IL" sz="1200" b="0" i="0" kern="1200" baseline="0" dirty="0" smtClean="0">
                <a:solidFill>
                  <a:schemeClr val="tx1"/>
                </a:solidFill>
                <a:latin typeface="+mn-lt"/>
                <a:ea typeface="+mn-ea"/>
                <a:cs typeface="+mn-cs"/>
              </a:rPr>
              <a:t> היא חברה שיצרה אוטו 4*4 </a:t>
            </a:r>
          </a:p>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r>
              <a:rPr lang="he-IL" sz="1200" b="0" i="0" kern="1200" baseline="0" dirty="0" smtClean="0">
                <a:solidFill>
                  <a:schemeClr val="tx1"/>
                </a:solidFill>
                <a:latin typeface="+mn-lt"/>
                <a:ea typeface="+mn-ea"/>
                <a:cs typeface="+mn-cs"/>
              </a:rPr>
              <a:t>במבה הוא שם לחטיף בוטנים זהה לחטיף שוש </a:t>
            </a:r>
          </a:p>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r>
              <a:rPr lang="he-IL" sz="1200" b="0" i="0" kern="1200" baseline="0" dirty="0" smtClean="0">
                <a:solidFill>
                  <a:schemeClr val="tx1"/>
                </a:solidFill>
                <a:latin typeface="+mn-lt"/>
                <a:ea typeface="+mn-ea"/>
                <a:cs typeface="+mn-cs"/>
              </a:rPr>
              <a:t>טיטול (טיטולים) זה שם של חברה המייצרת חיתול חד פעמי</a:t>
            </a:r>
          </a:p>
        </p:txBody>
      </p:sp>
      <p:sp>
        <p:nvSpPr>
          <p:cNvPr id="4" name="מציין מיקום של מספר שקופית 3"/>
          <p:cNvSpPr>
            <a:spLocks noGrp="1"/>
          </p:cNvSpPr>
          <p:nvPr>
            <p:ph type="sldNum" sz="quarter" idx="10"/>
          </p:nvPr>
        </p:nvSpPr>
        <p:spPr/>
        <p:txBody>
          <a:bodyPr/>
          <a:lstStyle/>
          <a:p>
            <a:fld id="{19D69055-F17E-42EC-9492-D7F1FF371EA1}" type="slidenum">
              <a:rPr lang="he-IL" smtClean="0"/>
              <a:t>10</a:t>
            </a:fld>
            <a:endParaRPr lang="he-IL"/>
          </a:p>
        </p:txBody>
      </p:sp>
    </p:spTree>
    <p:extLst>
      <p:ext uri="{BB962C8B-B14F-4D97-AF65-F5344CB8AC3E}">
        <p14:creationId xmlns:p14="http://schemas.microsoft.com/office/powerpoint/2010/main" val="2558346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fontScale="92500" lnSpcReduction="10000"/>
          </a:bodyPr>
          <a:lstStyle/>
          <a:p>
            <a:pPr fontAlgn="base"/>
            <a:r>
              <a:rPr lang="en-US" sz="1200" b="1" i="0" kern="1200" dirty="0" smtClean="0">
                <a:solidFill>
                  <a:schemeClr val="tx1"/>
                </a:solidFill>
                <a:latin typeface="+mn-lt"/>
                <a:ea typeface="+mn-ea"/>
                <a:cs typeface="+mn-cs"/>
              </a:rPr>
              <a:t>LEVI’S</a:t>
            </a:r>
            <a:r>
              <a:rPr lang="ar-JO" sz="1200" b="0" i="0" kern="1200" dirty="0" smtClean="0">
                <a:solidFill>
                  <a:schemeClr val="tx1"/>
                </a:solidFill>
                <a:latin typeface="+mn-lt"/>
                <a:ea typeface="+mn-ea"/>
                <a:cs typeface="+mn-cs"/>
              </a:rPr>
              <a:t>: </a:t>
            </a:r>
            <a:endParaRPr lang="he-IL" sz="1200" b="0" i="0" kern="1200" dirty="0" smtClean="0">
              <a:solidFill>
                <a:schemeClr val="tx1"/>
              </a:solidFill>
              <a:latin typeface="+mn-lt"/>
              <a:ea typeface="+mn-ea"/>
              <a:cs typeface="+mn-cs"/>
            </a:endParaRPr>
          </a:p>
          <a:p>
            <a:pPr fontAlgn="base"/>
            <a:r>
              <a:rPr lang="he-IL" sz="1200" b="0" i="0" kern="1200" dirty="0" smtClean="0">
                <a:solidFill>
                  <a:schemeClr val="tx1"/>
                </a:solidFill>
                <a:latin typeface="+mn-lt"/>
                <a:ea typeface="+mn-ea"/>
                <a:cs typeface="+mn-cs"/>
              </a:rPr>
              <a:t>למה</a:t>
            </a:r>
            <a:r>
              <a:rPr lang="he-IL" sz="1200" b="0" i="0" kern="1200" baseline="0" dirty="0" smtClean="0">
                <a:solidFill>
                  <a:schemeClr val="tx1"/>
                </a:solidFill>
                <a:latin typeface="+mn-lt"/>
                <a:ea typeface="+mn-ea"/>
                <a:cs typeface="+mn-cs"/>
              </a:rPr>
              <a:t> בכלל אנחנו לובשים ג'ינס? החברה היא החברה הראשונה בעולם שייצרה ג'ינס, </a:t>
            </a:r>
            <a:r>
              <a:rPr lang="he-IL" sz="1200" b="0" i="0" kern="1200" dirty="0" smtClean="0">
                <a:solidFill>
                  <a:schemeClr val="tx1"/>
                </a:solidFill>
                <a:latin typeface="+mn-lt"/>
                <a:ea typeface="+mn-ea"/>
                <a:cs typeface="+mn-cs"/>
              </a:rPr>
              <a:t>זוג מכנסי הג'ינס הראשון יוצר מבד שיועד במקורו לאוהלים עבור כורי הזהב בקליפורניה. </a:t>
            </a:r>
          </a:p>
          <a:p>
            <a:pPr fontAlgn="base"/>
            <a:r>
              <a:rPr lang="he-IL" sz="1200" b="0" i="0" kern="1200" dirty="0" smtClean="0">
                <a:solidFill>
                  <a:schemeClr val="tx1"/>
                </a:solidFill>
                <a:latin typeface="+mn-lt"/>
                <a:ea typeface="+mn-ea"/>
                <a:cs typeface="+mn-cs"/>
              </a:rPr>
              <a:t>למה בכלל ג'ינס מעוצב ככה?</a:t>
            </a:r>
          </a:p>
          <a:p>
            <a:pPr fontAlgn="base"/>
            <a:r>
              <a:rPr lang="he-IL" sz="1200" b="0" i="0" kern="1200" dirty="0" smtClean="0">
                <a:solidFill>
                  <a:schemeClr val="tx1"/>
                </a:solidFill>
                <a:latin typeface="+mn-lt"/>
                <a:ea typeface="+mn-ea"/>
                <a:cs typeface="+mn-cs"/>
              </a:rPr>
              <a:t>כחול: ג'ינס </a:t>
            </a:r>
            <a:r>
              <a:rPr lang="en-US" sz="1200" b="0" i="0" kern="1200" dirty="0" smtClean="0">
                <a:solidFill>
                  <a:schemeClr val="tx1"/>
                </a:solidFill>
                <a:latin typeface="+mn-lt"/>
                <a:ea typeface="+mn-ea"/>
                <a:cs typeface="+mn-cs"/>
              </a:rPr>
              <a:t>LEVI’S</a:t>
            </a:r>
            <a:r>
              <a:rPr lang="he-IL" sz="1200" b="0" i="0" kern="1200" dirty="0" smtClean="0">
                <a:solidFill>
                  <a:schemeClr val="tx1"/>
                </a:solidFill>
                <a:latin typeface="+mn-lt"/>
                <a:ea typeface="+mn-ea"/>
                <a:cs typeface="+mn-cs"/>
              </a:rPr>
              <a:t> המקורי הוא כחול מפני שזה היה הצבע היחידי שהסכימו לייצר אותו. </a:t>
            </a:r>
          </a:p>
          <a:p>
            <a:pPr fontAlgn="base"/>
            <a:r>
              <a:rPr lang="he-IL" sz="1200" b="0" i="0" kern="1200" dirty="0" smtClean="0">
                <a:solidFill>
                  <a:schemeClr val="tx1"/>
                </a:solidFill>
                <a:latin typeface="+mn-lt"/>
                <a:ea typeface="+mn-ea"/>
                <a:cs typeface="+mn-cs"/>
              </a:rPr>
              <a:t>כפתורי נחושת: במקור אבזר חיזוק לאוכפי רכיבה. </a:t>
            </a:r>
          </a:p>
          <a:p>
            <a:pPr fontAlgn="base"/>
            <a:r>
              <a:rPr lang="he-IL" sz="1200" b="0" i="0" kern="1200" dirty="0" smtClean="0">
                <a:solidFill>
                  <a:schemeClr val="tx1"/>
                </a:solidFill>
                <a:latin typeface="+mn-lt"/>
                <a:ea typeface="+mn-ea"/>
                <a:cs typeface="+mn-cs"/>
              </a:rPr>
              <a:t>למה כתוב 501 על חלק מהג'ינסים: מספר הדגם 501 ייצג את כמות הבדים שהגיעו מהחוף המזרחי לחוף המערבי לשם ייצור דגם זה.</a:t>
            </a:r>
          </a:p>
          <a:p>
            <a:pPr marL="0" marR="0" indent="0" algn="r" defTabSz="914400" rtl="1" eaLnBrk="1" fontAlgn="base" latinLnBrk="0" hangingPunct="1">
              <a:lnSpc>
                <a:spcPct val="100000"/>
              </a:lnSpc>
              <a:spcBef>
                <a:spcPts val="0"/>
              </a:spcBef>
              <a:spcAft>
                <a:spcPts val="0"/>
              </a:spcAft>
              <a:buClrTx/>
              <a:buSzTx/>
              <a:buFontTx/>
              <a:buNone/>
              <a:tabLst/>
              <a:defRPr/>
            </a:pPr>
            <a:endParaRPr lang="he-IL" sz="1200" b="0" i="0" kern="1200" dirty="0" smtClean="0">
              <a:solidFill>
                <a:schemeClr val="tx1"/>
              </a:solidFill>
              <a:latin typeface="+mn-lt"/>
              <a:ea typeface="+mn-ea"/>
              <a:cs typeface="+mn-cs"/>
            </a:endParaRPr>
          </a:p>
          <a:p>
            <a:pPr marL="0" marR="0" indent="0" algn="r" defTabSz="914400" rtl="1" eaLnBrk="1" fontAlgn="base" latinLnBrk="0" hangingPunct="1">
              <a:lnSpc>
                <a:spcPct val="100000"/>
              </a:lnSpc>
              <a:spcBef>
                <a:spcPts val="0"/>
              </a:spcBef>
              <a:spcAft>
                <a:spcPts val="0"/>
              </a:spcAft>
              <a:buClrTx/>
              <a:buSzTx/>
              <a:buFontTx/>
              <a:buNone/>
              <a:tabLst/>
              <a:defRPr/>
            </a:pPr>
            <a:r>
              <a:rPr lang="he-IL" sz="1200" b="1" i="0" kern="1200" dirty="0" smtClean="0">
                <a:solidFill>
                  <a:schemeClr val="tx1"/>
                </a:solidFill>
                <a:latin typeface="+mn-lt"/>
                <a:ea typeface="+mn-ea"/>
                <a:cs typeface="+mn-cs"/>
              </a:rPr>
              <a:t>מחק קסם:</a:t>
            </a:r>
          </a:p>
          <a:p>
            <a:pPr marL="0" marR="0" indent="0" algn="r" defTabSz="914400" rtl="1" eaLnBrk="1" fontAlgn="base" latinLnBrk="0" hangingPunct="1">
              <a:lnSpc>
                <a:spcPct val="100000"/>
              </a:lnSpc>
              <a:spcBef>
                <a:spcPts val="0"/>
              </a:spcBef>
              <a:spcAft>
                <a:spcPts val="0"/>
              </a:spcAft>
              <a:buClrTx/>
              <a:buSzTx/>
              <a:buFontTx/>
              <a:buNone/>
              <a:tabLst/>
              <a:defRPr/>
            </a:pPr>
            <a:r>
              <a:rPr lang="he-IL" sz="1200" b="0" i="0" kern="1200" dirty="0" smtClean="0">
                <a:solidFill>
                  <a:schemeClr val="tx1"/>
                </a:solidFill>
                <a:latin typeface="+mn-lt"/>
                <a:ea typeface="+mn-ea"/>
                <a:cs typeface="+mn-cs"/>
              </a:rPr>
              <a:t>ספוג הפלא</a:t>
            </a:r>
            <a:r>
              <a:rPr lang="he-IL" sz="1200" b="0" i="0" kern="1200" baseline="0" dirty="0" smtClean="0">
                <a:solidFill>
                  <a:schemeClr val="tx1"/>
                </a:solidFill>
                <a:latin typeface="+mn-lt"/>
                <a:ea typeface="+mn-ea"/>
                <a:cs typeface="+mn-cs"/>
              </a:rPr>
              <a:t> שאנחנו מכירים משטיפת מכוניות או מהמטבח הביתי עשוי מ</a:t>
            </a:r>
            <a:r>
              <a:rPr lang="he-IL" sz="1200" b="0" i="0" kern="1200" dirty="0" smtClean="0">
                <a:solidFill>
                  <a:schemeClr val="tx1"/>
                </a:solidFill>
                <a:latin typeface="+mn-lt"/>
                <a:ea typeface="+mn-ea"/>
                <a:cs typeface="+mn-cs"/>
              </a:rPr>
              <a:t>קצף </a:t>
            </a:r>
            <a:r>
              <a:rPr lang="he-IL" sz="1200" b="0" i="0" kern="1200" dirty="0" err="1" smtClean="0">
                <a:solidFill>
                  <a:schemeClr val="tx1"/>
                </a:solidFill>
                <a:latin typeface="+mn-lt"/>
                <a:ea typeface="+mn-ea"/>
                <a:cs typeface="+mn-cs"/>
              </a:rPr>
              <a:t>מלאמין</a:t>
            </a:r>
            <a:r>
              <a:rPr lang="he-IL" sz="1200" b="0" i="0" kern="1200" dirty="0" smtClean="0">
                <a:solidFill>
                  <a:schemeClr val="tx1"/>
                </a:solidFill>
                <a:latin typeface="+mn-lt"/>
                <a:ea typeface="+mn-ea"/>
                <a:cs typeface="+mn-cs"/>
              </a:rPr>
              <a:t>.</a:t>
            </a:r>
            <a:r>
              <a:rPr lang="he-IL" sz="1200" b="0" i="0" kern="1200" baseline="0" dirty="0" smtClean="0">
                <a:solidFill>
                  <a:schemeClr val="tx1"/>
                </a:solidFill>
                <a:latin typeface="+mn-lt"/>
                <a:ea typeface="+mn-ea"/>
                <a:cs typeface="+mn-cs"/>
              </a:rPr>
              <a:t> הספוג </a:t>
            </a:r>
            <a:r>
              <a:rPr lang="he-IL" sz="1200" b="0" i="0" kern="1200" dirty="0" smtClean="0">
                <a:solidFill>
                  <a:schemeClr val="tx1"/>
                </a:solidFill>
                <a:latin typeface="+mn-lt"/>
                <a:ea typeface="+mn-ea"/>
                <a:cs typeface="+mn-cs"/>
              </a:rPr>
              <a:t>בשל תכונותיו המבודדות משמש </a:t>
            </a:r>
            <a:r>
              <a:rPr lang="he-IL" sz="1200" b="0" i="0" kern="1200" dirty="0" err="1" smtClean="0">
                <a:solidFill>
                  <a:schemeClr val="tx1"/>
                </a:solidFill>
                <a:latin typeface="+mn-lt"/>
                <a:ea typeface="+mn-ea"/>
                <a:cs typeface="+mn-cs"/>
              </a:rPr>
              <a:t>לבנייית</a:t>
            </a:r>
            <a:r>
              <a:rPr lang="he-IL" sz="1200" b="0" i="0" kern="1200" dirty="0" smtClean="0">
                <a:solidFill>
                  <a:schemeClr val="tx1"/>
                </a:solidFill>
                <a:latin typeface="+mn-lt"/>
                <a:ea typeface="+mn-ea"/>
                <a:cs typeface="+mn-cs"/>
              </a:rPr>
              <a:t> חלליות ורכבים ממוגנים. ככל הנראה בעל מלאכה שעבד</a:t>
            </a:r>
            <a:r>
              <a:rPr lang="he-IL" sz="1200" b="0" i="0" kern="1200" baseline="0" dirty="0" smtClean="0">
                <a:solidFill>
                  <a:schemeClr val="tx1"/>
                </a:solidFill>
                <a:latin typeface="+mn-lt"/>
                <a:ea typeface="+mn-ea"/>
                <a:cs typeface="+mn-cs"/>
              </a:rPr>
              <a:t> בתחום</a:t>
            </a:r>
            <a:r>
              <a:rPr lang="he-IL" sz="1200" b="0" i="0" kern="1200" dirty="0" smtClean="0">
                <a:solidFill>
                  <a:schemeClr val="tx1"/>
                </a:solidFill>
                <a:latin typeface="+mn-lt"/>
                <a:ea typeface="+mn-ea"/>
                <a:cs typeface="+mn-cs"/>
              </a:rPr>
              <a:t>, רצה לנקות כתם, ובהיעדר סמרטוט לקח חתיכה של קצף </a:t>
            </a:r>
            <a:r>
              <a:rPr lang="he-IL" sz="1200" b="0" i="0" kern="1200" dirty="0" err="1" smtClean="0">
                <a:solidFill>
                  <a:schemeClr val="tx1"/>
                </a:solidFill>
                <a:latin typeface="+mn-lt"/>
                <a:ea typeface="+mn-ea"/>
                <a:cs typeface="+mn-cs"/>
              </a:rPr>
              <a:t>מלאמין</a:t>
            </a:r>
            <a:r>
              <a:rPr lang="he-IL" sz="1200" b="0" i="0" kern="1200" dirty="0" smtClean="0">
                <a:solidFill>
                  <a:schemeClr val="tx1"/>
                </a:solidFill>
                <a:latin typeface="+mn-lt"/>
                <a:ea typeface="+mn-ea"/>
                <a:cs typeface="+mn-cs"/>
              </a:rPr>
              <a:t> ושפשף. לאור ההצלחה הרבה, אחרי יותר מעשור של שימוש במקצפת הזו לצורכי בידוד, התחילו לשווק אותה גם בתור חומר ניקוי תחת השם "מחק קסם".</a:t>
            </a:r>
          </a:p>
          <a:p>
            <a:pPr marL="0" marR="0" indent="0" algn="r" defTabSz="914400" rtl="1" eaLnBrk="1" fontAlgn="base" latinLnBrk="0" hangingPunct="1">
              <a:lnSpc>
                <a:spcPct val="100000"/>
              </a:lnSpc>
              <a:spcBef>
                <a:spcPts val="0"/>
              </a:spcBef>
              <a:spcAft>
                <a:spcPts val="0"/>
              </a:spcAft>
              <a:buClrTx/>
              <a:buSzTx/>
              <a:buFontTx/>
              <a:buNone/>
              <a:tabLst/>
              <a:defRPr/>
            </a:pPr>
            <a:endParaRPr lang="he-IL" sz="1200" b="0" i="0" kern="1200" dirty="0" smtClean="0">
              <a:solidFill>
                <a:schemeClr val="tx1"/>
              </a:solidFill>
              <a:latin typeface="+mn-lt"/>
              <a:ea typeface="+mn-ea"/>
              <a:cs typeface="+mn-cs"/>
            </a:endParaRPr>
          </a:p>
          <a:p>
            <a:pPr marL="0" marR="0" indent="0" algn="r" defTabSz="914400" rtl="1" eaLnBrk="1" fontAlgn="base" latinLnBrk="0" hangingPunct="1">
              <a:lnSpc>
                <a:spcPct val="100000"/>
              </a:lnSpc>
              <a:spcBef>
                <a:spcPts val="0"/>
              </a:spcBef>
              <a:spcAft>
                <a:spcPts val="0"/>
              </a:spcAft>
              <a:buClrTx/>
              <a:buSzTx/>
              <a:buFontTx/>
              <a:buNone/>
              <a:tabLst/>
              <a:defRPr/>
            </a:pPr>
            <a:r>
              <a:rPr lang="en-US" sz="1200" b="1" i="0" kern="1200" dirty="0" smtClean="0">
                <a:solidFill>
                  <a:schemeClr val="tx1"/>
                </a:solidFill>
                <a:latin typeface="+mn-lt"/>
                <a:ea typeface="+mn-ea"/>
                <a:cs typeface="+mn-cs"/>
              </a:rPr>
              <a:t>AVON</a:t>
            </a:r>
            <a:r>
              <a:rPr lang="he-IL" sz="1200" b="1" i="0" kern="1200" dirty="0" smtClean="0">
                <a:solidFill>
                  <a:schemeClr val="tx1"/>
                </a:solidFill>
                <a:latin typeface="+mn-lt"/>
                <a:ea typeface="+mn-ea"/>
                <a:cs typeface="+mn-cs"/>
              </a:rPr>
              <a:t>:</a:t>
            </a:r>
          </a:p>
          <a:p>
            <a:pPr fontAlgn="base"/>
            <a:r>
              <a:rPr lang="he-IL" sz="1200" b="0" i="0" kern="1200" dirty="0" smtClean="0">
                <a:solidFill>
                  <a:schemeClr val="tx1"/>
                </a:solidFill>
                <a:latin typeface="+mn-lt"/>
                <a:ea typeface="+mn-ea"/>
                <a:cs typeface="+mn-cs"/>
              </a:rPr>
              <a:t>דיוויד ה. </a:t>
            </a:r>
            <a:r>
              <a:rPr lang="he-IL" sz="1200" b="0" i="0" kern="1200" dirty="0" err="1" smtClean="0">
                <a:solidFill>
                  <a:schemeClr val="tx1"/>
                </a:solidFill>
                <a:latin typeface="+mn-lt"/>
                <a:ea typeface="+mn-ea"/>
                <a:cs typeface="+mn-cs"/>
              </a:rPr>
              <a:t>מק'קונל</a:t>
            </a:r>
            <a:r>
              <a:rPr lang="he-IL" sz="1200" b="0" i="0" kern="1200" dirty="0" smtClean="0">
                <a:solidFill>
                  <a:schemeClr val="tx1"/>
                </a:solidFill>
                <a:latin typeface="+mn-lt"/>
                <a:ea typeface="+mn-ea"/>
                <a:cs typeface="+mn-cs"/>
              </a:rPr>
              <a:t> ייסד את </a:t>
            </a:r>
            <a:r>
              <a:rPr lang="he-IL" sz="1200" b="0" i="0" kern="1200" dirty="0" err="1" smtClean="0">
                <a:solidFill>
                  <a:schemeClr val="tx1"/>
                </a:solidFill>
                <a:latin typeface="+mn-lt"/>
                <a:ea typeface="+mn-ea"/>
                <a:cs typeface="+mn-cs"/>
              </a:rPr>
              <a:t>אייבון</a:t>
            </a:r>
            <a:r>
              <a:rPr lang="he-IL" sz="1200" b="0" i="0" kern="1200" dirty="0" smtClean="0">
                <a:solidFill>
                  <a:schemeClr val="tx1"/>
                </a:solidFill>
                <a:latin typeface="+mn-lt"/>
                <a:ea typeface="+mn-ea"/>
                <a:cs typeface="+mn-cs"/>
              </a:rPr>
              <a:t> בשנת 1886, לגמרי במקרה. הוא התחיל את דרכו כמוכר ספרים מדלת-לדלת, כשתוך כדי עבודה הוא הבחין בעובדה כי הלקוחות הפוטנציאליים שלו הם בעיקר נשים שיושבות</a:t>
            </a:r>
            <a:r>
              <a:rPr lang="he-IL" sz="1200" b="0" i="0" kern="1200" baseline="0" dirty="0" smtClean="0">
                <a:solidFill>
                  <a:schemeClr val="tx1"/>
                </a:solidFill>
                <a:latin typeface="+mn-lt"/>
                <a:ea typeface="+mn-ea"/>
                <a:cs typeface="+mn-cs"/>
              </a:rPr>
              <a:t> </a:t>
            </a:r>
            <a:r>
              <a:rPr lang="he-IL" sz="1200" b="0" i="0" kern="1200" dirty="0" smtClean="0">
                <a:solidFill>
                  <a:schemeClr val="tx1"/>
                </a:solidFill>
                <a:latin typeface="+mn-lt"/>
                <a:ea typeface="+mn-ea"/>
                <a:cs typeface="+mn-cs"/>
              </a:rPr>
              <a:t>כל היום בבית, בזמן שהגברים הלכו לעבודה. כדי לפתות אותן לקנות ספרים, הוא הציע להן צ'ופרים קטנים בצורת בושם, אך לא עבר זמן רב והבושם שחילק הפך לפופולארי יותר מהספרים שמכר. </a:t>
            </a:r>
          </a:p>
          <a:p>
            <a:endParaRPr lang="he-IL" sz="1200" b="0" i="0" kern="1200" dirty="0" smtClean="0">
              <a:solidFill>
                <a:schemeClr val="tx1"/>
              </a:solidFill>
              <a:latin typeface="+mn-lt"/>
              <a:ea typeface="+mn-ea"/>
              <a:cs typeface="+mn-cs"/>
            </a:endParaRPr>
          </a:p>
          <a:p>
            <a:endParaRPr lang="he-IL" sz="1200" b="0" i="0" kern="1200" dirty="0" smtClean="0">
              <a:solidFill>
                <a:schemeClr val="tx1"/>
              </a:solidFill>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19D69055-F17E-42EC-9492-D7F1FF371EA1}" type="slidenum">
              <a:rPr lang="he-IL" smtClean="0"/>
              <a:t>12</a:t>
            </a:fld>
            <a:endParaRPr lang="he-IL"/>
          </a:p>
        </p:txBody>
      </p:sp>
    </p:spTree>
    <p:extLst>
      <p:ext uri="{BB962C8B-B14F-4D97-AF65-F5344CB8AC3E}">
        <p14:creationId xmlns:p14="http://schemas.microsoft.com/office/powerpoint/2010/main" val="31966002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12" name="מלבן 1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p:cNvSpPr/>
          <p:nvPr userDrawn="1"/>
        </p:nvSpPr>
        <p:spPr>
          <a:xfrm>
            <a:off x="-702711" y="-1"/>
            <a:ext cx="13597423" cy="6008915"/>
          </a:xfrm>
          <a:prstGeom prst="rect">
            <a:avLst/>
          </a:prstGeom>
          <a:gradFill flip="none" rotWithShape="1">
            <a:gsLst>
              <a:gs pos="35000">
                <a:srgbClr val="D1D1D1"/>
              </a:gs>
              <a:gs pos="100000">
                <a:srgbClr val="DCDCDC"/>
              </a:gs>
              <a:gs pos="0">
                <a:srgbClr val="C6C6C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4"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4756"/>
          <a:stretch/>
        </p:blipFill>
        <p:spPr bwMode="auto">
          <a:xfrm>
            <a:off x="870692" y="-1"/>
            <a:ext cx="10450616" cy="5256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מציין מיקום של תאריך 3"/>
          <p:cNvSpPr>
            <a:spLocks noGrp="1"/>
          </p:cNvSpPr>
          <p:nvPr>
            <p:ph type="dt" sz="half" idx="10"/>
          </p:nvPr>
        </p:nvSpPr>
        <p:spPr/>
        <p:txBody>
          <a:bodyPr/>
          <a:lstStyle/>
          <a:p>
            <a:fld id="{E7E63B89-5A57-44D2-AE9F-B71FACF867A4}" type="datetimeFigureOut">
              <a:rPr lang="he-IL" smtClean="0"/>
              <a:t>י'/אדר/תשע"ח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2E6EFA1-D64E-45DE-BD0B-5BA5E7F3A374}" type="slidenum">
              <a:rPr lang="he-IL" smtClean="0"/>
              <a:t>‹#›</a:t>
            </a:fld>
            <a:endParaRPr lang="he-IL"/>
          </a:p>
        </p:txBody>
      </p:sp>
      <p:pic>
        <p:nvPicPr>
          <p:cNvPr id="15" name="תמונה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53060" y="6175398"/>
            <a:ext cx="1060923" cy="555168"/>
          </a:xfrm>
          <a:prstGeom prst="rect">
            <a:avLst/>
          </a:prstGeom>
        </p:spPr>
      </p:pic>
      <p:pic>
        <p:nvPicPr>
          <p:cNvPr id="16" name="תמונה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5172" y="6268335"/>
            <a:ext cx="1944628" cy="481585"/>
          </a:xfrm>
          <a:prstGeom prst="rect">
            <a:avLst/>
          </a:prstGeom>
        </p:spPr>
      </p:pic>
      <p:pic>
        <p:nvPicPr>
          <p:cNvPr id="17" name="Picture 1"/>
          <p:cNvPicPr/>
          <p:nvPr userDrawn="1"/>
        </p:nvPicPr>
        <p:blipFill rotWithShape="1">
          <a:blip r:embed="rId5" cstate="print">
            <a:extLst>
              <a:ext uri="{28A0092B-C50C-407E-A947-70E740481C1C}">
                <a14:useLocalDpi xmlns:a14="http://schemas.microsoft.com/office/drawing/2010/main" val="0"/>
              </a:ext>
            </a:extLst>
          </a:blip>
          <a:srcRect l="1" r="-18"/>
          <a:stretch/>
        </p:blipFill>
        <p:spPr bwMode="auto">
          <a:xfrm>
            <a:off x="10182147" y="6175398"/>
            <a:ext cx="1817020" cy="574522"/>
          </a:xfrm>
          <a:prstGeom prst="rect">
            <a:avLst/>
          </a:prstGeom>
          <a:ln>
            <a:noFill/>
          </a:ln>
          <a:extLst>
            <a:ext uri="{53640926-AAD7-44D8-BBD7-CCE9431645EC}">
              <a14:shadowObscured xmlns:a14="http://schemas.microsoft.com/office/drawing/2010/main"/>
            </a:ext>
          </a:extLst>
        </p:spPr>
      </p:pic>
      <p:sp>
        <p:nvSpPr>
          <p:cNvPr id="18" name="מלבן 17"/>
          <p:cNvSpPr/>
          <p:nvPr userDrawn="1"/>
        </p:nvSpPr>
        <p:spPr>
          <a:xfrm>
            <a:off x="2109826" y="4249384"/>
            <a:ext cx="7972348" cy="1468383"/>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p:cNvSpPr>
            <a:spLocks noGrp="1"/>
          </p:cNvSpPr>
          <p:nvPr>
            <p:ph type="ctrTitle" hasCustomPrompt="1"/>
          </p:nvPr>
        </p:nvSpPr>
        <p:spPr>
          <a:xfrm>
            <a:off x="2109826" y="4249383"/>
            <a:ext cx="7972348" cy="975374"/>
          </a:xfrm>
        </p:spPr>
        <p:txBody>
          <a:bodyPr vert="horz" lIns="91440" tIns="45720" rIns="91440" bIns="45720" rtlCol="1" anchor="b">
            <a:normAutofit/>
          </a:bodyPr>
          <a:lstStyle>
            <a:lvl1pPr algn="ctr">
              <a:defRPr lang="he-IL" sz="3200" dirty="0" smtClean="0">
                <a:solidFill>
                  <a:srgbClr val="B01A1A"/>
                </a:solidFill>
                <a:effectLst/>
                <a:cs typeface="+mn-cs"/>
              </a:defRPr>
            </a:lvl1pPr>
          </a:lstStyle>
          <a:p>
            <a:pPr lvl="0" algn="ctr"/>
            <a:r>
              <a:rPr lang="he-IL" dirty="0" smtClean="0"/>
              <a:t>כותרת ראשית</a:t>
            </a:r>
            <a:endParaRPr lang="he-IL" dirty="0"/>
          </a:p>
        </p:txBody>
      </p:sp>
      <p:sp>
        <p:nvSpPr>
          <p:cNvPr id="3" name="כותרת משנה 2"/>
          <p:cNvSpPr>
            <a:spLocks noGrp="1"/>
          </p:cNvSpPr>
          <p:nvPr>
            <p:ph type="subTitle" idx="1"/>
          </p:nvPr>
        </p:nvSpPr>
        <p:spPr>
          <a:xfrm>
            <a:off x="2109826" y="5316832"/>
            <a:ext cx="7972348" cy="35619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smtClean="0"/>
              <a:t>לחץ כדי לערוך סגנון כותרת משנה של תבנית בסיס</a:t>
            </a:r>
            <a:endParaRPr lang="he-IL" dirty="0"/>
          </a:p>
        </p:txBody>
      </p:sp>
      <p:cxnSp>
        <p:nvCxnSpPr>
          <p:cNvPr id="19" name="מחבר ישר 18"/>
          <p:cNvCxnSpPr/>
          <p:nvPr userDrawn="1"/>
        </p:nvCxnSpPr>
        <p:spPr>
          <a:xfrm>
            <a:off x="3026229" y="5259528"/>
            <a:ext cx="6139543" cy="0"/>
          </a:xfrm>
          <a:prstGeom prst="line">
            <a:avLst/>
          </a:prstGeom>
          <a:ln>
            <a:solidFill>
              <a:srgbClr val="B01A1A"/>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9589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E7E63B89-5A57-44D2-AE9F-B71FACF867A4}" type="datetimeFigureOut">
              <a:rPr lang="he-IL" smtClean="0"/>
              <a:t>י'/אדר/תשע"ח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72E6EFA1-D64E-45DE-BD0B-5BA5E7F3A374}" type="slidenum">
              <a:rPr lang="he-IL" smtClean="0"/>
              <a:t>‹#›</a:t>
            </a:fld>
            <a:endParaRPr lang="he-IL"/>
          </a:p>
        </p:txBody>
      </p:sp>
    </p:spTree>
    <p:extLst>
      <p:ext uri="{BB962C8B-B14F-4D97-AF65-F5344CB8AC3E}">
        <p14:creationId xmlns:p14="http://schemas.microsoft.com/office/powerpoint/2010/main" val="2364729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7E63B89-5A57-44D2-AE9F-B71FACF867A4}" type="datetimeFigureOut">
              <a:rPr lang="he-IL" smtClean="0"/>
              <a:t>י'/אדר/תשע"ח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2E6EFA1-D64E-45DE-BD0B-5BA5E7F3A374}" type="slidenum">
              <a:rPr lang="he-IL" smtClean="0"/>
              <a:t>‹#›</a:t>
            </a:fld>
            <a:endParaRPr lang="he-IL"/>
          </a:p>
        </p:txBody>
      </p:sp>
    </p:spTree>
    <p:extLst>
      <p:ext uri="{BB962C8B-B14F-4D97-AF65-F5344CB8AC3E}">
        <p14:creationId xmlns:p14="http://schemas.microsoft.com/office/powerpoint/2010/main" val="714127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7E63B89-5A57-44D2-AE9F-B71FACF867A4}" type="datetimeFigureOut">
              <a:rPr lang="he-IL" smtClean="0"/>
              <a:t>י'/אדר/תשע"ח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2E6EFA1-D64E-45DE-BD0B-5BA5E7F3A374}" type="slidenum">
              <a:rPr lang="he-IL" smtClean="0"/>
              <a:t>‹#›</a:t>
            </a:fld>
            <a:endParaRPr lang="he-IL"/>
          </a:p>
        </p:txBody>
      </p:sp>
    </p:spTree>
    <p:extLst>
      <p:ext uri="{BB962C8B-B14F-4D97-AF65-F5344CB8AC3E}">
        <p14:creationId xmlns:p14="http://schemas.microsoft.com/office/powerpoint/2010/main" val="3695118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7E63B89-5A57-44D2-AE9F-B71FACF867A4}" type="datetimeFigureOut">
              <a:rPr lang="he-IL" smtClean="0"/>
              <a:t>י'/אדר/תשע"ח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2E6EFA1-D64E-45DE-BD0B-5BA5E7F3A374}" type="slidenum">
              <a:rPr lang="he-IL" smtClean="0"/>
              <a:t>‹#›</a:t>
            </a:fld>
            <a:endParaRPr lang="he-IL"/>
          </a:p>
        </p:txBody>
      </p:sp>
    </p:spTree>
    <p:extLst>
      <p:ext uri="{BB962C8B-B14F-4D97-AF65-F5344CB8AC3E}">
        <p14:creationId xmlns:p14="http://schemas.microsoft.com/office/powerpoint/2010/main" val="781730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E7E63B89-5A57-44D2-AE9F-B71FACF867A4}" type="datetimeFigureOut">
              <a:rPr lang="he-IL" smtClean="0"/>
              <a:t>י'/אדר/תשע"ח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2E6EFA1-D64E-45DE-BD0B-5BA5E7F3A374}" type="slidenum">
              <a:rPr lang="he-IL" smtClean="0"/>
              <a:t>‹#›</a:t>
            </a:fld>
            <a:endParaRPr lang="he-IL"/>
          </a:p>
        </p:txBody>
      </p:sp>
    </p:spTree>
    <p:extLst>
      <p:ext uri="{BB962C8B-B14F-4D97-AF65-F5344CB8AC3E}">
        <p14:creationId xmlns:p14="http://schemas.microsoft.com/office/powerpoint/2010/main" val="282726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E7E63B89-5A57-44D2-AE9F-B71FACF867A4}" type="datetimeFigureOut">
              <a:rPr lang="he-IL" smtClean="0"/>
              <a:t>י'/אדר/תשע"ח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72E6EFA1-D64E-45DE-BD0B-5BA5E7F3A374}" type="slidenum">
              <a:rPr lang="he-IL" smtClean="0"/>
              <a:t>‹#›</a:t>
            </a:fld>
            <a:endParaRPr lang="he-IL"/>
          </a:p>
        </p:txBody>
      </p:sp>
    </p:spTree>
    <p:extLst>
      <p:ext uri="{BB962C8B-B14F-4D97-AF65-F5344CB8AC3E}">
        <p14:creationId xmlns:p14="http://schemas.microsoft.com/office/powerpoint/2010/main" val="1134147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E7E63B89-5A57-44D2-AE9F-B71FACF867A4}" type="datetimeFigureOut">
              <a:rPr lang="he-IL" smtClean="0"/>
              <a:t>י'/אדר/תשע"ח</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72E6EFA1-D64E-45DE-BD0B-5BA5E7F3A374}" type="slidenum">
              <a:rPr lang="he-IL" smtClean="0"/>
              <a:t>‹#›</a:t>
            </a:fld>
            <a:endParaRPr lang="he-IL"/>
          </a:p>
        </p:txBody>
      </p:sp>
    </p:spTree>
    <p:extLst>
      <p:ext uri="{BB962C8B-B14F-4D97-AF65-F5344CB8AC3E}">
        <p14:creationId xmlns:p14="http://schemas.microsoft.com/office/powerpoint/2010/main" val="198144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E7E63B89-5A57-44D2-AE9F-B71FACF867A4}" type="datetimeFigureOut">
              <a:rPr lang="he-IL" smtClean="0"/>
              <a:t>י'/אדר/תשע"ח</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72E6EFA1-D64E-45DE-BD0B-5BA5E7F3A374}" type="slidenum">
              <a:rPr lang="he-IL" smtClean="0"/>
              <a:t>‹#›</a:t>
            </a:fld>
            <a:endParaRPr lang="he-IL"/>
          </a:p>
        </p:txBody>
      </p:sp>
    </p:spTree>
    <p:extLst>
      <p:ext uri="{BB962C8B-B14F-4D97-AF65-F5344CB8AC3E}">
        <p14:creationId xmlns:p14="http://schemas.microsoft.com/office/powerpoint/2010/main" val="1592828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E7E63B89-5A57-44D2-AE9F-B71FACF867A4}" type="datetimeFigureOut">
              <a:rPr lang="he-IL" smtClean="0"/>
              <a:t>י'/אדר/תשע"ח</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72E6EFA1-D64E-45DE-BD0B-5BA5E7F3A374}" type="slidenum">
              <a:rPr lang="he-IL" smtClean="0"/>
              <a:t>‹#›</a:t>
            </a:fld>
            <a:endParaRPr lang="he-IL"/>
          </a:p>
        </p:txBody>
      </p:sp>
    </p:spTree>
    <p:extLst>
      <p:ext uri="{BB962C8B-B14F-4D97-AF65-F5344CB8AC3E}">
        <p14:creationId xmlns:p14="http://schemas.microsoft.com/office/powerpoint/2010/main" val="322305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ריק">
    <p:spTree>
      <p:nvGrpSpPr>
        <p:cNvPr id="1" name=""/>
        <p:cNvGrpSpPr/>
        <p:nvPr/>
      </p:nvGrpSpPr>
      <p:grpSpPr>
        <a:xfrm>
          <a:off x="0" y="0"/>
          <a:ext cx="0" cy="0"/>
          <a:chOff x="0" y="0"/>
          <a:chExt cx="0" cy="0"/>
        </a:xfrm>
      </p:grpSpPr>
      <p:pic>
        <p:nvPicPr>
          <p:cNvPr id="5" name="תמונה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מציין מיקום של תאריך 1"/>
          <p:cNvSpPr>
            <a:spLocks noGrp="1"/>
          </p:cNvSpPr>
          <p:nvPr>
            <p:ph type="dt" sz="half" idx="10"/>
          </p:nvPr>
        </p:nvSpPr>
        <p:spPr/>
        <p:txBody>
          <a:bodyPr/>
          <a:lstStyle/>
          <a:p>
            <a:fld id="{E7E63B89-5A57-44D2-AE9F-B71FACF867A4}" type="datetimeFigureOut">
              <a:rPr lang="he-IL" smtClean="0"/>
              <a:t>י'/אדר/תשע"ח</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72E6EFA1-D64E-45DE-BD0B-5BA5E7F3A374}" type="slidenum">
              <a:rPr lang="he-IL" smtClean="0"/>
              <a:t>‹#›</a:t>
            </a:fld>
            <a:endParaRPr lang="he-IL"/>
          </a:p>
        </p:txBody>
      </p:sp>
      <p:pic>
        <p:nvPicPr>
          <p:cNvPr id="7" name="תמונה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53060" y="6175398"/>
            <a:ext cx="1060923" cy="555168"/>
          </a:xfrm>
          <a:prstGeom prst="rect">
            <a:avLst/>
          </a:prstGeom>
        </p:spPr>
      </p:pic>
      <p:pic>
        <p:nvPicPr>
          <p:cNvPr id="8" name="תמונה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5172" y="6268335"/>
            <a:ext cx="1944628" cy="481585"/>
          </a:xfrm>
          <a:prstGeom prst="rect">
            <a:avLst/>
          </a:prstGeom>
        </p:spPr>
      </p:pic>
      <p:pic>
        <p:nvPicPr>
          <p:cNvPr id="9" name="Picture 1"/>
          <p:cNvPicPr/>
          <p:nvPr userDrawn="1"/>
        </p:nvPicPr>
        <p:blipFill rotWithShape="1">
          <a:blip r:embed="rId5" cstate="print">
            <a:extLst>
              <a:ext uri="{28A0092B-C50C-407E-A947-70E740481C1C}">
                <a14:useLocalDpi xmlns:a14="http://schemas.microsoft.com/office/drawing/2010/main" val="0"/>
              </a:ext>
            </a:extLst>
          </a:blip>
          <a:srcRect l="1" r="-18"/>
          <a:stretch/>
        </p:blipFill>
        <p:spPr bwMode="auto">
          <a:xfrm>
            <a:off x="10182147" y="6175398"/>
            <a:ext cx="1817020" cy="574522"/>
          </a:xfrm>
          <a:prstGeom prst="rect">
            <a:avLst/>
          </a:prstGeom>
          <a:ln>
            <a:noFill/>
          </a:ln>
          <a:extLst>
            <a:ext uri="{53640926-AAD7-44D8-BBD7-CCE9431645EC}">
              <a14:shadowObscured xmlns:a14="http://schemas.microsoft.com/office/drawing/2010/main"/>
            </a:ext>
          </a:extLst>
        </p:spPr>
      </p:pic>
      <p:sp>
        <p:nvSpPr>
          <p:cNvPr id="10" name="כותרת 1"/>
          <p:cNvSpPr>
            <a:spLocks noGrp="1"/>
          </p:cNvSpPr>
          <p:nvPr>
            <p:ph type="ctrTitle" hasCustomPrompt="1"/>
          </p:nvPr>
        </p:nvSpPr>
        <p:spPr>
          <a:xfrm>
            <a:off x="3934407" y="1885560"/>
            <a:ext cx="4218993" cy="1939992"/>
          </a:xfrm>
        </p:spPr>
        <p:txBody>
          <a:bodyPr vert="horz" lIns="91440" tIns="45720" rIns="91440" bIns="45720" rtlCol="1" anchor="ctr">
            <a:normAutofit/>
          </a:bodyPr>
          <a:lstStyle>
            <a:lvl1pPr algn="ctr">
              <a:defRPr lang="he-IL" sz="3200" dirty="0" smtClean="0">
                <a:solidFill>
                  <a:srgbClr val="B01A1A"/>
                </a:solidFill>
                <a:effectLst/>
                <a:cs typeface="+mn-cs"/>
              </a:defRPr>
            </a:lvl1pPr>
          </a:lstStyle>
          <a:p>
            <a:pPr lvl="0" algn="ctr"/>
            <a:r>
              <a:rPr lang="he-IL" dirty="0" smtClean="0"/>
              <a:t>תודה ולהתראות!</a:t>
            </a:r>
            <a:endParaRPr lang="he-IL" dirty="0"/>
          </a:p>
        </p:txBody>
      </p:sp>
    </p:spTree>
    <p:extLst>
      <p:ext uri="{BB962C8B-B14F-4D97-AF65-F5344CB8AC3E}">
        <p14:creationId xmlns:p14="http://schemas.microsoft.com/office/powerpoint/2010/main" val="334075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E7E63B89-5A57-44D2-AE9F-B71FACF867A4}" type="datetimeFigureOut">
              <a:rPr lang="he-IL" smtClean="0"/>
              <a:t>י'/אדר/תשע"ח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72E6EFA1-D64E-45DE-BD0B-5BA5E7F3A374}" type="slidenum">
              <a:rPr lang="he-IL" smtClean="0"/>
              <a:t>‹#›</a:t>
            </a:fld>
            <a:endParaRPr lang="he-IL"/>
          </a:p>
        </p:txBody>
      </p:sp>
    </p:spTree>
    <p:extLst>
      <p:ext uri="{BB962C8B-B14F-4D97-AF65-F5344CB8AC3E}">
        <p14:creationId xmlns:p14="http://schemas.microsoft.com/office/powerpoint/2010/main" val="888409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690688"/>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7E63B89-5A57-44D2-AE9F-B71FACF867A4}" type="datetimeFigureOut">
              <a:rPr lang="he-IL" smtClean="0"/>
              <a:t>י'/אדר/תשע"ח</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2E6EFA1-D64E-45DE-BD0B-5BA5E7F3A374}" type="slidenum">
              <a:rPr lang="he-IL" smtClean="0"/>
              <a:t>‹#›</a:t>
            </a:fld>
            <a:endParaRPr lang="he-IL"/>
          </a:p>
        </p:txBody>
      </p:sp>
      <p:cxnSp>
        <p:nvCxnSpPr>
          <p:cNvPr id="7" name="מחבר ישר 6"/>
          <p:cNvCxnSpPr/>
          <p:nvPr userDrawn="1"/>
        </p:nvCxnSpPr>
        <p:spPr>
          <a:xfrm>
            <a:off x="2015412" y="1409877"/>
            <a:ext cx="10176588" cy="0"/>
          </a:xfrm>
          <a:prstGeom prst="line">
            <a:avLst/>
          </a:prstGeom>
          <a:ln>
            <a:solidFill>
              <a:srgbClr val="B01A1A"/>
            </a:solidFill>
            <a:prstDash val="sysDash"/>
          </a:ln>
        </p:spPr>
        <p:style>
          <a:lnRef idx="1">
            <a:schemeClr val="accent1"/>
          </a:lnRef>
          <a:fillRef idx="0">
            <a:schemeClr val="accent1"/>
          </a:fillRef>
          <a:effectRef idx="0">
            <a:schemeClr val="accent1"/>
          </a:effectRef>
          <a:fontRef idx="minor">
            <a:schemeClr val="tx1"/>
          </a:fontRef>
        </p:style>
      </p:cxnSp>
      <p:pic>
        <p:nvPicPr>
          <p:cNvPr id="10" name="Picture 1"/>
          <p:cNvPicPr/>
          <p:nvPr userDrawn="1"/>
        </p:nvPicPr>
        <p:blipFill rotWithShape="1">
          <a:blip r:embed="rId14" cstate="print">
            <a:extLst>
              <a:ext uri="{28A0092B-C50C-407E-A947-70E740481C1C}">
                <a14:useLocalDpi xmlns:a14="http://schemas.microsoft.com/office/drawing/2010/main" val="0"/>
              </a:ext>
            </a:extLst>
          </a:blip>
          <a:srcRect l="1" r="-18"/>
          <a:stretch/>
        </p:blipFill>
        <p:spPr bwMode="auto">
          <a:xfrm>
            <a:off x="381000" y="6356350"/>
            <a:ext cx="1251697" cy="39577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35067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r" defTabSz="914400" rtl="1"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Clr>
          <a:srgbClr val="C00000"/>
        </a:buClr>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Clr>
          <a:srgbClr val="C00000"/>
        </a:buClr>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Clr>
          <a:srgbClr val="C00000"/>
        </a:buClr>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dirty="0" smtClean="0"/>
              <a:t>מותגים בתחפושת</a:t>
            </a:r>
            <a:endParaRPr lang="he-IL" dirty="0"/>
          </a:p>
        </p:txBody>
      </p:sp>
      <p:sp>
        <p:nvSpPr>
          <p:cNvPr id="3" name="כותרת משנה 2"/>
          <p:cNvSpPr>
            <a:spLocks noGrp="1"/>
          </p:cNvSpPr>
          <p:nvPr>
            <p:ph type="subTitle" idx="1"/>
          </p:nvPr>
        </p:nvSpPr>
        <p:spPr/>
        <p:txBody>
          <a:bodyPr>
            <a:normAutofit fontScale="92500" lnSpcReduction="20000"/>
          </a:bodyPr>
          <a:lstStyle/>
          <a:p>
            <a:r>
              <a:rPr lang="he-IL" dirty="0" smtClean="0"/>
              <a:t>כלים לשיווק מתוחכם</a:t>
            </a:r>
            <a:endParaRPr lang="he-IL" dirty="0"/>
          </a:p>
        </p:txBody>
      </p:sp>
    </p:spTree>
    <p:extLst>
      <p:ext uri="{BB962C8B-B14F-4D97-AF65-F5344CB8AC3E}">
        <p14:creationId xmlns:p14="http://schemas.microsoft.com/office/powerpoint/2010/main" val="2198165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תוצאת תמונה עבור פלדלת"/>
          <p:cNvPicPr>
            <a:picLocks noChangeAspect="1" noChangeArrowheads="1"/>
          </p:cNvPicPr>
          <p:nvPr/>
        </p:nvPicPr>
        <p:blipFill>
          <a:blip r:embed="rId3" cstate="print"/>
          <a:srcRect/>
          <a:stretch>
            <a:fillRect/>
          </a:stretch>
        </p:blipFill>
        <p:spPr bwMode="auto">
          <a:xfrm>
            <a:off x="8410948" y="160338"/>
            <a:ext cx="1428750" cy="2857500"/>
          </a:xfrm>
          <a:prstGeom prst="rect">
            <a:avLst/>
          </a:prstGeom>
          <a:noFill/>
        </p:spPr>
      </p:pic>
      <p:pic>
        <p:nvPicPr>
          <p:cNvPr id="19460" name="Picture 4" descr="תוצאת תמונה עבור אקמול"/>
          <p:cNvPicPr>
            <a:picLocks noChangeAspect="1" noChangeArrowheads="1"/>
          </p:cNvPicPr>
          <p:nvPr/>
        </p:nvPicPr>
        <p:blipFill>
          <a:blip r:embed="rId4" cstate="print"/>
          <a:srcRect/>
          <a:stretch>
            <a:fillRect/>
          </a:stretch>
        </p:blipFill>
        <p:spPr bwMode="auto">
          <a:xfrm>
            <a:off x="1524001" y="260649"/>
            <a:ext cx="3760018" cy="1872208"/>
          </a:xfrm>
          <a:prstGeom prst="rect">
            <a:avLst/>
          </a:prstGeom>
          <a:noFill/>
        </p:spPr>
      </p:pic>
      <p:pic>
        <p:nvPicPr>
          <p:cNvPr id="19462" name="Picture 6" descr="תוצאת תמונה עבור במבה"/>
          <p:cNvPicPr>
            <a:picLocks noChangeAspect="1" noChangeArrowheads="1"/>
          </p:cNvPicPr>
          <p:nvPr/>
        </p:nvPicPr>
        <p:blipFill>
          <a:blip r:embed="rId5" cstate="print"/>
          <a:srcRect/>
          <a:stretch>
            <a:fillRect/>
          </a:stretch>
        </p:blipFill>
        <p:spPr bwMode="auto">
          <a:xfrm>
            <a:off x="1991544" y="2852937"/>
            <a:ext cx="2381250" cy="1771651"/>
          </a:xfrm>
          <a:prstGeom prst="rect">
            <a:avLst/>
          </a:prstGeom>
          <a:noFill/>
        </p:spPr>
      </p:pic>
      <p:pic>
        <p:nvPicPr>
          <p:cNvPr id="19464" name="Picture 8" descr="תוצאת תמונה עבור פלאפון"/>
          <p:cNvPicPr>
            <a:picLocks noChangeAspect="1" noChangeArrowheads="1"/>
          </p:cNvPicPr>
          <p:nvPr/>
        </p:nvPicPr>
        <p:blipFill>
          <a:blip r:embed="rId6" cstate="print"/>
          <a:srcRect/>
          <a:stretch>
            <a:fillRect/>
          </a:stretch>
        </p:blipFill>
        <p:spPr bwMode="auto">
          <a:xfrm>
            <a:off x="6744073" y="260648"/>
            <a:ext cx="1666875" cy="2857500"/>
          </a:xfrm>
          <a:prstGeom prst="rect">
            <a:avLst/>
          </a:prstGeom>
          <a:noFill/>
        </p:spPr>
      </p:pic>
      <p:pic>
        <p:nvPicPr>
          <p:cNvPr id="19466" name="Picture 10" descr="תוצאת תמונה עבור ג'יפ"/>
          <p:cNvPicPr>
            <a:picLocks noChangeAspect="1" noChangeArrowheads="1"/>
          </p:cNvPicPr>
          <p:nvPr/>
        </p:nvPicPr>
        <p:blipFill>
          <a:blip r:embed="rId7" cstate="print"/>
          <a:srcRect/>
          <a:stretch>
            <a:fillRect/>
          </a:stretch>
        </p:blipFill>
        <p:spPr bwMode="auto">
          <a:xfrm>
            <a:off x="4669532" y="3140968"/>
            <a:ext cx="5998468" cy="2999234"/>
          </a:xfrm>
          <a:prstGeom prst="rect">
            <a:avLst/>
          </a:prstGeom>
          <a:noFill/>
        </p:spPr>
      </p:pic>
      <p:pic>
        <p:nvPicPr>
          <p:cNvPr id="19470" name="Picture 14" descr="תוצאת תמונה עבור חיתולים"/>
          <p:cNvPicPr>
            <a:picLocks noChangeAspect="1" noChangeArrowheads="1"/>
          </p:cNvPicPr>
          <p:nvPr/>
        </p:nvPicPr>
        <p:blipFill>
          <a:blip r:embed="rId8" cstate="print"/>
          <a:srcRect/>
          <a:stretch>
            <a:fillRect/>
          </a:stretch>
        </p:blipFill>
        <p:spPr bwMode="auto">
          <a:xfrm>
            <a:off x="2063552" y="4789040"/>
            <a:ext cx="2068960" cy="2068960"/>
          </a:xfrm>
          <a:prstGeom prst="rect">
            <a:avLst/>
          </a:prstGeom>
          <a:noFill/>
        </p:spPr>
      </p:pic>
      <p:sp>
        <p:nvSpPr>
          <p:cNvPr id="19472" name="AutoShape 16" descr="תוצאת תמונה עבור קוואקר"/>
          <p:cNvSpPr>
            <a:spLocks noChangeAspect="1" noChangeArrowheads="1"/>
          </p:cNvSpPr>
          <p:nvPr/>
        </p:nvSpPr>
        <p:spPr bwMode="auto">
          <a:xfrm>
            <a:off x="10447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9474" name="Picture 18" descr="תוצאת תמונה עבור קוואקר"/>
          <p:cNvPicPr>
            <a:picLocks noChangeAspect="1" noChangeArrowheads="1"/>
          </p:cNvPicPr>
          <p:nvPr/>
        </p:nvPicPr>
        <p:blipFill>
          <a:blip r:embed="rId9" cstate="print"/>
          <a:srcRect/>
          <a:stretch>
            <a:fillRect/>
          </a:stretch>
        </p:blipFill>
        <p:spPr bwMode="auto">
          <a:xfrm>
            <a:off x="5087888" y="836712"/>
            <a:ext cx="1905000" cy="1905000"/>
          </a:xfrm>
          <a:prstGeom prst="rect">
            <a:avLst/>
          </a:prstGeom>
          <a:noFill/>
        </p:spPr>
      </p:pic>
      <p:pic>
        <p:nvPicPr>
          <p:cNvPr id="1026" name="Picture 2" descr="תוצאת תמונה עבור פריג'ידר"/>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71002" y="352582"/>
            <a:ext cx="2105731" cy="2609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2103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"חישבו מסלול מחדש"</a:t>
            </a:r>
            <a:endParaRPr lang="he-IL" dirty="0"/>
          </a:p>
        </p:txBody>
      </p:sp>
      <p:sp>
        <p:nvSpPr>
          <p:cNvPr id="3" name="מציין מיקום טקסט 2"/>
          <p:cNvSpPr>
            <a:spLocks noGrp="1"/>
          </p:cNvSpPr>
          <p:nvPr>
            <p:ph type="body" idx="1"/>
          </p:nvPr>
        </p:nvSpPr>
        <p:spPr/>
        <p:txBody>
          <a:bodyPr/>
          <a:lstStyle/>
          <a:p>
            <a:r>
              <a:rPr lang="he-IL" dirty="0" smtClean="0"/>
              <a:t>האם אפשר לתכנן מראש את הצלחתו של מותג?</a:t>
            </a:r>
            <a:endParaRPr lang="he-IL" dirty="0"/>
          </a:p>
        </p:txBody>
      </p:sp>
    </p:spTree>
    <p:extLst>
      <p:ext uri="{BB962C8B-B14F-4D97-AF65-F5344CB8AC3E}">
        <p14:creationId xmlns:p14="http://schemas.microsoft.com/office/powerpoint/2010/main" val="153602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תוצאת תמונה עבור ליוויס"/>
          <p:cNvPicPr>
            <a:picLocks noChangeAspect="1" noChangeArrowheads="1"/>
          </p:cNvPicPr>
          <p:nvPr/>
        </p:nvPicPr>
        <p:blipFill>
          <a:blip r:embed="rId3" cstate="print"/>
          <a:srcRect/>
          <a:stretch>
            <a:fillRect/>
          </a:stretch>
        </p:blipFill>
        <p:spPr bwMode="auto">
          <a:xfrm>
            <a:off x="7320136" y="836713"/>
            <a:ext cx="3048000" cy="1524001"/>
          </a:xfrm>
          <a:prstGeom prst="rect">
            <a:avLst/>
          </a:prstGeom>
          <a:noFill/>
        </p:spPr>
      </p:pic>
      <p:sp>
        <p:nvSpPr>
          <p:cNvPr id="27652" name="AutoShape 4" descr="תוצאת תמונה עבור ספוג הפלא"/>
          <p:cNvSpPr>
            <a:spLocks noChangeAspect="1" noChangeArrowheads="1"/>
          </p:cNvSpPr>
          <p:nvPr/>
        </p:nvSpPr>
        <p:spPr bwMode="auto">
          <a:xfrm>
            <a:off x="10447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27654" name="Picture 6" descr="תוצאת תמונה עבור ספוג הפלא"/>
          <p:cNvPicPr>
            <a:picLocks noChangeAspect="1" noChangeArrowheads="1"/>
          </p:cNvPicPr>
          <p:nvPr/>
        </p:nvPicPr>
        <p:blipFill>
          <a:blip r:embed="rId4" cstate="print"/>
          <a:srcRect/>
          <a:stretch>
            <a:fillRect/>
          </a:stretch>
        </p:blipFill>
        <p:spPr bwMode="auto">
          <a:xfrm>
            <a:off x="2135560" y="476672"/>
            <a:ext cx="4362450" cy="2857500"/>
          </a:xfrm>
          <a:prstGeom prst="rect">
            <a:avLst/>
          </a:prstGeom>
          <a:noFill/>
        </p:spPr>
      </p:pic>
      <p:pic>
        <p:nvPicPr>
          <p:cNvPr id="27656" name="Picture 8" descr="תוצאת תמונה עבור ‪avon‬‏"/>
          <p:cNvPicPr>
            <a:picLocks noChangeAspect="1" noChangeArrowheads="1"/>
          </p:cNvPicPr>
          <p:nvPr/>
        </p:nvPicPr>
        <p:blipFill>
          <a:blip r:embed="rId5" cstate="print"/>
          <a:srcRect/>
          <a:stretch>
            <a:fillRect/>
          </a:stretch>
        </p:blipFill>
        <p:spPr bwMode="auto">
          <a:xfrm>
            <a:off x="2567608" y="4221089"/>
            <a:ext cx="4768392" cy="2250681"/>
          </a:xfrm>
          <a:prstGeom prst="rect">
            <a:avLst/>
          </a:prstGeom>
          <a:noFill/>
        </p:spPr>
      </p:pic>
    </p:spTree>
    <p:extLst>
      <p:ext uri="{BB962C8B-B14F-4D97-AF65-F5344CB8AC3E}">
        <p14:creationId xmlns:p14="http://schemas.microsoft.com/office/powerpoint/2010/main" val="26545694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 "/>
          <p:cNvPicPr>
            <a:picLocks noChangeAspect="1" noChangeArrowheads="1"/>
          </p:cNvPicPr>
          <p:nvPr/>
        </p:nvPicPr>
        <p:blipFill>
          <a:blip r:embed="rId3" cstate="print"/>
          <a:srcRect/>
          <a:stretch>
            <a:fillRect/>
          </a:stretch>
        </p:blipFill>
        <p:spPr bwMode="auto">
          <a:xfrm>
            <a:off x="2783632" y="332656"/>
            <a:ext cx="4362450" cy="2857500"/>
          </a:xfrm>
          <a:prstGeom prst="rect">
            <a:avLst/>
          </a:prstGeom>
          <a:noFill/>
        </p:spPr>
      </p:pic>
      <p:pic>
        <p:nvPicPr>
          <p:cNvPr id="29698" name="Picture 2" descr="  "/>
          <p:cNvPicPr>
            <a:picLocks noChangeAspect="1" noChangeArrowheads="1"/>
          </p:cNvPicPr>
          <p:nvPr/>
        </p:nvPicPr>
        <p:blipFill>
          <a:blip r:embed="rId4" cstate="print"/>
          <a:srcRect/>
          <a:stretch>
            <a:fillRect/>
          </a:stretch>
        </p:blipFill>
        <p:spPr bwMode="auto">
          <a:xfrm>
            <a:off x="1919536" y="3501008"/>
            <a:ext cx="4362450" cy="2857500"/>
          </a:xfrm>
          <a:prstGeom prst="rect">
            <a:avLst/>
          </a:prstGeom>
          <a:noFill/>
        </p:spPr>
      </p:pic>
      <p:pic>
        <p:nvPicPr>
          <p:cNvPr id="29702" name="Picture 6" descr="תוצאת תמונה עבור מסטיק"/>
          <p:cNvPicPr>
            <a:picLocks noChangeAspect="1" noChangeArrowheads="1"/>
          </p:cNvPicPr>
          <p:nvPr/>
        </p:nvPicPr>
        <p:blipFill>
          <a:blip r:embed="rId5" cstate="print"/>
          <a:srcRect/>
          <a:stretch>
            <a:fillRect/>
          </a:stretch>
        </p:blipFill>
        <p:spPr bwMode="auto">
          <a:xfrm>
            <a:off x="6578353" y="2749928"/>
            <a:ext cx="5044695" cy="3096344"/>
          </a:xfrm>
          <a:prstGeom prst="rect">
            <a:avLst/>
          </a:prstGeom>
          <a:noFill/>
        </p:spPr>
      </p:pic>
    </p:spTree>
    <p:extLst>
      <p:ext uri="{BB962C8B-B14F-4D97-AF65-F5344CB8AC3E}">
        <p14:creationId xmlns:p14="http://schemas.microsoft.com/office/powerpoint/2010/main" val="4037300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סיכום</a:t>
            </a:r>
            <a:endParaRPr lang="he-IL" dirty="0"/>
          </a:p>
        </p:txBody>
      </p:sp>
      <p:sp>
        <p:nvSpPr>
          <p:cNvPr id="3" name="מציין מיקום טקסט 2"/>
          <p:cNvSpPr>
            <a:spLocks noGrp="1"/>
          </p:cNvSpPr>
          <p:nvPr>
            <p:ph type="body" idx="1"/>
          </p:nvPr>
        </p:nvSpPr>
        <p:spPr/>
        <p:txBody>
          <a:bodyPr/>
          <a:lstStyle/>
          <a:p>
            <a:endParaRPr lang="he-IL"/>
          </a:p>
        </p:txBody>
      </p:sp>
    </p:spTree>
    <p:extLst>
      <p:ext uri="{BB962C8B-B14F-4D97-AF65-F5344CB8AC3E}">
        <p14:creationId xmlns:p14="http://schemas.microsoft.com/office/powerpoint/2010/main" val="1447982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מצאו את ההבדלים</a:t>
            </a:r>
            <a:endParaRPr lang="he-IL" dirty="0"/>
          </a:p>
        </p:txBody>
      </p:sp>
      <p:sp>
        <p:nvSpPr>
          <p:cNvPr id="3" name="מציין מיקום תוכן 2"/>
          <p:cNvSpPr>
            <a:spLocks noGrp="1"/>
          </p:cNvSpPr>
          <p:nvPr>
            <p:ph idx="1"/>
          </p:nvPr>
        </p:nvSpPr>
        <p:spPr/>
        <p:txBody>
          <a:bodyPr/>
          <a:lstStyle/>
          <a:p>
            <a:r>
              <a:rPr lang="he-IL" dirty="0" smtClean="0"/>
              <a:t>מכנסי </a:t>
            </a:r>
            <a:r>
              <a:rPr lang="he-IL" dirty="0"/>
              <a:t>בד כחול </a:t>
            </a:r>
            <a:r>
              <a:rPr lang="he-IL" dirty="0" smtClean="0"/>
              <a:t>חזקים – ג'ינס </a:t>
            </a:r>
            <a:r>
              <a:rPr lang="en-US" dirty="0" smtClean="0"/>
              <a:t>LEVI’S</a:t>
            </a:r>
            <a:endParaRPr lang="he-IL" dirty="0" smtClean="0"/>
          </a:p>
          <a:p>
            <a:r>
              <a:rPr lang="he-IL" dirty="0" smtClean="0"/>
              <a:t>משקה חומצי וממותק – משקה טעם החיים של קוקה קולה</a:t>
            </a:r>
          </a:p>
          <a:p>
            <a:r>
              <a:rPr lang="he-IL" dirty="0" smtClean="0"/>
              <a:t>תיק שחור אופנתי – תיק של </a:t>
            </a:r>
            <a:r>
              <a:rPr lang="en-US" dirty="0" smtClean="0"/>
              <a:t>PRADA</a:t>
            </a:r>
            <a:endParaRPr lang="he-IL" dirty="0" smtClean="0"/>
          </a:p>
          <a:p>
            <a:r>
              <a:rPr lang="he-IL" dirty="0" smtClean="0"/>
              <a:t>טלפון סלולרי חכם – </a:t>
            </a:r>
            <a:r>
              <a:rPr lang="he-IL" dirty="0" err="1" smtClean="0"/>
              <a:t>אייפון</a:t>
            </a:r>
            <a:r>
              <a:rPr lang="he-IL" dirty="0" smtClean="0"/>
              <a:t> 6</a:t>
            </a:r>
          </a:p>
          <a:p>
            <a:endParaRPr lang="he-IL" dirty="0" smtClean="0"/>
          </a:p>
          <a:p>
            <a:endParaRPr lang="he-IL" dirty="0" smtClean="0"/>
          </a:p>
          <a:p>
            <a:endParaRPr lang="he-IL" dirty="0"/>
          </a:p>
          <a:p>
            <a:endParaRPr lang="he-IL" dirty="0"/>
          </a:p>
        </p:txBody>
      </p:sp>
    </p:spTree>
    <p:extLst>
      <p:ext uri="{BB962C8B-B14F-4D97-AF65-F5344CB8AC3E}">
        <p14:creationId xmlns:p14="http://schemas.microsoft.com/office/powerpoint/2010/main" val="19601239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ctrTitle"/>
          </p:nvPr>
        </p:nvSpPr>
        <p:spPr/>
        <p:txBody>
          <a:bodyPr/>
          <a:lstStyle/>
          <a:p>
            <a:r>
              <a:rPr lang="he-IL" smtClean="0"/>
              <a:t>שאלות?</a:t>
            </a:r>
            <a:endParaRPr lang="he-IL" dirty="0"/>
          </a:p>
        </p:txBody>
      </p:sp>
    </p:spTree>
    <p:extLst>
      <p:ext uri="{BB962C8B-B14F-4D97-AF65-F5344CB8AC3E}">
        <p14:creationId xmlns:p14="http://schemas.microsoft.com/office/powerpoint/2010/main" val="28575065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אילו </a:t>
            </a:r>
            <a:r>
              <a:rPr lang="he-IL" dirty="0"/>
              <a:t>מותגים אתם מכירים?</a:t>
            </a:r>
          </a:p>
        </p:txBody>
      </p:sp>
      <p:sp>
        <p:nvSpPr>
          <p:cNvPr id="3" name="מציין מיקום טקסט 2"/>
          <p:cNvSpPr>
            <a:spLocks noGrp="1"/>
          </p:cNvSpPr>
          <p:nvPr>
            <p:ph type="body" idx="1"/>
          </p:nvPr>
        </p:nvSpPr>
        <p:spPr/>
        <p:txBody>
          <a:bodyPr/>
          <a:lstStyle/>
          <a:p>
            <a:endParaRPr lang="he-IL"/>
          </a:p>
        </p:txBody>
      </p:sp>
    </p:spTree>
    <p:extLst>
      <p:ext uri="{BB962C8B-B14F-4D97-AF65-F5344CB8AC3E}">
        <p14:creationId xmlns:p14="http://schemas.microsoft.com/office/powerpoint/2010/main" val="1136507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משימות "לחשוב מחוץ למותג"</a:t>
            </a:r>
            <a:endParaRPr lang="he-IL" dirty="0"/>
          </a:p>
        </p:txBody>
      </p:sp>
      <p:sp>
        <p:nvSpPr>
          <p:cNvPr id="3" name="מציין מיקום תוכן 2"/>
          <p:cNvSpPr>
            <a:spLocks noGrp="1"/>
          </p:cNvSpPr>
          <p:nvPr>
            <p:ph idx="1"/>
          </p:nvPr>
        </p:nvSpPr>
        <p:spPr/>
        <p:txBody>
          <a:bodyPr/>
          <a:lstStyle/>
          <a:p>
            <a:pPr marL="457200" indent="-457200">
              <a:buFont typeface="+mj-lt"/>
              <a:buAutoNum type="arabicPeriod"/>
            </a:pPr>
            <a:r>
              <a:rPr lang="he-IL" dirty="0" smtClean="0"/>
              <a:t>בחרו מותג שאתם אוהבים מאוד</a:t>
            </a:r>
          </a:p>
          <a:p>
            <a:pPr marL="457200" indent="-457200">
              <a:buFont typeface="+mj-lt"/>
              <a:buAutoNum type="arabicPeriod"/>
            </a:pPr>
            <a:r>
              <a:rPr lang="he-IL" dirty="0" smtClean="0"/>
              <a:t>ספרו מהו המוצר הזה בלי להשתמש בשם שלו</a:t>
            </a:r>
          </a:p>
          <a:p>
            <a:pPr marL="457200" indent="-457200">
              <a:buFont typeface="+mj-lt"/>
              <a:buAutoNum type="arabicPeriod"/>
            </a:pPr>
            <a:r>
              <a:rPr lang="he-IL" dirty="0" smtClean="0"/>
              <a:t>שווקו את המוצר לחבריך לכיתה ונסו לשכנע אותם לקנות אותו</a:t>
            </a:r>
          </a:p>
          <a:p>
            <a:pPr marL="457200" indent="-457200">
              <a:buFont typeface="+mj-lt"/>
              <a:buAutoNum type="arabicPeriod"/>
            </a:pPr>
            <a:endParaRPr lang="he-IL" dirty="0" smtClean="0"/>
          </a:p>
          <a:p>
            <a:pPr marL="457200" indent="-457200">
              <a:buFont typeface="+mj-lt"/>
              <a:buAutoNum type="arabicPeriod"/>
            </a:pPr>
            <a:endParaRPr lang="he-IL" dirty="0"/>
          </a:p>
        </p:txBody>
      </p:sp>
    </p:spTree>
    <p:extLst>
      <p:ext uri="{BB962C8B-B14F-4D97-AF65-F5344CB8AC3E}">
        <p14:creationId xmlns:p14="http://schemas.microsoft.com/office/powerpoint/2010/main" val="156232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מותג: טכניקות שיווק</a:t>
            </a:r>
            <a:endParaRPr lang="he-IL" dirty="0"/>
          </a:p>
        </p:txBody>
      </p:sp>
      <p:sp>
        <p:nvSpPr>
          <p:cNvPr id="3" name="מציין מיקום טקסט 2"/>
          <p:cNvSpPr>
            <a:spLocks noGrp="1"/>
          </p:cNvSpPr>
          <p:nvPr>
            <p:ph type="body" idx="1"/>
          </p:nvPr>
        </p:nvSpPr>
        <p:spPr/>
        <p:txBody>
          <a:bodyPr/>
          <a:lstStyle/>
          <a:p>
            <a:endParaRPr lang="he-IL"/>
          </a:p>
        </p:txBody>
      </p:sp>
    </p:spTree>
    <p:extLst>
      <p:ext uri="{BB962C8B-B14F-4D97-AF65-F5344CB8AC3E}">
        <p14:creationId xmlns:p14="http://schemas.microsoft.com/office/powerpoint/2010/main" val="3143879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"לכל מותג יש שם"</a:t>
            </a:r>
            <a:endParaRPr lang="he-IL" dirty="0"/>
          </a:p>
        </p:txBody>
      </p:sp>
      <p:sp>
        <p:nvSpPr>
          <p:cNvPr id="3" name="מציין מיקום טקסט 2"/>
          <p:cNvSpPr>
            <a:spLocks noGrp="1"/>
          </p:cNvSpPr>
          <p:nvPr>
            <p:ph type="body" idx="1"/>
          </p:nvPr>
        </p:nvSpPr>
        <p:spPr/>
        <p:txBody>
          <a:bodyPr/>
          <a:lstStyle/>
          <a:p>
            <a:r>
              <a:rPr lang="he-IL" dirty="0" smtClean="0"/>
              <a:t>עד כמה שם המותג חשוב?</a:t>
            </a:r>
            <a:endParaRPr lang="he-IL" dirty="0"/>
          </a:p>
        </p:txBody>
      </p:sp>
    </p:spTree>
    <p:extLst>
      <p:ext uri="{BB962C8B-B14F-4D97-AF65-F5344CB8AC3E}">
        <p14:creationId xmlns:p14="http://schemas.microsoft.com/office/powerpoint/2010/main" val="1415787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1.ynet.co.il/PicServer3/2013/02/21/4472679/447010901000100408277no.jpg"/>
          <p:cNvPicPr>
            <a:picLocks noChangeAspect="1" noChangeArrowheads="1"/>
          </p:cNvPicPr>
          <p:nvPr/>
        </p:nvPicPr>
        <p:blipFill>
          <a:blip r:embed="rId3" cstate="print"/>
          <a:srcRect/>
          <a:stretch>
            <a:fillRect/>
          </a:stretch>
        </p:blipFill>
        <p:spPr bwMode="auto">
          <a:xfrm>
            <a:off x="2135560" y="764704"/>
            <a:ext cx="3886200" cy="2638426"/>
          </a:xfrm>
          <a:prstGeom prst="rect">
            <a:avLst/>
          </a:prstGeom>
          <a:noFill/>
        </p:spPr>
      </p:pic>
      <p:pic>
        <p:nvPicPr>
          <p:cNvPr id="1028" name="Picture 4" descr="https://images1.ynet.co.il/PicServer3/2013/02/21/4472709/447014501000100408306no.jpg"/>
          <p:cNvPicPr>
            <a:picLocks noChangeAspect="1" noChangeArrowheads="1"/>
          </p:cNvPicPr>
          <p:nvPr/>
        </p:nvPicPr>
        <p:blipFill>
          <a:blip r:embed="rId4" cstate="print"/>
          <a:srcRect/>
          <a:stretch>
            <a:fillRect/>
          </a:stretch>
        </p:blipFill>
        <p:spPr bwMode="auto">
          <a:xfrm>
            <a:off x="6805184" y="3943350"/>
            <a:ext cx="3454899" cy="2591174"/>
          </a:xfrm>
          <a:prstGeom prst="rect">
            <a:avLst/>
          </a:prstGeom>
          <a:noFill/>
        </p:spPr>
      </p:pic>
      <p:pic>
        <p:nvPicPr>
          <p:cNvPr id="1030" name="Picture 6" descr="https://images1.ynet.co.il/PicServer3/2013/02/21/4472704/44701150960100408258no.jpg"/>
          <p:cNvPicPr>
            <a:picLocks noChangeAspect="1" noChangeArrowheads="1"/>
          </p:cNvPicPr>
          <p:nvPr/>
        </p:nvPicPr>
        <p:blipFill>
          <a:blip r:embed="rId5" cstate="print"/>
          <a:srcRect/>
          <a:stretch>
            <a:fillRect/>
          </a:stretch>
        </p:blipFill>
        <p:spPr bwMode="auto">
          <a:xfrm>
            <a:off x="2063552" y="4077073"/>
            <a:ext cx="3886200" cy="2457451"/>
          </a:xfrm>
          <a:prstGeom prst="rect">
            <a:avLst/>
          </a:prstGeom>
          <a:noFill/>
        </p:spPr>
      </p:pic>
      <p:pic>
        <p:nvPicPr>
          <p:cNvPr id="1034" name="Picture 10" descr="https://images1.ynet.co.il/PicServer3/2013/02/21/4472694/44701110100097408299no.jpg"/>
          <p:cNvPicPr>
            <a:picLocks noChangeAspect="1" noChangeArrowheads="1"/>
          </p:cNvPicPr>
          <p:nvPr/>
        </p:nvPicPr>
        <p:blipFill>
          <a:blip r:embed="rId6" cstate="print"/>
          <a:srcRect/>
          <a:stretch>
            <a:fillRect/>
          </a:stretch>
        </p:blipFill>
        <p:spPr bwMode="auto">
          <a:xfrm>
            <a:off x="6528048" y="764704"/>
            <a:ext cx="3886200" cy="2847976"/>
          </a:xfrm>
          <a:prstGeom prst="rect">
            <a:avLst/>
          </a:prstGeom>
          <a:noFill/>
        </p:spPr>
      </p:pic>
    </p:spTree>
    <p:extLst>
      <p:ext uri="{BB962C8B-B14F-4D97-AF65-F5344CB8AC3E}">
        <p14:creationId xmlns:p14="http://schemas.microsoft.com/office/powerpoint/2010/main" val="32412253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s://images1.ynet.co.il/PicServer3/2013/02/21/4472703/44701140100295408524no.jpg"/>
          <p:cNvPicPr>
            <a:picLocks noChangeAspect="1" noChangeArrowheads="1"/>
          </p:cNvPicPr>
          <p:nvPr/>
        </p:nvPicPr>
        <p:blipFill>
          <a:blip r:embed="rId3" cstate="print"/>
          <a:srcRect/>
          <a:stretch>
            <a:fillRect/>
          </a:stretch>
        </p:blipFill>
        <p:spPr bwMode="auto">
          <a:xfrm>
            <a:off x="1524000" y="764705"/>
            <a:ext cx="3886200" cy="4991101"/>
          </a:xfrm>
          <a:prstGeom prst="rect">
            <a:avLst/>
          </a:prstGeom>
          <a:noFill/>
        </p:spPr>
      </p:pic>
      <p:pic>
        <p:nvPicPr>
          <p:cNvPr id="15362" name="Picture 2" descr="https://images1.ynet.co.il/PicServer3/2013/02/21/4472716/44701502980100408258no.jpg"/>
          <p:cNvPicPr>
            <a:picLocks noChangeAspect="1" noChangeArrowheads="1"/>
          </p:cNvPicPr>
          <p:nvPr/>
        </p:nvPicPr>
        <p:blipFill>
          <a:blip r:embed="rId4" cstate="print"/>
          <a:srcRect/>
          <a:stretch>
            <a:fillRect/>
          </a:stretch>
        </p:blipFill>
        <p:spPr bwMode="auto">
          <a:xfrm>
            <a:off x="6096000" y="2132857"/>
            <a:ext cx="3886200" cy="2457451"/>
          </a:xfrm>
          <a:prstGeom prst="rect">
            <a:avLst/>
          </a:prstGeom>
          <a:noFill/>
        </p:spPr>
      </p:pic>
    </p:spTree>
    <p:extLst>
      <p:ext uri="{BB962C8B-B14F-4D97-AF65-F5344CB8AC3E}">
        <p14:creationId xmlns:p14="http://schemas.microsoft.com/office/powerpoint/2010/main" val="2628736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descr="תוצאת תמונה עבור קרולינה למקה"/>
          <p:cNvSpPr>
            <a:spLocks noChangeAspect="1" noChangeArrowheads="1"/>
          </p:cNvSpPr>
          <p:nvPr/>
        </p:nvSpPr>
        <p:spPr bwMode="auto">
          <a:xfrm>
            <a:off x="10447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6388" name="AutoShape 4" descr="תוצאת תמונה עבור קרולינה למקה"/>
          <p:cNvSpPr>
            <a:spLocks noChangeAspect="1" noChangeArrowheads="1"/>
          </p:cNvSpPr>
          <p:nvPr/>
        </p:nvSpPr>
        <p:spPr bwMode="auto">
          <a:xfrm>
            <a:off x="10447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6390" name="Picture 6" descr="תוצאת תמונה עבור קרולינה למקה"/>
          <p:cNvPicPr>
            <a:picLocks noChangeAspect="1" noChangeArrowheads="1"/>
          </p:cNvPicPr>
          <p:nvPr/>
        </p:nvPicPr>
        <p:blipFill>
          <a:blip r:embed="rId3" cstate="print"/>
          <a:srcRect/>
          <a:stretch>
            <a:fillRect/>
          </a:stretch>
        </p:blipFill>
        <p:spPr bwMode="auto">
          <a:xfrm>
            <a:off x="1919537" y="1"/>
            <a:ext cx="4101259" cy="3071987"/>
          </a:xfrm>
          <a:prstGeom prst="rect">
            <a:avLst/>
          </a:prstGeom>
          <a:noFill/>
        </p:spPr>
      </p:pic>
      <p:pic>
        <p:nvPicPr>
          <p:cNvPr id="16392" name="Picture 8" descr="תוצאת תמונה עבור הודיס"/>
          <p:cNvPicPr>
            <a:picLocks noChangeAspect="1" noChangeArrowheads="1"/>
          </p:cNvPicPr>
          <p:nvPr/>
        </p:nvPicPr>
        <p:blipFill>
          <a:blip r:embed="rId4" cstate="print"/>
          <a:srcRect/>
          <a:stretch>
            <a:fillRect/>
          </a:stretch>
        </p:blipFill>
        <p:spPr bwMode="auto">
          <a:xfrm>
            <a:off x="1847528" y="4365104"/>
            <a:ext cx="4369668" cy="2184834"/>
          </a:xfrm>
          <a:prstGeom prst="rect">
            <a:avLst/>
          </a:prstGeom>
          <a:noFill/>
        </p:spPr>
      </p:pic>
      <p:sp>
        <p:nvSpPr>
          <p:cNvPr id="16394" name="AutoShape 10" descr="תוצאת תמונה עבור אורבניקה"/>
          <p:cNvSpPr>
            <a:spLocks noChangeAspect="1" noChangeArrowheads="1"/>
          </p:cNvSpPr>
          <p:nvPr/>
        </p:nvSpPr>
        <p:spPr bwMode="auto">
          <a:xfrm>
            <a:off x="10447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6396" name="Picture 12" descr="תוצאת תמונה עבור אורבניקה"/>
          <p:cNvPicPr>
            <a:picLocks noChangeAspect="1" noChangeArrowheads="1"/>
          </p:cNvPicPr>
          <p:nvPr/>
        </p:nvPicPr>
        <p:blipFill>
          <a:blip r:embed="rId5" cstate="print"/>
          <a:srcRect/>
          <a:stretch>
            <a:fillRect/>
          </a:stretch>
        </p:blipFill>
        <p:spPr bwMode="auto">
          <a:xfrm>
            <a:off x="6096000" y="2420889"/>
            <a:ext cx="3958408" cy="2280480"/>
          </a:xfrm>
          <a:prstGeom prst="rect">
            <a:avLst/>
          </a:prstGeom>
          <a:noFill/>
        </p:spPr>
      </p:pic>
    </p:spTree>
    <p:extLst>
      <p:ext uri="{BB962C8B-B14F-4D97-AF65-F5344CB8AC3E}">
        <p14:creationId xmlns:p14="http://schemas.microsoft.com/office/powerpoint/2010/main" val="18598353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"תפסו חזק"</a:t>
            </a:r>
            <a:endParaRPr lang="he-IL" dirty="0"/>
          </a:p>
        </p:txBody>
      </p:sp>
      <p:sp>
        <p:nvSpPr>
          <p:cNvPr id="3" name="מציין מיקום טקסט 2"/>
          <p:cNvSpPr>
            <a:spLocks noGrp="1"/>
          </p:cNvSpPr>
          <p:nvPr>
            <p:ph type="body" idx="1"/>
          </p:nvPr>
        </p:nvSpPr>
        <p:spPr/>
        <p:txBody>
          <a:bodyPr/>
          <a:lstStyle/>
          <a:p>
            <a:r>
              <a:rPr lang="he-IL" dirty="0" smtClean="0"/>
              <a:t>מדוע אנחנו קוראים למוצרים בשמות של מותגים נבחרים?</a:t>
            </a:r>
            <a:endParaRPr lang="he-IL" dirty="0"/>
          </a:p>
        </p:txBody>
      </p:sp>
    </p:spTree>
    <p:extLst>
      <p:ext uri="{BB962C8B-B14F-4D97-AF65-F5344CB8AC3E}">
        <p14:creationId xmlns:p14="http://schemas.microsoft.com/office/powerpoint/2010/main" val="1288043930"/>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פיננס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791EF"/>
      </a:hlink>
      <a:folHlink>
        <a:srgbClr val="954F72"/>
      </a:folHlink>
    </a:clrScheme>
    <a:fontScheme name="Ari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TotalTime>
  <Words>694</Words>
  <Application>Microsoft Office PowerPoint</Application>
  <PresentationFormat>מסך רחב</PresentationFormat>
  <Paragraphs>81</Paragraphs>
  <Slides>16</Slides>
  <Notes>11</Notes>
  <HiddenSlides>0</HiddenSlides>
  <MMClips>0</MMClips>
  <ScaleCrop>false</ScaleCrop>
  <HeadingPairs>
    <vt:vector size="6" baseType="variant">
      <vt:variant>
        <vt:lpstr>גופנים בשימוש</vt:lpstr>
      </vt:variant>
      <vt:variant>
        <vt:i4>2</vt:i4>
      </vt:variant>
      <vt:variant>
        <vt:lpstr>ערכת נושא</vt:lpstr>
      </vt:variant>
      <vt:variant>
        <vt:i4>1</vt:i4>
      </vt:variant>
      <vt:variant>
        <vt:lpstr>כותרות שקופיות</vt:lpstr>
      </vt:variant>
      <vt:variant>
        <vt:i4>16</vt:i4>
      </vt:variant>
    </vt:vector>
  </HeadingPairs>
  <TitlesOfParts>
    <vt:vector size="19" baseType="lpstr">
      <vt:lpstr>Arial</vt:lpstr>
      <vt:lpstr>Calibri</vt:lpstr>
      <vt:lpstr>ערכת נושא Office</vt:lpstr>
      <vt:lpstr>מותגים בתחפושת</vt:lpstr>
      <vt:lpstr>אילו מותגים אתם מכירים?</vt:lpstr>
      <vt:lpstr>משימות "לחשוב מחוץ למותג"</vt:lpstr>
      <vt:lpstr>מותג: טכניקות שיווק</vt:lpstr>
      <vt:lpstr>"לכל מותג יש שם"</vt:lpstr>
      <vt:lpstr>מצגת של PowerPoint</vt:lpstr>
      <vt:lpstr>מצגת של PowerPoint</vt:lpstr>
      <vt:lpstr>מצגת של PowerPoint</vt:lpstr>
      <vt:lpstr>"תפסו חזק"</vt:lpstr>
      <vt:lpstr>מצגת של PowerPoint</vt:lpstr>
      <vt:lpstr>"חישבו מסלול מחדש"</vt:lpstr>
      <vt:lpstr>מצגת של PowerPoint</vt:lpstr>
      <vt:lpstr>מצגת של PowerPoint</vt:lpstr>
      <vt:lpstr>סיכום</vt:lpstr>
      <vt:lpstr>מצאו את ההבדלים</vt:lpstr>
      <vt:lpstr>שאלות?</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Hagit Matok</dc:creator>
  <cp:lastModifiedBy>Yarden Pinto Mossensohn</cp:lastModifiedBy>
  <cp:revision>24</cp:revision>
  <dcterms:created xsi:type="dcterms:W3CDTF">2017-11-26T09:36:56Z</dcterms:created>
  <dcterms:modified xsi:type="dcterms:W3CDTF">2018-02-25T14:00:50Z</dcterms:modified>
</cp:coreProperties>
</file>