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6" r:id="rId2"/>
    <p:sldId id="279" r:id="rId3"/>
    <p:sldId id="271" r:id="rId4"/>
    <p:sldId id="305" r:id="rId5"/>
    <p:sldId id="272" r:id="rId6"/>
    <p:sldId id="294" r:id="rId7"/>
    <p:sldId id="273" r:id="rId8"/>
    <p:sldId id="274" r:id="rId9"/>
    <p:sldId id="295" r:id="rId10"/>
    <p:sldId id="296" r:id="rId11"/>
    <p:sldId id="297" r:id="rId12"/>
    <p:sldId id="298" r:id="rId13"/>
    <p:sldId id="299" r:id="rId14"/>
    <p:sldId id="300" r:id="rId15"/>
    <p:sldId id="301" r:id="rId16"/>
    <p:sldId id="303" r:id="rId17"/>
    <p:sldId id="304" r:id="rId1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019" autoAdjust="0"/>
    <p:restoredTop sz="94660"/>
  </p:normalViewPr>
  <p:slideViewPr>
    <p:cSldViewPr snapToGrid="0" showGuides="1">
      <p:cViewPr varScale="1">
        <p:scale>
          <a:sx n="108" d="100"/>
          <a:sy n="108" d="100"/>
        </p:scale>
        <p:origin x="54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D002E2C-E3BD-457E-8386-F6D2DE603C51}" type="datetimeFigureOut">
              <a:rPr lang="he-IL" smtClean="0"/>
              <a:t>ל'/ניסן/תשע"ח</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BD2DFB1-2AB6-4666-9C99-A642ABB8C571}" type="slidenum">
              <a:rPr lang="he-IL" smtClean="0"/>
              <a:t>‹#›</a:t>
            </a:fld>
            <a:endParaRPr lang="he-IL"/>
          </a:p>
        </p:txBody>
      </p:sp>
    </p:spTree>
    <p:extLst>
      <p:ext uri="{BB962C8B-B14F-4D97-AF65-F5344CB8AC3E}">
        <p14:creationId xmlns:p14="http://schemas.microsoft.com/office/powerpoint/2010/main" val="139392006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3</a:t>
            </a:fld>
            <a:endParaRPr lang="he-IL"/>
          </a:p>
        </p:txBody>
      </p:sp>
    </p:spTree>
    <p:extLst>
      <p:ext uri="{BB962C8B-B14F-4D97-AF65-F5344CB8AC3E}">
        <p14:creationId xmlns:p14="http://schemas.microsoft.com/office/powerpoint/2010/main" val="2557145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13</a:t>
            </a:fld>
            <a:endParaRPr lang="he-IL"/>
          </a:p>
        </p:txBody>
      </p:sp>
    </p:spTree>
    <p:extLst>
      <p:ext uri="{BB962C8B-B14F-4D97-AF65-F5344CB8AC3E}">
        <p14:creationId xmlns:p14="http://schemas.microsoft.com/office/powerpoint/2010/main" val="2588507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14</a:t>
            </a:fld>
            <a:endParaRPr lang="he-IL"/>
          </a:p>
        </p:txBody>
      </p:sp>
    </p:spTree>
    <p:extLst>
      <p:ext uri="{BB962C8B-B14F-4D97-AF65-F5344CB8AC3E}">
        <p14:creationId xmlns:p14="http://schemas.microsoft.com/office/powerpoint/2010/main" val="2654618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15</a:t>
            </a:fld>
            <a:endParaRPr lang="he-IL"/>
          </a:p>
        </p:txBody>
      </p:sp>
    </p:spTree>
    <p:extLst>
      <p:ext uri="{BB962C8B-B14F-4D97-AF65-F5344CB8AC3E}">
        <p14:creationId xmlns:p14="http://schemas.microsoft.com/office/powerpoint/2010/main" val="1809701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17</a:t>
            </a:fld>
            <a:endParaRPr lang="he-IL"/>
          </a:p>
        </p:txBody>
      </p:sp>
    </p:spTree>
    <p:extLst>
      <p:ext uri="{BB962C8B-B14F-4D97-AF65-F5344CB8AC3E}">
        <p14:creationId xmlns:p14="http://schemas.microsoft.com/office/powerpoint/2010/main" val="4288474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4</a:t>
            </a:fld>
            <a:endParaRPr lang="he-IL"/>
          </a:p>
        </p:txBody>
      </p:sp>
    </p:spTree>
    <p:extLst>
      <p:ext uri="{BB962C8B-B14F-4D97-AF65-F5344CB8AC3E}">
        <p14:creationId xmlns:p14="http://schemas.microsoft.com/office/powerpoint/2010/main" val="3528935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baseline="0" dirty="0" smtClean="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5</a:t>
            </a:fld>
            <a:endParaRPr lang="he-IL"/>
          </a:p>
        </p:txBody>
      </p:sp>
    </p:spTree>
    <p:extLst>
      <p:ext uri="{BB962C8B-B14F-4D97-AF65-F5344CB8AC3E}">
        <p14:creationId xmlns:p14="http://schemas.microsoft.com/office/powerpoint/2010/main" val="2515582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7</a:t>
            </a:fld>
            <a:endParaRPr lang="he-IL"/>
          </a:p>
        </p:txBody>
      </p:sp>
    </p:spTree>
    <p:extLst>
      <p:ext uri="{BB962C8B-B14F-4D97-AF65-F5344CB8AC3E}">
        <p14:creationId xmlns:p14="http://schemas.microsoft.com/office/powerpoint/2010/main" val="728141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8</a:t>
            </a:fld>
            <a:endParaRPr lang="he-IL"/>
          </a:p>
        </p:txBody>
      </p:sp>
    </p:spTree>
    <p:extLst>
      <p:ext uri="{BB962C8B-B14F-4D97-AF65-F5344CB8AC3E}">
        <p14:creationId xmlns:p14="http://schemas.microsoft.com/office/powerpoint/2010/main" val="2341034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9</a:t>
            </a:fld>
            <a:endParaRPr lang="he-IL"/>
          </a:p>
        </p:txBody>
      </p:sp>
    </p:spTree>
    <p:extLst>
      <p:ext uri="{BB962C8B-B14F-4D97-AF65-F5344CB8AC3E}">
        <p14:creationId xmlns:p14="http://schemas.microsoft.com/office/powerpoint/2010/main" val="1304697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10</a:t>
            </a:fld>
            <a:endParaRPr lang="he-IL"/>
          </a:p>
        </p:txBody>
      </p:sp>
    </p:spTree>
    <p:extLst>
      <p:ext uri="{BB962C8B-B14F-4D97-AF65-F5344CB8AC3E}">
        <p14:creationId xmlns:p14="http://schemas.microsoft.com/office/powerpoint/2010/main" val="132738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11</a:t>
            </a:fld>
            <a:endParaRPr lang="he-IL"/>
          </a:p>
        </p:txBody>
      </p:sp>
    </p:spTree>
    <p:extLst>
      <p:ext uri="{BB962C8B-B14F-4D97-AF65-F5344CB8AC3E}">
        <p14:creationId xmlns:p14="http://schemas.microsoft.com/office/powerpoint/2010/main" val="3509436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00C2493-FCA6-4248-9254-1A4B1F19B507}" type="slidenum">
              <a:rPr lang="he-IL" smtClean="0"/>
              <a:t>12</a:t>
            </a:fld>
            <a:endParaRPr lang="he-IL"/>
          </a:p>
        </p:txBody>
      </p:sp>
    </p:spTree>
    <p:extLst>
      <p:ext uri="{BB962C8B-B14F-4D97-AF65-F5344CB8AC3E}">
        <p14:creationId xmlns:p14="http://schemas.microsoft.com/office/powerpoint/2010/main" val="3895396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12" name="מלבן 11"/>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userDrawn="1"/>
        </p:nvSpPr>
        <p:spPr>
          <a:xfrm>
            <a:off x="-702711" y="-1"/>
            <a:ext cx="13597423" cy="6008915"/>
          </a:xfrm>
          <a:prstGeom prst="rect">
            <a:avLst/>
          </a:prstGeom>
          <a:gradFill flip="none" rotWithShape="1">
            <a:gsLst>
              <a:gs pos="35000">
                <a:srgbClr val="D1D1D1"/>
              </a:gs>
              <a:gs pos="100000">
                <a:srgbClr val="DCDCDC"/>
              </a:gs>
              <a:gs pos="0">
                <a:srgbClr val="C6C6C6"/>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4"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4756"/>
          <a:stretch/>
        </p:blipFill>
        <p:spPr bwMode="auto">
          <a:xfrm>
            <a:off x="870692" y="-1"/>
            <a:ext cx="10450616" cy="5256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ציין מיקום של תאריך 3"/>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2E6EFA1-D64E-45DE-BD0B-5BA5E7F3A374}" type="slidenum">
              <a:rPr lang="he-IL" smtClean="0"/>
              <a:t>‹#›</a:t>
            </a:fld>
            <a:endParaRPr lang="he-IL"/>
          </a:p>
        </p:txBody>
      </p:sp>
      <p:pic>
        <p:nvPicPr>
          <p:cNvPr id="15" name="תמונה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90846" y="6115687"/>
            <a:ext cx="1060923" cy="555168"/>
          </a:xfrm>
          <a:prstGeom prst="rect">
            <a:avLst/>
          </a:prstGeom>
        </p:spPr>
      </p:pic>
      <p:pic>
        <p:nvPicPr>
          <p:cNvPr id="17" name="Picture 1"/>
          <p:cNvPicPr/>
          <p:nvPr userDrawn="1"/>
        </p:nvPicPr>
        <p:blipFill rotWithShape="1">
          <a:blip r:embed="rId4" cstate="print">
            <a:extLst>
              <a:ext uri="{28A0092B-C50C-407E-A947-70E740481C1C}">
                <a14:useLocalDpi xmlns:a14="http://schemas.microsoft.com/office/drawing/2010/main" val="0"/>
              </a:ext>
            </a:extLst>
          </a:blip>
          <a:srcRect l="1" r="-18"/>
          <a:stretch/>
        </p:blipFill>
        <p:spPr bwMode="auto">
          <a:xfrm>
            <a:off x="524963" y="6069089"/>
            <a:ext cx="1817020" cy="574522"/>
          </a:xfrm>
          <a:prstGeom prst="rect">
            <a:avLst/>
          </a:prstGeom>
          <a:ln>
            <a:noFill/>
          </a:ln>
          <a:extLst>
            <a:ext uri="{53640926-AAD7-44D8-BBD7-CCE9431645EC}">
              <a14:shadowObscured xmlns:a14="http://schemas.microsoft.com/office/drawing/2010/main"/>
            </a:ext>
          </a:extLst>
        </p:spPr>
      </p:pic>
      <p:sp>
        <p:nvSpPr>
          <p:cNvPr id="18" name="מלבן 17"/>
          <p:cNvSpPr/>
          <p:nvPr userDrawn="1"/>
        </p:nvSpPr>
        <p:spPr>
          <a:xfrm>
            <a:off x="2109826" y="4249384"/>
            <a:ext cx="7972348" cy="1468383"/>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p:cNvSpPr>
            <a:spLocks noGrp="1"/>
          </p:cNvSpPr>
          <p:nvPr>
            <p:ph type="ctrTitle" hasCustomPrompt="1"/>
          </p:nvPr>
        </p:nvSpPr>
        <p:spPr>
          <a:xfrm>
            <a:off x="2109826" y="4249383"/>
            <a:ext cx="7972348" cy="975374"/>
          </a:xfrm>
        </p:spPr>
        <p:txBody>
          <a:bodyPr vert="horz" lIns="91440" tIns="45720" rIns="91440" bIns="45720" rtlCol="1" anchor="b">
            <a:normAutofit/>
          </a:bodyPr>
          <a:lstStyle>
            <a:lvl1pPr algn="ctr">
              <a:defRPr lang="he-IL" sz="3200" dirty="0" smtClean="0">
                <a:solidFill>
                  <a:srgbClr val="B01A1A"/>
                </a:solidFill>
                <a:effectLst/>
                <a:cs typeface="+mn-cs"/>
              </a:defRPr>
            </a:lvl1pPr>
          </a:lstStyle>
          <a:p>
            <a:pPr lvl="0" algn="ctr"/>
            <a:r>
              <a:rPr lang="he-IL" dirty="0" smtClean="0"/>
              <a:t>כותרת ראשית</a:t>
            </a:r>
            <a:endParaRPr lang="he-IL" dirty="0"/>
          </a:p>
        </p:txBody>
      </p:sp>
      <p:sp>
        <p:nvSpPr>
          <p:cNvPr id="3" name="כותרת משנה 2"/>
          <p:cNvSpPr>
            <a:spLocks noGrp="1"/>
          </p:cNvSpPr>
          <p:nvPr>
            <p:ph type="subTitle" idx="1"/>
          </p:nvPr>
        </p:nvSpPr>
        <p:spPr>
          <a:xfrm>
            <a:off x="2109826" y="5316832"/>
            <a:ext cx="7972348" cy="3561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dirty="0" smtClean="0"/>
              <a:t>לחץ כדי לערוך סגנון כותרת משנה של תבנית בסיס</a:t>
            </a:r>
            <a:endParaRPr lang="he-IL" dirty="0"/>
          </a:p>
        </p:txBody>
      </p:sp>
      <p:cxnSp>
        <p:nvCxnSpPr>
          <p:cNvPr id="19" name="מחבר ישר 18"/>
          <p:cNvCxnSpPr/>
          <p:nvPr userDrawn="1"/>
        </p:nvCxnSpPr>
        <p:spPr>
          <a:xfrm>
            <a:off x="3026229" y="5259528"/>
            <a:ext cx="6139543" cy="0"/>
          </a:xfrm>
          <a:prstGeom prst="line">
            <a:avLst/>
          </a:prstGeom>
          <a:ln>
            <a:solidFill>
              <a:srgbClr val="B01A1A"/>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958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2364729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714127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369511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78173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28272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1134147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198144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159282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3223053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pic>
        <p:nvPicPr>
          <p:cNvPr id="5" name="תמונה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מציין מיקום של תאריך 1"/>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72E6EFA1-D64E-45DE-BD0B-5BA5E7F3A374}" type="slidenum">
              <a:rPr lang="he-IL" smtClean="0"/>
              <a:t>‹#›</a:t>
            </a:fld>
            <a:endParaRPr lang="he-IL"/>
          </a:p>
        </p:txBody>
      </p:sp>
      <p:pic>
        <p:nvPicPr>
          <p:cNvPr id="7" name="תמונה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72017" y="6093511"/>
            <a:ext cx="1060923" cy="555168"/>
          </a:xfrm>
          <a:prstGeom prst="rect">
            <a:avLst/>
          </a:prstGeom>
        </p:spPr>
      </p:pic>
      <p:pic>
        <p:nvPicPr>
          <p:cNvPr id="9" name="Picture 1"/>
          <p:cNvPicPr/>
          <p:nvPr userDrawn="1"/>
        </p:nvPicPr>
        <p:blipFill rotWithShape="1">
          <a:blip r:embed="rId4" cstate="print">
            <a:extLst>
              <a:ext uri="{28A0092B-C50C-407E-A947-70E740481C1C}">
                <a14:useLocalDpi xmlns:a14="http://schemas.microsoft.com/office/drawing/2010/main" val="0"/>
              </a:ext>
            </a:extLst>
          </a:blip>
          <a:srcRect l="1" r="-18"/>
          <a:stretch/>
        </p:blipFill>
        <p:spPr bwMode="auto">
          <a:xfrm>
            <a:off x="838200" y="6052687"/>
            <a:ext cx="1817020" cy="574522"/>
          </a:xfrm>
          <a:prstGeom prst="rect">
            <a:avLst/>
          </a:prstGeom>
          <a:ln>
            <a:noFill/>
          </a:ln>
          <a:extLst>
            <a:ext uri="{53640926-AAD7-44D8-BBD7-CCE9431645EC}">
              <a14:shadowObscured xmlns:a14="http://schemas.microsoft.com/office/drawing/2010/main"/>
            </a:ext>
          </a:extLst>
        </p:spPr>
      </p:pic>
      <p:sp>
        <p:nvSpPr>
          <p:cNvPr id="10" name="כותרת 1"/>
          <p:cNvSpPr>
            <a:spLocks noGrp="1"/>
          </p:cNvSpPr>
          <p:nvPr>
            <p:ph type="ctrTitle" hasCustomPrompt="1"/>
          </p:nvPr>
        </p:nvSpPr>
        <p:spPr>
          <a:xfrm>
            <a:off x="3934407" y="1885560"/>
            <a:ext cx="4218993" cy="1939992"/>
          </a:xfrm>
        </p:spPr>
        <p:txBody>
          <a:bodyPr vert="horz" lIns="91440" tIns="45720" rIns="91440" bIns="45720" rtlCol="1" anchor="ctr">
            <a:normAutofit/>
          </a:bodyPr>
          <a:lstStyle>
            <a:lvl1pPr algn="ctr">
              <a:defRPr lang="he-IL" sz="3200" dirty="0" smtClean="0">
                <a:solidFill>
                  <a:srgbClr val="B01A1A"/>
                </a:solidFill>
                <a:effectLst/>
                <a:cs typeface="+mn-cs"/>
              </a:defRPr>
            </a:lvl1pPr>
          </a:lstStyle>
          <a:p>
            <a:pPr lvl="0" algn="ctr"/>
            <a:r>
              <a:rPr lang="he-IL" dirty="0" smtClean="0"/>
              <a:t>תודה ולהתראות!</a:t>
            </a:r>
            <a:endParaRPr lang="he-IL" dirty="0"/>
          </a:p>
        </p:txBody>
      </p:sp>
    </p:spTree>
    <p:extLst>
      <p:ext uri="{BB962C8B-B14F-4D97-AF65-F5344CB8AC3E}">
        <p14:creationId xmlns:p14="http://schemas.microsoft.com/office/powerpoint/2010/main" val="33407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7E63B89-5A57-44D2-AE9F-B71FACF867A4}" type="datetimeFigureOut">
              <a:rPr lang="he-IL" smtClean="0"/>
              <a:t>ל'/ניסן/תשע"ח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2E6EFA1-D64E-45DE-BD0B-5BA5E7F3A374}" type="slidenum">
              <a:rPr lang="he-IL" smtClean="0"/>
              <a:t>‹#›</a:t>
            </a:fld>
            <a:endParaRPr lang="he-IL"/>
          </a:p>
        </p:txBody>
      </p:sp>
    </p:spTree>
    <p:extLst>
      <p:ext uri="{BB962C8B-B14F-4D97-AF65-F5344CB8AC3E}">
        <p14:creationId xmlns:p14="http://schemas.microsoft.com/office/powerpoint/2010/main" val="88840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690688"/>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7E63B89-5A57-44D2-AE9F-B71FACF867A4}" type="datetimeFigureOut">
              <a:rPr lang="he-IL" smtClean="0"/>
              <a:t>ל'/ניסן/תשע"ח</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2E6EFA1-D64E-45DE-BD0B-5BA5E7F3A374}" type="slidenum">
              <a:rPr lang="he-IL" smtClean="0"/>
              <a:t>‹#›</a:t>
            </a:fld>
            <a:endParaRPr lang="he-IL"/>
          </a:p>
        </p:txBody>
      </p:sp>
      <p:cxnSp>
        <p:nvCxnSpPr>
          <p:cNvPr id="7" name="מחבר ישר 6"/>
          <p:cNvCxnSpPr/>
          <p:nvPr userDrawn="1"/>
        </p:nvCxnSpPr>
        <p:spPr>
          <a:xfrm>
            <a:off x="2015412" y="1409877"/>
            <a:ext cx="10176588" cy="0"/>
          </a:xfrm>
          <a:prstGeom prst="line">
            <a:avLst/>
          </a:prstGeom>
          <a:ln>
            <a:solidFill>
              <a:srgbClr val="B01A1A"/>
            </a:solidFill>
            <a:prstDash val="sysDash"/>
          </a:ln>
        </p:spPr>
        <p:style>
          <a:lnRef idx="1">
            <a:schemeClr val="accent1"/>
          </a:lnRef>
          <a:fillRef idx="0">
            <a:schemeClr val="accent1"/>
          </a:fillRef>
          <a:effectRef idx="0">
            <a:schemeClr val="accent1"/>
          </a:effectRef>
          <a:fontRef idx="minor">
            <a:schemeClr val="tx1"/>
          </a:fontRef>
        </p:style>
      </p:cxnSp>
      <p:pic>
        <p:nvPicPr>
          <p:cNvPr id="10" name="Picture 1"/>
          <p:cNvPicPr/>
          <p:nvPr userDrawn="1"/>
        </p:nvPicPr>
        <p:blipFill rotWithShape="1">
          <a:blip r:embed="rId14" cstate="print">
            <a:extLst>
              <a:ext uri="{28A0092B-C50C-407E-A947-70E740481C1C}">
                <a14:useLocalDpi xmlns:a14="http://schemas.microsoft.com/office/drawing/2010/main" val="0"/>
              </a:ext>
            </a:extLst>
          </a:blip>
          <a:srcRect l="1" r="-18"/>
          <a:stretch/>
        </p:blipFill>
        <p:spPr bwMode="auto">
          <a:xfrm>
            <a:off x="381000" y="6356350"/>
            <a:ext cx="1251697" cy="39577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35067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r" defTabSz="914400" rtl="1"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Clr>
          <a:srgbClr val="C00000"/>
        </a:buClr>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חגיגות עצמאות למדינת ישראל</a:t>
            </a:r>
            <a:endParaRPr lang="he-IL" dirty="0"/>
          </a:p>
        </p:txBody>
      </p:sp>
      <p:sp>
        <p:nvSpPr>
          <p:cNvPr id="3" name="כותרת משנה 2"/>
          <p:cNvSpPr>
            <a:spLocks noGrp="1"/>
          </p:cNvSpPr>
          <p:nvPr>
            <p:ph type="subTitle" idx="1"/>
          </p:nvPr>
        </p:nvSpPr>
        <p:spPr/>
        <p:txBody>
          <a:bodyPr>
            <a:normAutofit fontScale="92500" lnSpcReduction="20000"/>
          </a:bodyPr>
          <a:lstStyle/>
          <a:p>
            <a:r>
              <a:rPr lang="he-IL" dirty="0" smtClean="0"/>
              <a:t>עצמאות פיננסית</a:t>
            </a:r>
            <a:endParaRPr lang="he-IL" dirty="0"/>
          </a:p>
        </p:txBody>
      </p:sp>
    </p:spTree>
    <p:extLst>
      <p:ext uri="{BB962C8B-B14F-4D97-AF65-F5344CB8AC3E}">
        <p14:creationId xmlns:p14="http://schemas.microsoft.com/office/powerpoint/2010/main" val="2198165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a:t>איזה מהמוצרים הבאים הוא בעל מחיר </a:t>
            </a:r>
            <a:r>
              <a:rPr lang="he-IL" dirty="0" smtClean="0"/>
              <a:t>אחיד בכל המכולות</a:t>
            </a:r>
            <a:br>
              <a:rPr lang="he-IL" dirty="0" smtClean="0"/>
            </a:br>
            <a:r>
              <a:rPr lang="he-IL" dirty="0" smtClean="0"/>
              <a:t>לאור סבסוד ממשלתי?</a:t>
            </a:r>
            <a:endParaRPr lang="en-US" dirty="0"/>
          </a:p>
        </p:txBody>
      </p:sp>
      <p:sp>
        <p:nvSpPr>
          <p:cNvPr id="3" name="מציין מיקום תוכן 2"/>
          <p:cNvSpPr>
            <a:spLocks noGrp="1"/>
          </p:cNvSpPr>
          <p:nvPr>
            <p:ph idx="1"/>
          </p:nvPr>
        </p:nvSpPr>
        <p:spPr/>
        <p:txBody>
          <a:bodyPr/>
          <a:lstStyle/>
          <a:p>
            <a:pPr marL="514350" lvl="0" indent="-514350">
              <a:buFont typeface="+mj-lt"/>
              <a:buAutoNum type="arabicPeriod"/>
            </a:pPr>
            <a:r>
              <a:rPr lang="he-IL" sz="3200" dirty="0"/>
              <a:t>כיכר לחם אחיד</a:t>
            </a:r>
            <a:r>
              <a:rPr lang="ar-SA" sz="3200" dirty="0"/>
              <a:t> (</a:t>
            </a:r>
            <a:r>
              <a:rPr lang="he-IL" sz="3200" dirty="0"/>
              <a:t>כהה</a:t>
            </a:r>
            <a:r>
              <a:rPr lang="ar-SA" sz="3200" dirty="0"/>
              <a:t>) </a:t>
            </a:r>
            <a:endParaRPr lang="en-US" sz="3200" dirty="0"/>
          </a:p>
          <a:p>
            <a:pPr marL="514350" lvl="0" indent="-514350">
              <a:buFont typeface="+mj-lt"/>
              <a:buAutoNum type="arabicPeriod"/>
            </a:pPr>
            <a:r>
              <a:rPr lang="he-IL" sz="3200" dirty="0"/>
              <a:t>לחם</a:t>
            </a:r>
            <a:endParaRPr lang="en-US" sz="3200" dirty="0"/>
          </a:p>
          <a:p>
            <a:pPr marL="514350" lvl="0" indent="-514350">
              <a:buFont typeface="+mj-lt"/>
              <a:buAutoNum type="arabicPeriod"/>
            </a:pPr>
            <a:r>
              <a:rPr lang="he-IL" sz="3200" dirty="0" err="1"/>
              <a:t>סמאטרפון</a:t>
            </a:r>
            <a:endParaRPr lang="en-US" sz="3200" dirty="0"/>
          </a:p>
          <a:p>
            <a:endParaRPr lang="en-US" sz="3200" dirty="0"/>
          </a:p>
        </p:txBody>
      </p:sp>
    </p:spTree>
    <p:extLst>
      <p:ext uri="{BB962C8B-B14F-4D97-AF65-F5344CB8AC3E}">
        <p14:creationId xmlns:p14="http://schemas.microsoft.com/office/powerpoint/2010/main" val="2534694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a:t>קניתם בסופר ממתקים לטיול </a:t>
            </a:r>
            <a:r>
              <a:rPr lang="he-IL" dirty="0" smtClean="0"/>
              <a:t>ובבית גיליתם </a:t>
            </a:r>
            <a:r>
              <a:rPr lang="he-IL" dirty="0"/>
              <a:t>שחלה טעות בחשבון. מה תעשו?</a:t>
            </a:r>
            <a:endParaRPr lang="en-US" dirty="0"/>
          </a:p>
        </p:txBody>
      </p:sp>
      <p:sp>
        <p:nvSpPr>
          <p:cNvPr id="3" name="מציין מיקום תוכן 2"/>
          <p:cNvSpPr>
            <a:spLocks noGrp="1"/>
          </p:cNvSpPr>
          <p:nvPr>
            <p:ph idx="1"/>
          </p:nvPr>
        </p:nvSpPr>
        <p:spPr/>
        <p:txBody>
          <a:bodyPr/>
          <a:lstStyle/>
          <a:p>
            <a:pPr marL="514350" lvl="0" indent="-514350">
              <a:buFont typeface="+mj-lt"/>
              <a:buAutoNum type="arabicPeriod"/>
            </a:pPr>
            <a:r>
              <a:rPr lang="he-IL" sz="3200" dirty="0"/>
              <a:t>אחזור </a:t>
            </a:r>
            <a:r>
              <a:rPr lang="he-IL" sz="3200" dirty="0" smtClean="0"/>
              <a:t>לסופר, </a:t>
            </a:r>
            <a:r>
              <a:rPr lang="he-IL" sz="3200" dirty="0"/>
              <a:t>אציג את הקבלה לקופה הראשית יחד עם סל המוצרים ואבקש שיתקנו זה </a:t>
            </a:r>
            <a:r>
              <a:rPr lang="he-IL" sz="3200" dirty="0" smtClean="0"/>
              <a:t>באופן </a:t>
            </a:r>
            <a:r>
              <a:rPr lang="he-IL" sz="3200" dirty="0" err="1" smtClean="0"/>
              <a:t>מיידי</a:t>
            </a:r>
            <a:r>
              <a:rPr lang="he-IL" sz="3200" dirty="0" smtClean="0"/>
              <a:t>.</a:t>
            </a:r>
            <a:endParaRPr lang="en-US" sz="3200" dirty="0"/>
          </a:p>
          <a:p>
            <a:pPr marL="514350" lvl="0" indent="-514350">
              <a:buFont typeface="+mj-lt"/>
              <a:buAutoNum type="arabicPeriod"/>
            </a:pPr>
            <a:r>
              <a:rPr lang="he-IL" sz="3200" dirty="0"/>
              <a:t>אשמור את הקבלה ובפעם הבאה שאגיע לסופר אנסה להסביר להם את הטעות. </a:t>
            </a:r>
            <a:endParaRPr lang="en-US" sz="3200" dirty="0"/>
          </a:p>
          <a:p>
            <a:pPr marL="514350" lvl="0" indent="-514350">
              <a:buFont typeface="+mj-lt"/>
              <a:buAutoNum type="arabicPeriod"/>
            </a:pPr>
            <a:r>
              <a:rPr lang="he-IL" sz="3200" dirty="0" smtClean="0"/>
              <a:t>לא לקחתי בכלל את הקבלה אחרי הקנייה, וגם אם כן- בטוח שלא עברתי עליה.</a:t>
            </a:r>
            <a:endParaRPr lang="en-US" sz="3200" dirty="0"/>
          </a:p>
          <a:p>
            <a:endParaRPr lang="en-US" sz="3200" dirty="0"/>
          </a:p>
        </p:txBody>
      </p:sp>
    </p:spTree>
    <p:extLst>
      <p:ext uri="{BB962C8B-B14F-4D97-AF65-F5344CB8AC3E}">
        <p14:creationId xmlns:p14="http://schemas.microsoft.com/office/powerpoint/2010/main" val="427935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a:t>האם התחלתם לחשוב כיצד לממן את רישיון הנהיגה שלכם?</a:t>
            </a:r>
            <a:endParaRPr lang="en-US" dirty="0"/>
          </a:p>
        </p:txBody>
      </p:sp>
      <p:sp>
        <p:nvSpPr>
          <p:cNvPr id="3" name="מציין מיקום תוכן 2"/>
          <p:cNvSpPr>
            <a:spLocks noGrp="1"/>
          </p:cNvSpPr>
          <p:nvPr>
            <p:ph idx="1"/>
          </p:nvPr>
        </p:nvSpPr>
        <p:spPr/>
        <p:txBody>
          <a:bodyPr/>
          <a:lstStyle/>
          <a:p>
            <a:pPr marL="514350" lvl="0" indent="-514350">
              <a:buFont typeface="+mj-lt"/>
              <a:buAutoNum type="arabicPeriod"/>
            </a:pPr>
            <a:r>
              <a:rPr lang="he-IL" sz="3200" dirty="0" smtClean="0"/>
              <a:t>התחלתי לחסוך כבר בקיץ הקודם...!</a:t>
            </a:r>
            <a:endParaRPr lang="en-US" sz="3200" dirty="0"/>
          </a:p>
          <a:p>
            <a:pPr marL="514350" lvl="0" indent="-514350">
              <a:buFont typeface="+mj-lt"/>
              <a:buAutoNum type="arabicPeriod"/>
            </a:pPr>
            <a:r>
              <a:rPr lang="he-IL" sz="3200" dirty="0" smtClean="0"/>
              <a:t>שוחחתי עם </a:t>
            </a:r>
            <a:r>
              <a:rPr lang="he-IL" sz="3200" dirty="0"/>
              <a:t>ההורים </a:t>
            </a:r>
            <a:r>
              <a:rPr lang="he-IL" sz="3200" dirty="0" smtClean="0"/>
              <a:t>בנושא </a:t>
            </a:r>
            <a:r>
              <a:rPr lang="he-IL" sz="3200" dirty="0"/>
              <a:t>אבל עדיין לא התעמקתי בזה.</a:t>
            </a:r>
            <a:endParaRPr lang="en-US" sz="3200" dirty="0"/>
          </a:p>
          <a:p>
            <a:pPr marL="514350" lvl="0" indent="-514350">
              <a:buFont typeface="+mj-lt"/>
              <a:buAutoNum type="arabicPeriod"/>
            </a:pPr>
            <a:r>
              <a:rPr lang="he-IL" sz="3200" dirty="0"/>
              <a:t>יהיה </a:t>
            </a:r>
            <a:r>
              <a:rPr lang="he-IL" sz="3200" dirty="0" smtClean="0"/>
              <a:t>בסדר. כשנגיע </a:t>
            </a:r>
            <a:r>
              <a:rPr lang="he-IL" sz="3200" dirty="0"/>
              <a:t>לגשר נעבור אותו</a:t>
            </a:r>
            <a:r>
              <a:rPr lang="he-IL" sz="3200" dirty="0" smtClean="0"/>
              <a:t>.</a:t>
            </a:r>
            <a:endParaRPr lang="en-US" sz="3200" dirty="0"/>
          </a:p>
        </p:txBody>
      </p:sp>
    </p:spTree>
    <p:extLst>
      <p:ext uri="{BB962C8B-B14F-4D97-AF65-F5344CB8AC3E}">
        <p14:creationId xmlns:p14="http://schemas.microsoft.com/office/powerpoint/2010/main" val="3807250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a:t>סבא וסבתא נתנו לכם 300 ש"ח מתנה ליום ההולדת. </a:t>
            </a:r>
            <a:r>
              <a:rPr lang="he-IL" dirty="0" smtClean="0"/>
              <a:t/>
            </a:r>
            <a:br>
              <a:rPr lang="he-IL" dirty="0" smtClean="0"/>
            </a:br>
            <a:r>
              <a:rPr lang="he-IL" dirty="0" smtClean="0"/>
              <a:t>האם </a:t>
            </a:r>
            <a:r>
              <a:rPr lang="he-IL" dirty="0"/>
              <a:t>תבזבזו אותם בדיוק כמו 300 ש"ח שעבדתם עבורם?</a:t>
            </a:r>
            <a:endParaRPr lang="en-US" dirty="0"/>
          </a:p>
        </p:txBody>
      </p:sp>
      <p:sp>
        <p:nvSpPr>
          <p:cNvPr id="3" name="מציין מיקום תוכן 2"/>
          <p:cNvSpPr>
            <a:spLocks noGrp="1"/>
          </p:cNvSpPr>
          <p:nvPr>
            <p:ph idx="1"/>
          </p:nvPr>
        </p:nvSpPr>
        <p:spPr/>
        <p:txBody>
          <a:bodyPr/>
          <a:lstStyle/>
          <a:p>
            <a:pPr marL="514350" lvl="0" indent="-514350">
              <a:buFont typeface="+mj-lt"/>
              <a:buAutoNum type="arabicPeriod"/>
            </a:pPr>
            <a:r>
              <a:rPr lang="he-IL" sz="3200" dirty="0" smtClean="0"/>
              <a:t>כסף </a:t>
            </a:r>
            <a:r>
              <a:rPr lang="he-IL" sz="3200" dirty="0"/>
              <a:t>זה כסף, ולא משנה איך הוא הגיע לידיי עלי לנהוג בו באחריות!</a:t>
            </a:r>
            <a:endParaRPr lang="en-US" sz="3200" dirty="0"/>
          </a:p>
          <a:p>
            <a:pPr marL="514350" lvl="0" indent="-514350">
              <a:buFont typeface="+mj-lt"/>
              <a:buAutoNum type="arabicPeriod"/>
            </a:pPr>
            <a:r>
              <a:rPr lang="he-IL" sz="3200" dirty="0"/>
              <a:t>יש הבדל </a:t>
            </a:r>
            <a:r>
              <a:rPr lang="he-IL" sz="3200" dirty="0" smtClean="0"/>
              <a:t>קל. </a:t>
            </a:r>
            <a:r>
              <a:rPr lang="he-IL" sz="3200" dirty="0"/>
              <a:t>אנהג באחריות רבה יותר עם כסף שעבדתי עבורו.</a:t>
            </a:r>
            <a:endParaRPr lang="en-US" sz="3200" dirty="0"/>
          </a:p>
          <a:p>
            <a:pPr marL="514350" indent="-514350">
              <a:buFont typeface="+mj-lt"/>
              <a:buAutoNum type="arabicPeriod"/>
            </a:pPr>
            <a:r>
              <a:rPr lang="he-IL" sz="3200" dirty="0"/>
              <a:t>למה רק 300 ש"ח? סבא וסבתא של עידו נתנו לו 400 ש"ח ליום ההולדת.</a:t>
            </a:r>
            <a:endParaRPr lang="en-US" sz="3200" dirty="0"/>
          </a:p>
        </p:txBody>
      </p:sp>
    </p:spTree>
    <p:extLst>
      <p:ext uri="{BB962C8B-B14F-4D97-AF65-F5344CB8AC3E}">
        <p14:creationId xmlns:p14="http://schemas.microsoft.com/office/powerpoint/2010/main" val="4193562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a:t>האם תכננתם ליזום שיחה עם הוריכם לפני היציאה לחופש הגדול לגבי ההוצאות לבילויים בקיץ?</a:t>
            </a:r>
            <a:endParaRPr lang="en-US" dirty="0"/>
          </a:p>
        </p:txBody>
      </p:sp>
      <p:sp>
        <p:nvSpPr>
          <p:cNvPr id="3" name="מציין מיקום תוכן 2"/>
          <p:cNvSpPr>
            <a:spLocks noGrp="1"/>
          </p:cNvSpPr>
          <p:nvPr>
            <p:ph idx="1"/>
          </p:nvPr>
        </p:nvSpPr>
        <p:spPr/>
        <p:txBody>
          <a:bodyPr/>
          <a:lstStyle/>
          <a:p>
            <a:pPr marL="514350" lvl="0" indent="-514350">
              <a:buFont typeface="+mj-lt"/>
              <a:buAutoNum type="arabicPeriod"/>
            </a:pPr>
            <a:r>
              <a:rPr lang="he-IL" sz="3200" dirty="0"/>
              <a:t>זה הקיץ שלי והאחריות עליי בלבד</a:t>
            </a:r>
            <a:r>
              <a:rPr lang="ar-SA" sz="3200" dirty="0"/>
              <a:t>. </a:t>
            </a:r>
            <a:r>
              <a:rPr lang="he-IL" sz="3200" dirty="0"/>
              <a:t>אני אבזבז רק מה שארוויח וכמובן שאשמור גם כסף בצד לרישיון</a:t>
            </a:r>
            <a:r>
              <a:rPr lang="ar-SA" sz="3200" dirty="0"/>
              <a:t>.</a:t>
            </a:r>
            <a:endParaRPr lang="en-US" sz="3200" dirty="0"/>
          </a:p>
          <a:p>
            <a:pPr marL="514350" lvl="0" indent="-514350">
              <a:buFont typeface="+mj-lt"/>
              <a:buAutoNum type="arabicPeriod"/>
            </a:pPr>
            <a:r>
              <a:rPr lang="he-IL" sz="3200" dirty="0"/>
              <a:t>נראה לי </a:t>
            </a:r>
            <a:r>
              <a:rPr lang="he-IL" sz="3200" dirty="0" err="1"/>
              <a:t>שאזום</a:t>
            </a:r>
            <a:r>
              <a:rPr lang="he-IL" sz="3200" dirty="0"/>
              <a:t> איתם שיחה כדי </a:t>
            </a:r>
            <a:r>
              <a:rPr lang="he-IL" sz="3200" dirty="0" smtClean="0"/>
              <a:t>שנחשב את עלות </a:t>
            </a:r>
            <a:r>
              <a:rPr lang="he-IL" sz="3200" dirty="0"/>
              <a:t>התכנונים שלי לקיץ. </a:t>
            </a:r>
            <a:r>
              <a:rPr lang="he-IL" sz="3200" dirty="0" smtClean="0"/>
              <a:t>אנחנו </a:t>
            </a:r>
            <a:r>
              <a:rPr lang="he-IL" sz="3200" dirty="0" smtClean="0"/>
              <a:t>נחשוב </a:t>
            </a:r>
            <a:r>
              <a:rPr lang="he-IL" sz="3200" dirty="0"/>
              <a:t>כמה מתוך זה באחריותי ובכמה יעזרו לי.</a:t>
            </a:r>
            <a:endParaRPr lang="en-US" sz="3200" dirty="0"/>
          </a:p>
          <a:p>
            <a:pPr marL="514350" lvl="0" indent="-514350">
              <a:buFont typeface="+mj-lt"/>
              <a:buAutoNum type="arabicPeriod"/>
            </a:pPr>
            <a:r>
              <a:rPr lang="he-IL" sz="3200" dirty="0"/>
              <a:t>זה לא עובד אצלנו ככה במשפחה. האחריות של ההורים עליי היא עד גיל 18 ולכן הם נותנים לי </a:t>
            </a:r>
            <a:r>
              <a:rPr lang="he-IL" sz="3200" dirty="0" smtClean="0"/>
              <a:t>את כל הכסף </a:t>
            </a:r>
            <a:r>
              <a:rPr lang="he-IL" sz="3200" dirty="0"/>
              <a:t>לחופש.</a:t>
            </a:r>
            <a:endParaRPr lang="en-US" sz="3200" dirty="0"/>
          </a:p>
        </p:txBody>
      </p:sp>
    </p:spTree>
    <p:extLst>
      <p:ext uri="{BB962C8B-B14F-4D97-AF65-F5344CB8AC3E}">
        <p14:creationId xmlns:p14="http://schemas.microsoft.com/office/powerpoint/2010/main" val="881728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a:t>מהי </a:t>
            </a:r>
            <a:r>
              <a:rPr lang="he-IL" dirty="0" smtClean="0"/>
              <a:t>האסוציאציה </a:t>
            </a:r>
            <a:r>
              <a:rPr lang="he-IL" dirty="0"/>
              <a:t>הראשונה שעולה לכם מהמילה חיסכון</a:t>
            </a:r>
            <a:r>
              <a:rPr lang="ar-SA" dirty="0"/>
              <a:t>?</a:t>
            </a:r>
            <a:endParaRPr lang="en-US" dirty="0"/>
          </a:p>
        </p:txBody>
      </p:sp>
      <p:sp>
        <p:nvSpPr>
          <p:cNvPr id="3" name="מציין מיקום תוכן 2"/>
          <p:cNvSpPr>
            <a:spLocks noGrp="1"/>
          </p:cNvSpPr>
          <p:nvPr>
            <p:ph idx="1"/>
          </p:nvPr>
        </p:nvSpPr>
        <p:spPr/>
        <p:txBody>
          <a:bodyPr/>
          <a:lstStyle/>
          <a:p>
            <a:pPr lvl="0"/>
            <a:r>
              <a:rPr lang="ar-SA" sz="3200" dirty="0" err="1" smtClean="0"/>
              <a:t>תכנון</a:t>
            </a:r>
            <a:r>
              <a:rPr lang="he-IL" sz="3200" dirty="0" smtClean="0"/>
              <a:t> </a:t>
            </a:r>
            <a:r>
              <a:rPr lang="ar-SA" sz="3200" dirty="0" smtClean="0"/>
              <a:t>/ </a:t>
            </a:r>
            <a:r>
              <a:rPr lang="ar-SA" sz="3200" dirty="0" err="1" smtClean="0"/>
              <a:t>עתיד</a:t>
            </a:r>
            <a:r>
              <a:rPr lang="he-IL" sz="3200" dirty="0" smtClean="0"/>
              <a:t> </a:t>
            </a:r>
            <a:r>
              <a:rPr lang="ar-SA" sz="3200" dirty="0" smtClean="0"/>
              <a:t>/ </a:t>
            </a:r>
            <a:r>
              <a:rPr lang="ar-SA" sz="3200" dirty="0" err="1"/>
              <a:t>הגשמת</a:t>
            </a:r>
            <a:r>
              <a:rPr lang="ar-SA" sz="3200" dirty="0"/>
              <a:t> </a:t>
            </a:r>
            <a:r>
              <a:rPr lang="ar-SA" sz="3200" dirty="0" err="1"/>
              <a:t>חלומות</a:t>
            </a:r>
            <a:r>
              <a:rPr lang="ar-SA" sz="3200" dirty="0"/>
              <a:t> </a:t>
            </a:r>
            <a:endParaRPr lang="en-US" sz="3200" dirty="0"/>
          </a:p>
          <a:p>
            <a:pPr lvl="0"/>
            <a:r>
              <a:rPr lang="ar-SA" sz="3200" dirty="0" err="1" smtClean="0"/>
              <a:t>פיננסי</a:t>
            </a:r>
            <a:r>
              <a:rPr lang="he-IL" sz="3200" dirty="0" smtClean="0"/>
              <a:t> </a:t>
            </a:r>
            <a:r>
              <a:rPr lang="ar-SA" sz="3200" dirty="0" smtClean="0"/>
              <a:t>/ </a:t>
            </a:r>
            <a:r>
              <a:rPr lang="ar-SA" sz="3200" dirty="0" err="1"/>
              <a:t>בנק</a:t>
            </a:r>
            <a:r>
              <a:rPr lang="ar-SA" sz="3200" dirty="0"/>
              <a:t> / </a:t>
            </a:r>
            <a:r>
              <a:rPr lang="ar-SA" sz="3200" dirty="0" err="1"/>
              <a:t>ריבית</a:t>
            </a:r>
            <a:r>
              <a:rPr lang="ar-SA" sz="3200" dirty="0"/>
              <a:t>  </a:t>
            </a:r>
            <a:endParaRPr lang="en-US" sz="3200" dirty="0"/>
          </a:p>
          <a:p>
            <a:pPr lvl="0"/>
            <a:r>
              <a:rPr lang="ar-SA" sz="3200" dirty="0" err="1"/>
              <a:t>קמצנים</a:t>
            </a:r>
            <a:r>
              <a:rPr lang="ar-SA" sz="3200" dirty="0"/>
              <a:t> / </a:t>
            </a:r>
            <a:r>
              <a:rPr lang="ar-SA" sz="3200" dirty="0" err="1"/>
              <a:t>פראיירים</a:t>
            </a:r>
            <a:r>
              <a:rPr lang="ar-SA" sz="3200" dirty="0"/>
              <a:t> / </a:t>
            </a:r>
            <a:r>
              <a:rPr lang="ar-SA" sz="3200" dirty="0" err="1"/>
              <a:t>זקנים</a:t>
            </a:r>
            <a:r>
              <a:rPr lang="ar-SA" sz="3200" dirty="0"/>
              <a:t> </a:t>
            </a:r>
            <a:endParaRPr lang="en-US" sz="3200" dirty="0"/>
          </a:p>
        </p:txBody>
      </p:sp>
    </p:spTree>
    <p:extLst>
      <p:ext uri="{BB962C8B-B14F-4D97-AF65-F5344CB8AC3E}">
        <p14:creationId xmlns:p14="http://schemas.microsoft.com/office/powerpoint/2010/main" val="24201873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lstStyle/>
          <a:p>
            <a:r>
              <a:rPr lang="he-IL" dirty="0" smtClean="0"/>
              <a:t>סכמו את הנקודות</a:t>
            </a:r>
            <a:endParaRPr lang="he-IL" dirty="0"/>
          </a:p>
        </p:txBody>
      </p:sp>
    </p:spTree>
    <p:extLst>
      <p:ext uri="{BB962C8B-B14F-4D97-AF65-F5344CB8AC3E}">
        <p14:creationId xmlns:p14="http://schemas.microsoft.com/office/powerpoint/2010/main" val="3017400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smtClean="0"/>
              <a:t>לוח תוצאות</a:t>
            </a:r>
            <a:endParaRPr lang="en-US" dirty="0"/>
          </a:p>
        </p:txBody>
      </p:sp>
      <p:sp>
        <p:nvSpPr>
          <p:cNvPr id="4" name="מציין מיקום תוכן 3"/>
          <p:cNvSpPr>
            <a:spLocks noGrp="1"/>
          </p:cNvSpPr>
          <p:nvPr>
            <p:ph idx="1"/>
          </p:nvPr>
        </p:nvSpPr>
        <p:spPr/>
        <p:txBody>
          <a:bodyPr>
            <a:normAutofit lnSpcReduction="10000"/>
          </a:bodyPr>
          <a:lstStyle/>
          <a:p>
            <a:r>
              <a:rPr lang="he-IL" dirty="0"/>
              <a:t>7-9 </a:t>
            </a:r>
            <a:r>
              <a:rPr lang="he-IL" dirty="0" smtClean="0"/>
              <a:t>– מגיל </a:t>
            </a:r>
            <a:r>
              <a:rPr lang="he-IL" dirty="0"/>
              <a:t>קטן ניחנתם ביכולות כלכליות גבוהות. אתם עצמאיים ואחראים על כספכם, כמו גם על כספם של בני משפחה נוספים או חברים. תמשיכו בדרך הזו ותוכלו לנהל חיים בוגרים עצמאיים נוחים וטובים. ישר </a:t>
            </a:r>
            <a:r>
              <a:rPr lang="he-IL" dirty="0" err="1"/>
              <a:t>כח</a:t>
            </a:r>
            <a:r>
              <a:rPr lang="he-IL" dirty="0"/>
              <a:t>!</a:t>
            </a:r>
            <a:endParaRPr lang="en-US" dirty="0"/>
          </a:p>
          <a:p>
            <a:r>
              <a:rPr lang="he-IL" dirty="0" smtClean="0"/>
              <a:t>10-15</a:t>
            </a:r>
            <a:r>
              <a:rPr lang="he-IL" dirty="0"/>
              <a:t> –</a:t>
            </a:r>
            <a:r>
              <a:rPr lang="he-IL" dirty="0" smtClean="0"/>
              <a:t> </a:t>
            </a:r>
            <a:r>
              <a:rPr lang="he-IL" dirty="0"/>
              <a:t>אתם לומדים לאט-לאט לקחת אחריות מלאה על חייכם הכלכליים. אפשר להתאמץ עוד קצת ולשים לב לפרטים הקטנים, ועם טיפה יותר מאמץ בהחלט תוכלו להיות עצמאיים כלכלית בחייכם הבוגרים, מה שיוביל אתכם לניהול נבון של חייכם וכספכם. </a:t>
            </a:r>
            <a:endParaRPr lang="en-US" dirty="0"/>
          </a:p>
          <a:p>
            <a:r>
              <a:rPr lang="he-IL" dirty="0" smtClean="0"/>
              <a:t>16-21</a:t>
            </a:r>
            <a:r>
              <a:rPr lang="he-IL" dirty="0"/>
              <a:t> – </a:t>
            </a:r>
            <a:r>
              <a:rPr lang="he-IL" dirty="0" smtClean="0"/>
              <a:t>אחריות </a:t>
            </a:r>
            <a:r>
              <a:rPr lang="he-IL" dirty="0"/>
              <a:t>כלכלית לא מדברת אליכם. אתם לא רואים צורך להשתפר כלכלית וזו סכנה- אם תמשיכו בדרך זו יש מצב שתידרדרו לכדי הלוואות וחובות. אתם עדיים צעירים וזה בדיוק הזמן לקחת אחריות על חייכם ולהתרגל לחיות אחרת, דבר שיועיל גם לכם באופן אישי ולא פחות מכך למשפחותיכם הנוכחיות והעתידיות. סומכים עליכם שאתם מסוגלים לכך! אז צאו לדרך, ואל תשכחו לבחון את עצמכם שוב ביום העצמאות הבא של המדינה </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791045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lstStyle/>
          <a:p>
            <a:r>
              <a:rPr lang="he-IL" dirty="0" smtClean="0"/>
              <a:t>סיפור מקרה</a:t>
            </a:r>
            <a:endParaRPr lang="he-IL" dirty="0"/>
          </a:p>
        </p:txBody>
      </p:sp>
    </p:spTree>
    <p:extLst>
      <p:ext uri="{BB962C8B-B14F-4D97-AF65-F5344CB8AC3E}">
        <p14:creationId xmlns:p14="http://schemas.microsoft.com/office/powerpoint/2010/main" val="582676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תקופת הצנע בישראל</a:t>
            </a:r>
            <a:endParaRPr lang="he-IL" dirty="0"/>
          </a:p>
        </p:txBody>
      </p:sp>
      <p:sp>
        <p:nvSpPr>
          <p:cNvPr id="3" name="מציין מיקום תוכן 2"/>
          <p:cNvSpPr>
            <a:spLocks noGrp="1"/>
          </p:cNvSpPr>
          <p:nvPr>
            <p:ph idx="1"/>
          </p:nvPr>
        </p:nvSpPr>
        <p:spPr/>
        <p:txBody>
          <a:bodyPr>
            <a:normAutofit/>
          </a:bodyPr>
          <a:lstStyle/>
          <a:p>
            <a:pPr marL="0" indent="0">
              <a:buNone/>
            </a:pPr>
            <a:r>
              <a:rPr lang="he-IL" dirty="0"/>
              <a:t>בעשור הראשון לחיי </a:t>
            </a:r>
            <a:r>
              <a:rPr lang="he-IL" dirty="0" smtClean="0"/>
              <a:t>המדינה נקלעה ישראל למספר קשיים כלכליים שנגרמו עקב:</a:t>
            </a:r>
          </a:p>
          <a:p>
            <a:pPr marL="457200" indent="-457200">
              <a:buFont typeface="+mj-lt"/>
              <a:buAutoNum type="arabicPeriod"/>
            </a:pPr>
            <a:r>
              <a:rPr lang="he-IL" dirty="0" smtClean="0"/>
              <a:t>גלי עלייה מסיביים </a:t>
            </a:r>
            <a:r>
              <a:rPr lang="he-IL" dirty="0" smtClean="0"/>
              <a:t>למדינה. לדוגמא, בין השנים </a:t>
            </a:r>
            <a:r>
              <a:rPr lang="he-IL" dirty="0" err="1" smtClean="0"/>
              <a:t>השנים</a:t>
            </a:r>
            <a:r>
              <a:rPr lang="he-IL" dirty="0" smtClean="0"/>
              <a:t> 1949 ל-1951 עלו 700 אלף יהודים לישראל, </a:t>
            </a:r>
            <a:r>
              <a:rPr lang="he-IL" dirty="0" smtClean="0"/>
              <a:t>וגרמו </a:t>
            </a:r>
            <a:r>
              <a:rPr lang="he-IL" dirty="0" err="1" smtClean="0"/>
              <a:t>לאוכלוסיה</a:t>
            </a:r>
            <a:r>
              <a:rPr lang="he-IL" dirty="0" smtClean="0"/>
              <a:t> לגדול פי שניים.</a:t>
            </a:r>
            <a:endParaRPr lang="he-IL" dirty="0" smtClean="0"/>
          </a:p>
          <a:p>
            <a:pPr marL="457200" indent="-457200">
              <a:buFont typeface="+mj-lt"/>
              <a:buAutoNum type="arabicPeriod"/>
            </a:pPr>
            <a:r>
              <a:rPr lang="he-IL" dirty="0" smtClean="0"/>
              <a:t>רוב </a:t>
            </a:r>
            <a:r>
              <a:rPr lang="he-IL" dirty="0"/>
              <a:t>העולים </a:t>
            </a:r>
            <a:r>
              <a:rPr lang="he-IL" dirty="0" smtClean="0"/>
              <a:t>הגיעו </a:t>
            </a:r>
            <a:r>
              <a:rPr lang="he-IL" dirty="0" smtClean="0"/>
              <a:t>כמעט חסרי </a:t>
            </a:r>
            <a:r>
              <a:rPr lang="he-IL" dirty="0" smtClean="0"/>
              <a:t>כל לישראל. לכן, המדינה הייתה צריכה לספק להם דיור</a:t>
            </a:r>
            <a:r>
              <a:rPr lang="he-IL" dirty="0" smtClean="0"/>
              <a:t>, מזון, עבודות </a:t>
            </a:r>
            <a:r>
              <a:rPr lang="he-IL" dirty="0" smtClean="0"/>
              <a:t>יזומות ועוד.</a:t>
            </a:r>
            <a:endParaRPr lang="he-IL" dirty="0" smtClean="0"/>
          </a:p>
          <a:p>
            <a:pPr marL="457200" indent="-457200">
              <a:buFont typeface="+mj-lt"/>
              <a:buAutoNum type="arabicPeriod"/>
            </a:pPr>
            <a:r>
              <a:rPr lang="he-IL" dirty="0" smtClean="0"/>
              <a:t>המדינה הייתה נתונה במצב בטחוני מורכב ולכן משאבים רבים הוקצו </a:t>
            </a:r>
            <a:r>
              <a:rPr lang="he-IL" dirty="0"/>
              <a:t>ל</a:t>
            </a:r>
            <a:r>
              <a:rPr lang="he-IL" dirty="0" smtClean="0"/>
              <a:t>ביטחון.</a:t>
            </a:r>
          </a:p>
          <a:p>
            <a:pPr marL="457200" indent="-457200">
              <a:buFont typeface="+mj-lt"/>
              <a:buAutoNum type="arabicPeriod"/>
            </a:pPr>
            <a:r>
              <a:rPr lang="he-IL" dirty="0" smtClean="0"/>
              <a:t>כמדינה </a:t>
            </a:r>
            <a:r>
              <a:rPr lang="he-IL" dirty="0"/>
              <a:t>בראשית דרכה </a:t>
            </a:r>
            <a:r>
              <a:rPr lang="he-IL" dirty="0" smtClean="0"/>
              <a:t>היה צריך לפתח תשתיות (כבישים, מבני ציבור ועוד</a:t>
            </a:r>
            <a:r>
              <a:rPr lang="he-IL" dirty="0" smtClean="0"/>
              <a:t>).</a:t>
            </a:r>
            <a:endParaRPr lang="he-IL" dirty="0" smtClean="0"/>
          </a:p>
        </p:txBody>
      </p:sp>
    </p:spTree>
    <p:extLst>
      <p:ext uri="{BB962C8B-B14F-4D97-AF65-F5344CB8AC3E}">
        <p14:creationId xmlns:p14="http://schemas.microsoft.com/office/powerpoint/2010/main" val="3290974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תקופת הצנע בישראל</a:t>
            </a:r>
            <a:endParaRPr lang="he-IL" dirty="0"/>
          </a:p>
        </p:txBody>
      </p:sp>
      <p:sp>
        <p:nvSpPr>
          <p:cNvPr id="3" name="מציין מיקום תוכן 2"/>
          <p:cNvSpPr>
            <a:spLocks noGrp="1"/>
          </p:cNvSpPr>
          <p:nvPr>
            <p:ph idx="1"/>
          </p:nvPr>
        </p:nvSpPr>
        <p:spPr/>
        <p:txBody>
          <a:bodyPr>
            <a:normAutofit/>
          </a:bodyPr>
          <a:lstStyle/>
          <a:p>
            <a:pPr marL="0" indent="0">
              <a:buNone/>
            </a:pPr>
            <a:r>
              <a:rPr lang="he-IL" b="1" dirty="0" smtClean="0"/>
              <a:t>כדי לצלוח משימה זו וללא כל הון בקופת המדינה החדשה, המדינה החליטה להיכנס למשטר צנע שבו כל אזרח תוקצב בתלושי מזון. בצורה זו היה אפשר לחלק את מעט האוכל בין כלל האזרחים.</a:t>
            </a:r>
            <a:endParaRPr lang="en-US" b="1" dirty="0" smtClean="0"/>
          </a:p>
          <a:p>
            <a:pPr marL="0" indent="0">
              <a:buNone/>
            </a:pPr>
            <a:endParaRPr lang="he-IL" dirty="0"/>
          </a:p>
        </p:txBody>
      </p:sp>
      <p:pic>
        <p:nvPicPr>
          <p:cNvPr id="1026" name="Picture 2" descr="×ª××¦××ª ×ª××× × ×¢×××¨ ××©××¨ ××¦× ×¢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16312" y="3793544"/>
            <a:ext cx="2020470" cy="277987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962008" y="3193379"/>
            <a:ext cx="2498264" cy="369332"/>
          </a:xfrm>
          <a:prstGeom prst="rect">
            <a:avLst/>
          </a:prstGeom>
          <a:noFill/>
        </p:spPr>
        <p:txBody>
          <a:bodyPr wrap="square" rtlCol="1">
            <a:spAutoFit/>
          </a:bodyPr>
          <a:lstStyle/>
          <a:p>
            <a:r>
              <a:rPr lang="he-IL" dirty="0" smtClean="0"/>
              <a:t>דוגמא לתקציב ביצים:</a:t>
            </a:r>
            <a:endParaRPr lang="he-IL" dirty="0"/>
          </a:p>
        </p:txBody>
      </p:sp>
      <p:pic>
        <p:nvPicPr>
          <p:cNvPr id="1028" name="Picture 4" descr="×ª××¦××ª ×ª××× × ×¢×××¨ ××©××¨ ××¦× ×¢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93623" y="3793544"/>
            <a:ext cx="3828563" cy="258536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179848" y="6581001"/>
            <a:ext cx="2293398" cy="276999"/>
          </a:xfrm>
          <a:prstGeom prst="rect">
            <a:avLst/>
          </a:prstGeom>
          <a:noFill/>
        </p:spPr>
        <p:txBody>
          <a:bodyPr wrap="square" rtlCol="1">
            <a:spAutoFit/>
          </a:bodyPr>
          <a:lstStyle/>
          <a:p>
            <a:pPr algn="ctr"/>
            <a:r>
              <a:rPr lang="he-IL" sz="1200" dirty="0" smtClean="0"/>
              <a:t>מתוך: </a:t>
            </a:r>
            <a:r>
              <a:rPr lang="he-IL" sz="1200" dirty="0"/>
              <a:t>חדשות בן </a:t>
            </a:r>
            <a:r>
              <a:rPr lang="he-IL" sz="1200" dirty="0" smtClean="0"/>
              <a:t>עזר, גיליון 67</a:t>
            </a:r>
            <a:endParaRPr lang="he-IL" sz="1200" dirty="0"/>
          </a:p>
        </p:txBody>
      </p:sp>
      <p:sp>
        <p:nvSpPr>
          <p:cNvPr id="8" name="TextBox 7"/>
          <p:cNvSpPr txBox="1"/>
          <p:nvPr/>
        </p:nvSpPr>
        <p:spPr>
          <a:xfrm>
            <a:off x="6096000" y="3193379"/>
            <a:ext cx="2498264" cy="369332"/>
          </a:xfrm>
          <a:prstGeom prst="rect">
            <a:avLst/>
          </a:prstGeom>
          <a:noFill/>
        </p:spPr>
        <p:txBody>
          <a:bodyPr wrap="square" rtlCol="1">
            <a:spAutoFit/>
          </a:bodyPr>
          <a:lstStyle/>
          <a:p>
            <a:r>
              <a:rPr lang="he-IL" dirty="0" smtClean="0"/>
              <a:t>פנקס מזון לדוגמא:</a:t>
            </a:r>
            <a:endParaRPr lang="he-IL" dirty="0"/>
          </a:p>
        </p:txBody>
      </p:sp>
      <p:sp>
        <p:nvSpPr>
          <p:cNvPr id="9" name="TextBox 8"/>
          <p:cNvSpPr txBox="1"/>
          <p:nvPr/>
        </p:nvSpPr>
        <p:spPr>
          <a:xfrm>
            <a:off x="5761205" y="6554765"/>
            <a:ext cx="2293398" cy="276999"/>
          </a:xfrm>
          <a:prstGeom prst="rect">
            <a:avLst/>
          </a:prstGeom>
          <a:noFill/>
        </p:spPr>
        <p:txBody>
          <a:bodyPr wrap="square" rtlCol="1">
            <a:spAutoFit/>
          </a:bodyPr>
          <a:lstStyle/>
          <a:p>
            <a:pPr algn="ctr"/>
            <a:r>
              <a:rPr lang="he-IL" sz="1200" dirty="0" smtClean="0"/>
              <a:t>מתוך: ויקיפדיה</a:t>
            </a:r>
            <a:endParaRPr lang="he-IL" sz="1200" dirty="0"/>
          </a:p>
        </p:txBody>
      </p:sp>
      <p:pic>
        <p:nvPicPr>
          <p:cNvPr id="1030" name="Picture 6" descr="×ª××× ×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866357"/>
            <a:ext cx="3797746" cy="206338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174259" y="3193379"/>
            <a:ext cx="2498264" cy="369332"/>
          </a:xfrm>
          <a:prstGeom prst="rect">
            <a:avLst/>
          </a:prstGeom>
          <a:noFill/>
        </p:spPr>
        <p:txBody>
          <a:bodyPr wrap="square" rtlCol="1">
            <a:spAutoFit/>
          </a:bodyPr>
          <a:lstStyle/>
          <a:p>
            <a:r>
              <a:rPr lang="he-IL" dirty="0" smtClean="0"/>
              <a:t>התור למזון בתל אביב</a:t>
            </a:r>
            <a:endParaRPr lang="he-IL" dirty="0"/>
          </a:p>
        </p:txBody>
      </p:sp>
      <p:sp>
        <p:nvSpPr>
          <p:cNvPr id="5" name="מלבן 4"/>
          <p:cNvSpPr/>
          <p:nvPr/>
        </p:nvSpPr>
        <p:spPr>
          <a:xfrm>
            <a:off x="531143" y="6042026"/>
            <a:ext cx="4215417" cy="1015663"/>
          </a:xfrm>
          <a:prstGeom prst="rect">
            <a:avLst/>
          </a:prstGeom>
        </p:spPr>
        <p:txBody>
          <a:bodyPr wrap="square">
            <a:spAutoFit/>
          </a:bodyPr>
          <a:lstStyle/>
          <a:p>
            <a:pPr algn="ctr"/>
            <a:r>
              <a:rPr lang="he-IL" sz="1200" dirty="0"/>
              <a:t>תור למזון, תל אביב, 1954. צילום: האנס פין, לשכת העיתונות הממשלתית </a:t>
            </a:r>
          </a:p>
          <a:p>
            <a:r>
              <a:rPr lang="he-IL" dirty="0"/>
              <a:t/>
            </a:r>
            <a:br>
              <a:rPr lang="he-IL" dirty="0"/>
            </a:br>
            <a:endParaRPr lang="he-IL" dirty="0"/>
          </a:p>
        </p:txBody>
      </p:sp>
    </p:spTree>
    <p:extLst>
      <p:ext uri="{BB962C8B-B14F-4D97-AF65-F5344CB8AC3E}">
        <p14:creationId xmlns:p14="http://schemas.microsoft.com/office/powerpoint/2010/main" val="3796641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לדיון</a:t>
            </a:r>
            <a:endParaRPr lang="he-IL" dirty="0"/>
          </a:p>
        </p:txBody>
      </p:sp>
      <p:sp>
        <p:nvSpPr>
          <p:cNvPr id="3" name="מציין מיקום תוכן 2"/>
          <p:cNvSpPr>
            <a:spLocks noGrp="1"/>
          </p:cNvSpPr>
          <p:nvPr>
            <p:ph idx="1"/>
          </p:nvPr>
        </p:nvSpPr>
        <p:spPr/>
        <p:txBody>
          <a:bodyPr/>
          <a:lstStyle/>
          <a:p>
            <a:pPr lvl="0"/>
            <a:r>
              <a:rPr lang="he-IL" dirty="0" smtClean="0"/>
              <a:t>אילו יתרונות היו למדיניות הצנע? אילו חסרונות?</a:t>
            </a:r>
          </a:p>
          <a:p>
            <a:pPr lvl="0"/>
            <a:r>
              <a:rPr lang="he-IL" dirty="0" smtClean="0"/>
              <a:t>על פי היתרונות והחסרונות שהצגתם, באיזו מידה לדעתכם המדינה נהגה באחריות בעשור הראשון?</a:t>
            </a:r>
            <a:endParaRPr lang="en-US" dirty="0" smtClean="0"/>
          </a:p>
          <a:p>
            <a:r>
              <a:rPr lang="he-IL" dirty="0" smtClean="0"/>
              <a:t>לאחר שמדינת </a:t>
            </a:r>
            <a:r>
              <a:rPr lang="he-IL" dirty="0"/>
              <a:t>ישראל הכריזה על עצמאות </a:t>
            </a:r>
            <a:r>
              <a:rPr lang="he-IL" dirty="0" smtClean="0"/>
              <a:t>ב-1948, </a:t>
            </a:r>
            <a:r>
              <a:rPr lang="he-IL" dirty="0"/>
              <a:t>אילו צעדים הייתה צריכה לנקוט במטרה </a:t>
            </a:r>
            <a:r>
              <a:rPr lang="he-IL" dirty="0" smtClean="0"/>
              <a:t>ליישם את העצמאות גם במישור הכלכלי?</a:t>
            </a:r>
            <a:endParaRPr lang="en-US" dirty="0"/>
          </a:p>
          <a:p>
            <a:pPr lvl="0"/>
            <a:r>
              <a:rPr lang="he-IL" dirty="0" smtClean="0"/>
              <a:t>באיזו מידה אתם מסכימים עם הטענה שהשיפור במצב הכלכלי בישראל היום הוא פרי השקעתה של המדינה בראשית דרכה?</a:t>
            </a:r>
            <a:endParaRPr lang="en-US" dirty="0"/>
          </a:p>
          <a:p>
            <a:pPr lvl="0"/>
            <a:r>
              <a:rPr lang="he-IL" dirty="0" smtClean="0"/>
              <a:t>באיזו מידה רלוונטי לכם, </a:t>
            </a:r>
            <a:r>
              <a:rPr lang="he-IL" dirty="0"/>
              <a:t>כבני </a:t>
            </a:r>
            <a:r>
              <a:rPr lang="he-IL" dirty="0" smtClean="0"/>
              <a:t>נוער, </a:t>
            </a:r>
            <a:r>
              <a:rPr lang="he-IL" dirty="0"/>
              <a:t>בתחילת </a:t>
            </a:r>
            <a:r>
              <a:rPr lang="he-IL" dirty="0" smtClean="0"/>
              <a:t>דרככם </a:t>
            </a:r>
            <a:r>
              <a:rPr lang="he-IL" dirty="0"/>
              <a:t>הבוגרת </a:t>
            </a:r>
            <a:r>
              <a:rPr lang="he-IL" dirty="0" smtClean="0"/>
              <a:t>ללמוד ולהפיק לקחים מהחלטותיה של מדינת ישראל בתחילת דרכה?</a:t>
            </a:r>
            <a:endParaRPr lang="en-US" dirty="0"/>
          </a:p>
          <a:p>
            <a:endParaRPr lang="he-IL" dirty="0"/>
          </a:p>
        </p:txBody>
      </p:sp>
    </p:spTree>
    <p:extLst>
      <p:ext uri="{BB962C8B-B14F-4D97-AF65-F5344CB8AC3E}">
        <p14:creationId xmlns:p14="http://schemas.microsoft.com/office/powerpoint/2010/main" val="28636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0" end="0"/>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3">
                                            <p:txEl>
                                              <p:pRg st="3" end="3"/>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nodeType="clickEffect">
                                  <p:stCondLst>
                                    <p:cond delay="0"/>
                                  </p:stCondLst>
                                  <p:childTnLst>
                                    <p:animScale>
                                      <p:cBhvr>
                                        <p:cTn id="18" dur="2000" fill="hold"/>
                                        <p:tgtEl>
                                          <p:spTgt spid="3">
                                            <p:txEl>
                                              <p:pRg st="2" end="2"/>
                                            </p:txEl>
                                          </p:spTgt>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nodeType="clickEffect">
                                  <p:stCondLst>
                                    <p:cond delay="0"/>
                                  </p:stCondLst>
                                  <p:childTnLst>
                                    <p:animScale>
                                      <p:cBhvr>
                                        <p:cTn id="22"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lstStyle/>
          <a:p>
            <a:r>
              <a:rPr lang="he-IL" dirty="0" smtClean="0"/>
              <a:t>עצמאות פיננסית</a:t>
            </a:r>
            <a:endParaRPr lang="he-IL" dirty="0"/>
          </a:p>
        </p:txBody>
      </p:sp>
    </p:spTree>
    <p:extLst>
      <p:ext uri="{BB962C8B-B14F-4D97-AF65-F5344CB8AC3E}">
        <p14:creationId xmlns:p14="http://schemas.microsoft.com/office/powerpoint/2010/main" val="2250924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אילו הישגים </a:t>
            </a:r>
            <a:r>
              <a:rPr lang="he-IL" dirty="0" smtClean="0"/>
              <a:t>כלכליים השיגה </a:t>
            </a:r>
            <a:r>
              <a:rPr lang="he-IL" dirty="0" smtClean="0"/>
              <a:t>המדינה מאז הקמתה?</a:t>
            </a:r>
            <a:endParaRPr lang="he-IL" dirty="0"/>
          </a:p>
        </p:txBody>
      </p:sp>
      <p:sp>
        <p:nvSpPr>
          <p:cNvPr id="3" name="מציין מיקום תוכן 2"/>
          <p:cNvSpPr>
            <a:spLocks noGrp="1"/>
          </p:cNvSpPr>
          <p:nvPr>
            <p:ph idx="1"/>
          </p:nvPr>
        </p:nvSpPr>
        <p:spPr/>
        <p:txBody>
          <a:bodyPr/>
          <a:lstStyle/>
          <a:p>
            <a:r>
              <a:rPr lang="he-IL" dirty="0"/>
              <a:t>להכפיל את מספר תושביה פי </a:t>
            </a:r>
            <a:r>
              <a:rPr lang="he-IL" dirty="0" smtClean="0"/>
              <a:t>14.5</a:t>
            </a:r>
            <a:endParaRPr lang="he-IL" dirty="0" smtClean="0"/>
          </a:p>
          <a:p>
            <a:r>
              <a:rPr lang="he-IL" dirty="0" smtClean="0"/>
              <a:t>להגדיל את התוצר הלאומי הגולמי (תל"ג) פי יותר </a:t>
            </a:r>
            <a:r>
              <a:rPr lang="he-IL" dirty="0" smtClean="0"/>
              <a:t>מ-100</a:t>
            </a:r>
          </a:p>
          <a:p>
            <a:pPr marL="0" indent="0">
              <a:buNone/>
            </a:pPr>
            <a:r>
              <a:rPr lang="he-IL" dirty="0"/>
              <a:t>	</a:t>
            </a:r>
            <a:r>
              <a:rPr lang="he-IL" dirty="0" smtClean="0"/>
              <a:t>(מנתון זה ניתן להסיק כי </a:t>
            </a:r>
            <a:r>
              <a:rPr lang="he-IL" dirty="0" smtClean="0"/>
              <a:t>באופן ממוצע כל תושב שיפר את מצבו הכלכלי פי 5)</a:t>
            </a:r>
            <a:endParaRPr lang="he-IL" dirty="0"/>
          </a:p>
          <a:p>
            <a:r>
              <a:rPr lang="he-IL" dirty="0" smtClean="0"/>
              <a:t>לבסס תעשיית </a:t>
            </a:r>
            <a:r>
              <a:rPr lang="he-IL" dirty="0"/>
              <a:t>היי-טק </a:t>
            </a:r>
            <a:r>
              <a:rPr lang="he-IL" dirty="0" smtClean="0"/>
              <a:t>מתקדמת ובולטת </a:t>
            </a:r>
            <a:r>
              <a:rPr lang="he-IL" dirty="0" smtClean="0"/>
              <a:t>גם </a:t>
            </a:r>
            <a:r>
              <a:rPr lang="he-IL" dirty="0" smtClean="0"/>
              <a:t>במישור הבינלאומי</a:t>
            </a:r>
            <a:endParaRPr lang="he-IL" dirty="0"/>
          </a:p>
          <a:p>
            <a:r>
              <a:rPr lang="he-IL" dirty="0"/>
              <a:t>להיכנס </a:t>
            </a:r>
            <a:r>
              <a:rPr lang="he-IL" dirty="0" smtClean="0"/>
              <a:t>תוך פרק זמן קצר לרשימת </a:t>
            </a:r>
            <a:r>
              <a:rPr lang="he-IL" dirty="0" smtClean="0"/>
              <a:t>המדינות המפותחות </a:t>
            </a:r>
            <a:endParaRPr lang="he-IL" dirty="0"/>
          </a:p>
          <a:p>
            <a:endParaRPr lang="he-IL" dirty="0"/>
          </a:p>
          <a:p>
            <a:pPr marL="0" indent="0" algn="ctr">
              <a:buNone/>
            </a:pPr>
            <a:endParaRPr lang="en-US" sz="3200" dirty="0"/>
          </a:p>
          <a:p>
            <a:pPr marL="0" lvl="0" indent="0">
              <a:buNone/>
            </a:pPr>
            <a:endParaRPr lang="en-US" dirty="0"/>
          </a:p>
        </p:txBody>
      </p:sp>
    </p:spTree>
    <p:extLst>
      <p:ext uri="{BB962C8B-B14F-4D97-AF65-F5344CB8AC3E}">
        <p14:creationId xmlns:p14="http://schemas.microsoft.com/office/powerpoint/2010/main" val="257389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3">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nodeType="clickEffect">
                                  <p:stCondLst>
                                    <p:cond delay="0"/>
                                  </p:stCondLst>
                                  <p:childTnLst>
                                    <p:animScale>
                                      <p:cBhvr>
                                        <p:cTn id="18" dur="2000" fill="hold"/>
                                        <p:tgtEl>
                                          <p:spTgt spid="3">
                                            <p:txEl>
                                              <p:pRg st="3" end="3"/>
                                            </p:txEl>
                                          </p:spTgt>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nodeType="clickEffect">
                                  <p:stCondLst>
                                    <p:cond delay="0"/>
                                  </p:stCondLst>
                                  <p:childTnLst>
                                    <p:animScale>
                                      <p:cBhvr>
                                        <p:cTn id="22"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dirty="0" smtClean="0"/>
              <a:t>עצמאות</a:t>
            </a:r>
            <a:endParaRPr lang="he-IL" dirty="0"/>
          </a:p>
        </p:txBody>
      </p:sp>
      <p:sp>
        <p:nvSpPr>
          <p:cNvPr id="3" name="מציין מיקום תוכן 2"/>
          <p:cNvSpPr>
            <a:spLocks noGrp="1"/>
          </p:cNvSpPr>
          <p:nvPr>
            <p:ph idx="1"/>
          </p:nvPr>
        </p:nvSpPr>
        <p:spPr/>
        <p:txBody>
          <a:bodyPr>
            <a:normAutofit fontScale="92500" lnSpcReduction="10000"/>
          </a:bodyPr>
          <a:lstStyle/>
          <a:p>
            <a:pPr marL="0" indent="0" algn="l">
              <a:buNone/>
            </a:pPr>
            <a:endParaRPr lang="he-IL" sz="4000" dirty="0"/>
          </a:p>
          <a:p>
            <a:pPr marL="0" indent="0">
              <a:buNone/>
            </a:pPr>
            <a:r>
              <a:rPr lang="he-IL" sz="4000" dirty="0"/>
              <a:t>(מתוך: מילון ספיר)</a:t>
            </a:r>
            <a:br>
              <a:rPr lang="he-IL" sz="4000" dirty="0"/>
            </a:br>
            <a:r>
              <a:rPr lang="he-IL" sz="4000" dirty="0"/>
              <a:t>"אי- תלוּת בַּאחֵרים, עמידה בִּרשוּת עצמו: לאחר האירוּע </a:t>
            </a:r>
            <a:r>
              <a:rPr lang="he-IL" sz="4000" dirty="0" smtClean="0"/>
              <a:t>הוא </a:t>
            </a:r>
            <a:r>
              <a:rPr lang="he-IL" sz="4000" dirty="0"/>
              <a:t>איבֵּד את העצמאות והיה זקוק לעזרתם של אחרים"</a:t>
            </a:r>
            <a:br>
              <a:rPr lang="he-IL" sz="4000" dirty="0"/>
            </a:br>
            <a:endParaRPr lang="he-IL" sz="4000" dirty="0" smtClean="0"/>
          </a:p>
          <a:p>
            <a:pPr marL="0" indent="0" algn="ctr">
              <a:buNone/>
            </a:pPr>
            <a:r>
              <a:rPr lang="he-IL" sz="4000" dirty="0" smtClean="0"/>
              <a:t>לרגל </a:t>
            </a:r>
            <a:r>
              <a:rPr lang="he-IL" sz="4000" dirty="0"/>
              <a:t>יום העצמאות של מדינת </a:t>
            </a:r>
            <a:r>
              <a:rPr lang="he-IL" sz="4000" dirty="0" smtClean="0"/>
              <a:t>ישראל לפניכם שאלון </a:t>
            </a:r>
            <a:r>
              <a:rPr lang="he-IL" sz="4000" dirty="0"/>
              <a:t>בסגנון "בחן את עצמך":</a:t>
            </a:r>
          </a:p>
          <a:p>
            <a:pPr marL="0" indent="0" algn="ctr">
              <a:buNone/>
            </a:pPr>
            <a:r>
              <a:rPr lang="he-IL" sz="4000" dirty="0"/>
              <a:t>עד כמה אתם עצמאיים (פיננסית)?</a:t>
            </a:r>
            <a:endParaRPr lang="en-US" sz="4000" dirty="0"/>
          </a:p>
        </p:txBody>
      </p:sp>
    </p:spTree>
    <p:extLst>
      <p:ext uri="{BB962C8B-B14F-4D97-AF65-F5344CB8AC3E}">
        <p14:creationId xmlns:p14="http://schemas.microsoft.com/office/powerpoint/2010/main" val="3571936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lvl="0"/>
            <a:r>
              <a:rPr lang="he-IL" dirty="0" smtClean="0"/>
              <a:t>האם </a:t>
            </a:r>
            <a:r>
              <a:rPr lang="he-IL" dirty="0"/>
              <a:t>אתם בודקים את עלות המוצרים שאתם קונים?</a:t>
            </a:r>
            <a:endParaRPr lang="en-US" dirty="0"/>
          </a:p>
        </p:txBody>
      </p:sp>
      <p:sp>
        <p:nvSpPr>
          <p:cNvPr id="3" name="מציין מיקום תוכן 2"/>
          <p:cNvSpPr>
            <a:spLocks noGrp="1"/>
          </p:cNvSpPr>
          <p:nvPr>
            <p:ph idx="1"/>
          </p:nvPr>
        </p:nvSpPr>
        <p:spPr/>
        <p:txBody>
          <a:bodyPr/>
          <a:lstStyle/>
          <a:p>
            <a:pPr marL="514350" lvl="0" indent="-514350">
              <a:buFont typeface="+mj-lt"/>
              <a:buAutoNum type="arabicPeriod"/>
            </a:pPr>
            <a:r>
              <a:rPr lang="he-IL" sz="3200" dirty="0"/>
              <a:t>ברור! כבר מגיל</a:t>
            </a:r>
            <a:r>
              <a:rPr lang="ar-SA" sz="3200" dirty="0"/>
              <a:t> 5 </a:t>
            </a:r>
            <a:r>
              <a:rPr lang="he-IL" sz="3200" dirty="0" smtClean="0"/>
              <a:t>בכל קנייה ולכל מוצר </a:t>
            </a:r>
            <a:endParaRPr lang="en-US" sz="3200" dirty="0"/>
          </a:p>
          <a:p>
            <a:pPr marL="514350" lvl="0" indent="-514350">
              <a:buFont typeface="+mj-lt"/>
              <a:buAutoNum type="arabicPeriod"/>
            </a:pPr>
            <a:r>
              <a:rPr lang="he-IL" sz="3200" dirty="0"/>
              <a:t>תלוי </a:t>
            </a:r>
            <a:r>
              <a:rPr lang="he-IL" sz="3200" dirty="0" smtClean="0"/>
              <a:t>בסכום </a:t>
            </a:r>
            <a:r>
              <a:rPr lang="he-IL" sz="3200" dirty="0"/>
              <a:t>הקניה</a:t>
            </a:r>
            <a:endParaRPr lang="en-US" sz="3200" dirty="0"/>
          </a:p>
          <a:p>
            <a:pPr marL="514350" lvl="0" indent="-514350">
              <a:buFont typeface="+mj-lt"/>
              <a:buAutoNum type="arabicPeriod"/>
            </a:pPr>
            <a:r>
              <a:rPr lang="he-IL" sz="3200" dirty="0"/>
              <a:t>המחיר זה לא מה שחשוב לי </a:t>
            </a:r>
            <a:r>
              <a:rPr lang="he-IL" sz="3200" dirty="0" smtClean="0"/>
              <a:t>בקניה</a:t>
            </a:r>
            <a:endParaRPr lang="en-US" sz="3200" dirty="0"/>
          </a:p>
          <a:p>
            <a:endParaRPr lang="en-US" sz="3200" dirty="0"/>
          </a:p>
        </p:txBody>
      </p:sp>
    </p:spTree>
    <p:extLst>
      <p:ext uri="{BB962C8B-B14F-4D97-AF65-F5344CB8AC3E}">
        <p14:creationId xmlns:p14="http://schemas.microsoft.com/office/powerpoint/2010/main" val="1889844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פיננס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791EF"/>
      </a:hlink>
      <a:folHlink>
        <a:srgbClr val="954F72"/>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768</Words>
  <Application>Microsoft Office PowerPoint</Application>
  <PresentationFormat>מסך רחב</PresentationFormat>
  <Paragraphs>83</Paragraphs>
  <Slides>17</Slides>
  <Notes>13</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17</vt:i4>
      </vt:variant>
    </vt:vector>
  </HeadingPairs>
  <TitlesOfParts>
    <vt:vector size="21" baseType="lpstr">
      <vt:lpstr>Arial</vt:lpstr>
      <vt:lpstr>Calibri</vt:lpstr>
      <vt:lpstr>Wingdings</vt:lpstr>
      <vt:lpstr>ערכת נושא Office</vt:lpstr>
      <vt:lpstr>חגיגות עצמאות למדינת ישראל</vt:lpstr>
      <vt:lpstr>סיפור מקרה</vt:lpstr>
      <vt:lpstr>תקופת הצנע בישראל</vt:lpstr>
      <vt:lpstr>תקופת הצנע בישראל</vt:lpstr>
      <vt:lpstr>שאלות לדיון</vt:lpstr>
      <vt:lpstr>עצמאות פיננסית</vt:lpstr>
      <vt:lpstr>אילו הישגים כלכליים השיגה המדינה מאז הקמתה?</vt:lpstr>
      <vt:lpstr>עצמאות</vt:lpstr>
      <vt:lpstr>האם אתם בודקים את עלות המוצרים שאתם קונים?</vt:lpstr>
      <vt:lpstr>איזה מהמוצרים הבאים הוא בעל מחיר אחיד בכל המכולות לאור סבסוד ממשלתי?</vt:lpstr>
      <vt:lpstr>קניתם בסופר ממתקים לטיול ובבית גיליתם שחלה טעות בחשבון. מה תעשו?</vt:lpstr>
      <vt:lpstr>האם התחלתם לחשוב כיצד לממן את רישיון הנהיגה שלכם?</vt:lpstr>
      <vt:lpstr>סבא וסבתא נתנו לכם 300 ש"ח מתנה ליום ההולדת.  האם תבזבזו אותם בדיוק כמו 300 ש"ח שעבדתם עבורם?</vt:lpstr>
      <vt:lpstr>האם תכננתם ליזום שיחה עם הוריכם לפני היציאה לחופש הגדול לגבי ההוצאות לבילויים בקיץ?</vt:lpstr>
      <vt:lpstr>מהי האסוציאציה הראשונה שעולה לכם מהמילה חיסכון?</vt:lpstr>
      <vt:lpstr>סכמו את הנקודות</vt:lpstr>
      <vt:lpstr>לוח תוצאות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Hagit Matok</dc:creator>
  <cp:lastModifiedBy>Yarden Pinto Mossensohn</cp:lastModifiedBy>
  <cp:revision>72</cp:revision>
  <dcterms:created xsi:type="dcterms:W3CDTF">2017-11-26T09:36:56Z</dcterms:created>
  <dcterms:modified xsi:type="dcterms:W3CDTF">2018-04-15T09:28:18Z</dcterms:modified>
</cp:coreProperties>
</file>