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6" r:id="rId2"/>
    <p:sldId id="307" r:id="rId3"/>
    <p:sldId id="306" r:id="rId4"/>
    <p:sldId id="321" r:id="rId5"/>
    <p:sldId id="320" r:id="rId6"/>
    <p:sldId id="279" r:id="rId7"/>
    <p:sldId id="271" r:id="rId8"/>
    <p:sldId id="311" r:id="rId9"/>
    <p:sldId id="319" r:id="rId10"/>
    <p:sldId id="314" r:id="rId11"/>
    <p:sldId id="294" r:id="rId12"/>
    <p:sldId id="308" r:id="rId1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019" autoAdjust="0"/>
    <p:restoredTop sz="82759" autoAdjust="0"/>
  </p:normalViewPr>
  <p:slideViewPr>
    <p:cSldViewPr snapToGrid="0" showGuides="1">
      <p:cViewPr varScale="1">
        <p:scale>
          <a:sx n="96" d="100"/>
          <a:sy n="96" d="100"/>
        </p:scale>
        <p:origin x="97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D002E2C-E3BD-457E-8386-F6D2DE603C51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BD2DFB1-2AB6-4666-9C99-A642ABB8C5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3920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3789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1539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6068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הנתונים</a:t>
            </a:r>
            <a:r>
              <a:rPr lang="he-IL" baseline="0" dirty="0" smtClean="0"/>
              <a:t> לקוחים מתוך:</a:t>
            </a:r>
          </a:p>
          <a:p>
            <a:r>
              <a:rPr lang="he-IL" baseline="0" dirty="0" smtClean="0"/>
              <a:t>בקבוק פלסטיק- </a:t>
            </a:r>
            <a:r>
              <a:rPr lang="en-US" baseline="0" dirty="0" smtClean="0"/>
              <a:t>https://www.globes.co.il/news/article.aspx?did=1001188173</a:t>
            </a:r>
            <a:endParaRPr lang="he-IL" baseline="0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7145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מקורות:</a:t>
            </a:r>
          </a:p>
          <a:p>
            <a:r>
              <a:rPr lang="en-US" dirty="0" smtClean="0"/>
              <a:t>https://www.globes.co.il/news/article.aspx?did=1001206401</a:t>
            </a:r>
            <a:endParaRPr lang="he-IL" dirty="0" smtClean="0"/>
          </a:p>
          <a:p>
            <a:r>
              <a:rPr lang="en-US" dirty="0" smtClean="0"/>
              <a:t>http://www.sviva.gov.il/subjectsEnv/Waste/PlasticBags-Super/Pages/FAQPlastic-Bags.aspx</a:t>
            </a:r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3486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https://www.ynet.co.il/articles/0,7340,L-5330428,00.html</a:t>
            </a:r>
            <a:endParaRPr lang="he-IL" dirty="0" smtClean="0"/>
          </a:p>
          <a:p>
            <a:r>
              <a:rPr lang="en-US" dirty="0" smtClean="0"/>
              <a:t>https://ecowiki.org.il/%D7%96%D7%99%D7%94%D7%95%D7%9D_%D7%90%D7%95%D7%95%D7%99%D7%A8_%D7%91%D7%99%D7%A9%D7%A8%D7%90%D7%9C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4316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7289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C2493-FCA6-4248-9254-1A4B1F19B507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468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 userDrawn="1"/>
        </p:nvSpPr>
        <p:spPr>
          <a:xfrm>
            <a:off x="-702711" y="-1"/>
            <a:ext cx="13597423" cy="6008915"/>
          </a:xfrm>
          <a:prstGeom prst="rect">
            <a:avLst/>
          </a:prstGeom>
          <a:gradFill flip="none" rotWithShape="1">
            <a:gsLst>
              <a:gs pos="35000">
                <a:srgbClr val="D1D1D1"/>
              </a:gs>
              <a:gs pos="100000">
                <a:srgbClr val="DCDCDC"/>
              </a:gs>
              <a:gs pos="0">
                <a:srgbClr val="C6C6C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6"/>
          <a:stretch/>
        </p:blipFill>
        <p:spPr bwMode="auto">
          <a:xfrm>
            <a:off x="870692" y="-1"/>
            <a:ext cx="10450616" cy="52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15" name="תמונה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0846" y="6115687"/>
            <a:ext cx="1060923" cy="555168"/>
          </a:xfrm>
          <a:prstGeom prst="rect">
            <a:avLst/>
          </a:prstGeom>
        </p:spPr>
      </p:pic>
      <p:pic>
        <p:nvPicPr>
          <p:cNvPr id="17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524963" y="6069089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מלבן 17"/>
          <p:cNvSpPr/>
          <p:nvPr userDrawn="1"/>
        </p:nvSpPr>
        <p:spPr>
          <a:xfrm>
            <a:off x="2109826" y="4249384"/>
            <a:ext cx="7972348" cy="146838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109826" y="4249383"/>
            <a:ext cx="7972348" cy="975374"/>
          </a:xfrm>
        </p:spPr>
        <p:txBody>
          <a:bodyPr vert="horz" lIns="91440" tIns="45720" rIns="91440" bIns="45720" rtlCol="1" anchor="b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09826" y="5316832"/>
            <a:ext cx="7972348" cy="3561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he-IL" dirty="0"/>
          </a:p>
        </p:txBody>
      </p:sp>
      <p:cxnSp>
        <p:nvCxnSpPr>
          <p:cNvPr id="19" name="מחבר ישר 18"/>
          <p:cNvCxnSpPr/>
          <p:nvPr userDrawn="1"/>
        </p:nvCxnSpPr>
        <p:spPr>
          <a:xfrm>
            <a:off x="3026229" y="5259528"/>
            <a:ext cx="6139543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58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472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412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51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173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2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41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4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8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305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017" y="6093511"/>
            <a:ext cx="1060923" cy="555168"/>
          </a:xfrm>
          <a:prstGeom prst="rect">
            <a:avLst/>
          </a:prstGeom>
        </p:spPr>
      </p:pic>
      <p:pic>
        <p:nvPicPr>
          <p:cNvPr id="9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838200" y="6052687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כותרת 1"/>
          <p:cNvSpPr>
            <a:spLocks noGrp="1"/>
          </p:cNvSpPr>
          <p:nvPr>
            <p:ph type="ctrTitle" hasCustomPrompt="1"/>
          </p:nvPr>
        </p:nvSpPr>
        <p:spPr>
          <a:xfrm>
            <a:off x="3934407" y="1885560"/>
            <a:ext cx="4218993" cy="1939992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תודה ולהתראות!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07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40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3B89-5A57-44D2-AE9F-B71FACF867A4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cxnSp>
        <p:nvCxnSpPr>
          <p:cNvPr id="7" name="מחבר ישר 6"/>
          <p:cNvCxnSpPr/>
          <p:nvPr userDrawn="1"/>
        </p:nvCxnSpPr>
        <p:spPr>
          <a:xfrm>
            <a:off x="2015412" y="1409877"/>
            <a:ext cx="10176588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"/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356350"/>
            <a:ext cx="1251697" cy="3957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06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3DJ1PU33S8" TargetMode="External"/><Relationship Id="rId5" Type="http://schemas.openxmlformats.org/officeDocument/2006/relationships/hyperlink" Target="https://www.youtube.com/watch?v=H3DJ1PU33S8" TargetMode="Externa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כלכלה ירוקה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פעילות לכבוד ט"ו בשבט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9816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האם כדאי למועצה מקומית להשקיע בהקמת פארקים וגינות חדשים?</a:t>
            </a:r>
            <a:endParaRPr lang="he-IL" sz="2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79538"/>
              </p:ext>
            </p:extLst>
          </p:nvPr>
        </p:nvGraphicFramePr>
        <p:xfrm>
          <a:off x="838200" y="1690688"/>
          <a:ext cx="10515600" cy="4267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בעד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נגד</a:t>
                      </a:r>
                      <a:endParaRPr lang="he-I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אתם שייכים </a:t>
                      </a:r>
                      <a:r>
                        <a:rPr lang="he-IL" sz="2000" baseline="0" dirty="0" err="1" smtClean="0"/>
                        <a:t>לועדת</a:t>
                      </a:r>
                      <a:r>
                        <a:rPr lang="he-IL" sz="2000" baseline="0" dirty="0" smtClean="0"/>
                        <a:t> הגינון והנוי של הרשות המקומית. אתם תומכים ברעיון של הקמת פארק חדש.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he-IL" sz="2000" baseline="0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כמה נתונים שימושיים:</a:t>
                      </a:r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r>
                        <a:rPr lang="he-IL" sz="2000" baseline="0" dirty="0" smtClean="0"/>
                        <a:t>א. פארקים חוסכים כסף רב לתושבים: הם מפחיתים בעיות בריאותיות של תושבי העיר ולכן חוסכים להם כסף על ענייני תברואה, חוסכים בהוצאות דלק והוצאות בילויים. </a:t>
                      </a:r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endParaRPr lang="he-IL" sz="2000" baseline="0" dirty="0" smtClean="0"/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r>
                        <a:rPr lang="he-IL" sz="2000" baseline="0" dirty="0" smtClean="0"/>
                        <a:t>ב. כמות גדולה של פארקים מעודדת תושבים להתחבר לפינות טבע בתוך העיר, דבר שמעודד באופן כללי שמירה על הטבע.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אתם שייכים </a:t>
                      </a:r>
                      <a:r>
                        <a:rPr lang="he-IL" sz="2000" baseline="0" dirty="0" err="1" smtClean="0"/>
                        <a:t>לועדת</a:t>
                      </a:r>
                      <a:r>
                        <a:rPr lang="he-IL" sz="2000" baseline="0" dirty="0" smtClean="0"/>
                        <a:t> התקציב של הרשות המקומית. אתם מתנגדים לרעיון של הקמת פארק חדש.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he-IL" sz="2000" baseline="0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כמה נתונים שימושיים: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א. העלות של החזקה של פארק היא גדולה מאוד- גינון, ניקיון ועוד. העלות גבוהה ולא מוצדקת, כיוון שבשנים האחרונות יש ירידה בכמות המבקרים בפארקים.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he-IL" sz="2000" baseline="0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ב. מחקרים רבים מראים שהשקעה בשדרות עצים באמצע הכבישים מפחיתה יותר את זיהום האוויר בעיר מאשר פארקים, ושדרות עצים זולות יותר.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70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5092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נקודות למחשבה לקראת סיום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קיימות דעות מגוונות בתחום הכלכלה הירוקה והרבה דעות מנוגדות. ממשלות שונות בעולם פועלות כל אחת בדרכה במטרה לשמור על העתיד שלנו ירוק.</a:t>
            </a:r>
          </a:p>
          <a:p>
            <a:r>
              <a:rPr lang="he-IL" dirty="0"/>
              <a:t>ההשפעות של החלטות כלכליות ירוקות משפיעות גם על תחומים אחרים בחיינו- בריאות, מצב חברתי, ניקיון הסביבה שלי, מצב עירוני ועוד.</a:t>
            </a:r>
          </a:p>
          <a:p>
            <a:r>
              <a:rPr lang="he-IL" dirty="0" smtClean="0"/>
              <a:t>במקרים רבים, אם תקבלו החלטות כלכלה ירוקה אישית שלכם תוכלו לחסוך כסף רב- שימוש בבטריות רב פעמיות, חיסכון בחשמל, חיסכון בדלק ועוד.</a:t>
            </a:r>
          </a:p>
        </p:txBody>
      </p:sp>
    </p:spTree>
    <p:extLst>
      <p:ext uri="{BB962C8B-B14F-4D97-AF65-F5344CB8AC3E}">
        <p14:creationId xmlns:p14="http://schemas.microsoft.com/office/powerpoint/2010/main" val="195149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מהי כלכלה ירוקה?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2570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מדוע לדעתכם בנק ישראל ערך מחקר על שקיות הניילון?</a:t>
            </a:r>
            <a:endParaRPr lang="he-IL" dirty="0"/>
          </a:p>
        </p:txBody>
      </p:sp>
      <p:pic>
        <p:nvPicPr>
          <p:cNvPr id="6" name="H3DJ1PU33S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899452" y="2261635"/>
            <a:ext cx="4572000" cy="2571750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3416356" y="5081166"/>
            <a:ext cx="53592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www.youtube.com/watch?v=H3DJ1PU33S8</a:t>
            </a:r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206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מדוע לדעתכם בנק ישראל ערך מחקר על שקיות הניילון?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בנק ישראל נותן שירות מחקרי בכל הקשור למדיניות כלכלית של ישראל.</a:t>
            </a:r>
          </a:p>
          <a:p>
            <a:r>
              <a:rPr lang="he-IL" dirty="0" smtClean="0"/>
              <a:t>ישראל מחזיקה במדיניות של כלכלה ירוקה: מדיניות המתייחסת לקשר בין כלכלה ובין השלכות סביבתיות.</a:t>
            </a:r>
          </a:p>
          <a:p>
            <a:r>
              <a:rPr lang="he-IL" dirty="0" smtClean="0"/>
              <a:t>תחומי עיסוק לדוגמא: </a:t>
            </a:r>
          </a:p>
          <a:p>
            <a:pPr lvl="1"/>
            <a:r>
              <a:rPr lang="he-IL" dirty="0" smtClean="0"/>
              <a:t>אנרגיה חלופית (למשל אנרגיה סולארית, אנרגיית מים, אנרגיית רוח וכדו')</a:t>
            </a:r>
          </a:p>
          <a:p>
            <a:pPr lvl="1"/>
            <a:r>
              <a:rPr lang="he-IL" dirty="0" smtClean="0"/>
              <a:t>חיסכון בהוצאות במטרה להפחית פליטת גזי חממה (למשל חיסכון בחשמל ובדלק)</a:t>
            </a:r>
          </a:p>
          <a:p>
            <a:pPr lvl="1"/>
            <a:r>
              <a:rPr lang="he-IL" dirty="0" smtClean="0"/>
              <a:t>הפחתת זיהום סביבתי (למשל מחזור דפים, בטריות, בקבוקי פלסטיק)</a:t>
            </a:r>
          </a:p>
        </p:txBody>
      </p:sp>
      <p:pic>
        <p:nvPicPr>
          <p:cNvPr id="1026" name="Picture 2" descr="File:Eoliennes Gaspesi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444" y="4512363"/>
            <a:ext cx="2703443" cy="2027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61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ישראל עושה בתחום הכלכלה הירוקה?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תקנות חוק המפחיתות זיהום סביבתי (למשל שקיות ניילון)</a:t>
            </a:r>
          </a:p>
          <a:p>
            <a:r>
              <a:rPr lang="he-IL" dirty="0" smtClean="0"/>
              <a:t>סיוע לחברות המקדמות כלכלה ירוקה (למשל דודי שמש ואנרגיה סולארית בישראל)</a:t>
            </a:r>
          </a:p>
          <a:p>
            <a:r>
              <a:rPr lang="he-IL" dirty="0" smtClean="0"/>
              <a:t>מורידה את גובה המכס על מוצרים המצמצמים זיהום סביבתי (למשל מכוניות חשמליות)</a:t>
            </a:r>
          </a:p>
          <a:p>
            <a:r>
              <a:rPr lang="he-IL" dirty="0" smtClean="0"/>
              <a:t>מענישה מפעלים על זיהום (למשל על השלכת פסולת כימית לנחלים ולים)</a:t>
            </a:r>
          </a:p>
          <a:p>
            <a:r>
              <a:rPr lang="he-IL" dirty="0" smtClean="0"/>
              <a:t>מקדמת ייצוא טכנולוגיות סביבתיות ברחבי העולם</a:t>
            </a:r>
          </a:p>
          <a:p>
            <a:r>
              <a:rPr lang="he-IL" dirty="0" smtClean="0"/>
              <a:t>מקדמת לימודים והכשרות בתחום התעסוקה הירוקה (רפואה סביבתית, מהנדסי איכות סביבה)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770" y="4941819"/>
            <a:ext cx="906780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00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בעד ונגד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826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בעד ונגד</a:t>
            </a:r>
            <a:endParaRPr lang="he-IL" dirty="0"/>
          </a:p>
        </p:txBody>
      </p:sp>
      <p:sp>
        <p:nvSpPr>
          <p:cNvPr id="7" name="מציין מיקום תוכן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בפעילות הקרובה נשחק במשחק תפקידים בו צריך לקבל החלטה הקשורה לתחום הכלכלה הירוקה.</a:t>
            </a:r>
          </a:p>
          <a:p>
            <a:pPr marL="0" indent="0">
              <a:buNone/>
            </a:pPr>
            <a:r>
              <a:rPr lang="he-IL" dirty="0" smtClean="0"/>
              <a:t>משחק התפקידים ייערך כתחרות בין שתי קבוצות בכיתה.</a:t>
            </a:r>
          </a:p>
          <a:p>
            <a:pPr marL="0" indent="0">
              <a:buNone/>
            </a:pPr>
            <a:r>
              <a:rPr lang="he-IL" dirty="0" smtClean="0"/>
              <a:t>בשלב הראשון, לכל קבוצה יש זמן לחשוב על שלוש הטענות הכי טובות שלה.</a:t>
            </a:r>
          </a:p>
          <a:p>
            <a:pPr marL="0" indent="0">
              <a:buNone/>
            </a:pPr>
            <a:r>
              <a:rPr lang="he-IL" dirty="0" smtClean="0"/>
              <a:t>בשלב השני, הקבוצה תשלח נציג אשר יציג את הטענות.</a:t>
            </a:r>
          </a:p>
          <a:p>
            <a:pPr marL="0" indent="0">
              <a:buNone/>
            </a:pPr>
            <a:r>
              <a:rPr lang="he-IL" dirty="0" smtClean="0"/>
              <a:t>הקבוצה המנצחת היא זו שתביא את הטיעונים המשכנעים ביותר עבור השופט/ת (המורה).</a:t>
            </a:r>
          </a:p>
        </p:txBody>
      </p:sp>
    </p:spTree>
    <p:extLst>
      <p:ext uri="{BB962C8B-B14F-4D97-AF65-F5344CB8AC3E}">
        <p14:creationId xmlns:p14="http://schemas.microsoft.com/office/powerpoint/2010/main" val="329097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האם צריך להגביל גם במכולות קטנות את השימוש בשקיות ניילון? </a:t>
            </a:r>
            <a:endParaRPr lang="he-IL" sz="2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640440"/>
              </p:ext>
            </p:extLst>
          </p:nvPr>
        </p:nvGraphicFramePr>
        <p:xfrm>
          <a:off x="838200" y="1690688"/>
          <a:ext cx="10515600" cy="4572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קבוצה</a:t>
                      </a:r>
                      <a:r>
                        <a:rPr lang="he-IL" sz="2800" baseline="0" dirty="0" smtClean="0"/>
                        <a:t> א'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קבוצה ב'</a:t>
                      </a:r>
                      <a:endParaRPr lang="he-I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r>
                        <a:rPr lang="he-IL" sz="2000" baseline="0" dirty="0" err="1" smtClean="0"/>
                        <a:t>הינכם</a:t>
                      </a:r>
                      <a:r>
                        <a:rPr lang="he-IL" sz="2000" baseline="0" dirty="0" smtClean="0"/>
                        <a:t> שייכים למשרד להגנת הסביבה ואתם מעוניינים להרחיב את חוק השקיות גם למכולות קטנות. </a:t>
                      </a:r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endParaRPr lang="he-IL" sz="2000" baseline="0" dirty="0" smtClean="0"/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r>
                        <a:rPr lang="he-IL" sz="2000" baseline="0" dirty="0" smtClean="0"/>
                        <a:t>לפניכם מספר נתוני עזר:</a:t>
                      </a:r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endParaRPr lang="he-IL" sz="2000" baseline="0" dirty="0" smtClean="0"/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r>
                        <a:rPr lang="he-IL" sz="2000" baseline="0" dirty="0" smtClean="0"/>
                        <a:t>א. חוק השקיות הנוכחי הקטין את השימוש בשקיות ניילון בישראל מ-450 מיליון ל-100 מיליון. </a:t>
                      </a:r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endParaRPr lang="he-IL" sz="2000" baseline="0" dirty="0" smtClean="0"/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endParaRPr lang="he-IL" sz="2000" baseline="0" dirty="0" smtClean="0"/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endParaRPr lang="he-IL" sz="2000" baseline="0" dirty="0" smtClean="0"/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r>
                        <a:rPr lang="he-IL" sz="2000" baseline="0" dirty="0" smtClean="0"/>
                        <a:t>ב. עלות </a:t>
                      </a:r>
                      <a:r>
                        <a:rPr lang="he-IL" sz="2000" baseline="0" dirty="0" err="1" smtClean="0"/>
                        <a:t>הנקיון</a:t>
                      </a:r>
                      <a:r>
                        <a:rPr lang="he-IL" sz="2000" baseline="0" dirty="0" smtClean="0"/>
                        <a:t> של השקיות הגורמות לזיהום סביבתי מוערכת במאות מיליוני שקלים בשנה.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2000" baseline="0" dirty="0" err="1" smtClean="0"/>
                        <a:t>הינכם</a:t>
                      </a:r>
                      <a:r>
                        <a:rPr lang="he-IL" sz="2000" baseline="0" dirty="0" smtClean="0"/>
                        <a:t> שייכים </a:t>
                      </a:r>
                      <a:r>
                        <a:rPr lang="he-IL" sz="2000" baseline="0" dirty="0" err="1" smtClean="0"/>
                        <a:t>לועד</a:t>
                      </a:r>
                      <a:r>
                        <a:rPr lang="he-IL" sz="2000" baseline="0" dirty="0" smtClean="0"/>
                        <a:t> נציגי המכולות הקטנות בישראל. </a:t>
                      </a:r>
                      <a:r>
                        <a:rPr lang="he-IL" sz="2000" baseline="0" dirty="0" err="1" smtClean="0"/>
                        <a:t>הינכם</a:t>
                      </a:r>
                      <a:r>
                        <a:rPr lang="he-IL" sz="2000" baseline="0" dirty="0" smtClean="0"/>
                        <a:t> מתנגדים להרחבת חוק השקיות גם למכולות קטנות.</a:t>
                      </a:r>
                      <a:endParaRPr lang="he-IL" sz="2000" dirty="0" smtClean="0"/>
                    </a:p>
                    <a:p>
                      <a:pPr marL="342900" indent="-342900" rtl="1">
                        <a:buFont typeface="Arial" panose="020B0604020202020204" pitchFamily="34" charset="0"/>
                        <a:buChar char="•"/>
                      </a:pPr>
                      <a:endParaRPr lang="he-IL" sz="2000" baseline="0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לפניכם מספר נתוני עזר:</a:t>
                      </a:r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endParaRPr lang="he-IL" sz="2000" baseline="0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א. עלות שקית ניילון לבעל סופר היא קטנה מאוד יחסית לעלות שקית רב פעמית. המעבר משקיות ניילון לשקיות רב פעמיות עלול לפגוע במכולת כלכלית.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he-IL" sz="2000" baseline="0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ב. אנשים משתמשים בפחות שקיות ניילון בקניות קטנות במכולת מאשר בקניות גדולות ברשתות מזון.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83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האם כדאי להעלות את גובה הקנס שמקבלים מפעלים על זיהום?</a:t>
            </a:r>
            <a:endParaRPr lang="he-IL" sz="28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040689"/>
              </p:ext>
            </p:extLst>
          </p:nvPr>
        </p:nvGraphicFramePr>
        <p:xfrm>
          <a:off x="838200" y="1690688"/>
          <a:ext cx="10515600" cy="4267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קבוצה א'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קבוצה ב'</a:t>
                      </a:r>
                      <a:endParaRPr lang="he-I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2000" baseline="0" dirty="0" err="1" smtClean="0"/>
                        <a:t>הינכם</a:t>
                      </a:r>
                      <a:r>
                        <a:rPr lang="he-IL" sz="2000" baseline="0" dirty="0" smtClean="0"/>
                        <a:t> שייכים </a:t>
                      </a:r>
                      <a:r>
                        <a:rPr lang="he-IL" sz="2000" baseline="0" dirty="0" err="1" smtClean="0"/>
                        <a:t>לועד</a:t>
                      </a:r>
                      <a:r>
                        <a:rPr lang="he-IL" sz="2000" baseline="0" dirty="0" smtClean="0"/>
                        <a:t> נציגי המפעלים בישראל ואתם מתנגדים להעלאת גובה הקנס על זיהום.</a:t>
                      </a:r>
                      <a:endParaRPr lang="he-IL" sz="2000" dirty="0" smtClean="0"/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endParaRPr lang="he-IL" sz="2000" baseline="0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2000" baseline="0" dirty="0" smtClean="0"/>
                        <a:t>לפניכם מספר נתוני עזר:</a:t>
                      </a:r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r>
                        <a:rPr lang="he-IL" sz="2000" baseline="0" dirty="0" smtClean="0"/>
                        <a:t>א. כבר היום גובה הקנס על זיהום סביבתי בישראל הוא גבוה מאוד, אך הבעיה היא שהחוק לא מספיק ברור לגבי מה כולל זיהום סביבתי ומה לא (למשל פסולת בנייה).</a:t>
                      </a:r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endParaRPr lang="he-IL" sz="2000" baseline="0" dirty="0" smtClean="0"/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r>
                        <a:rPr lang="he-IL" sz="2000" baseline="0" dirty="0" smtClean="0"/>
                        <a:t>ב. זיהום סביבתי רב נגרם בגלל קיצוצים בתקציבי המשרד להגנת הסביבה (למשל תקציב התכנית להפחתת גזי חממה). הקנסות לא יפתרו זיהום זה.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2000" baseline="0" dirty="0" err="1" smtClean="0"/>
                        <a:t>הינכם</a:t>
                      </a:r>
                      <a:r>
                        <a:rPr lang="he-IL" sz="2000" baseline="0" dirty="0" smtClean="0"/>
                        <a:t> שייכים למשרד להגנת הסביבה ואתם מעוניינים </a:t>
                      </a:r>
                      <a:r>
                        <a:rPr lang="he-IL" sz="2000" baseline="0" dirty="0" smtClean="0"/>
                        <a:t>להעלות את גובה הקנס </a:t>
                      </a:r>
                      <a:r>
                        <a:rPr lang="he-IL" sz="2000" baseline="0" smtClean="0"/>
                        <a:t>על זיהום. </a:t>
                      </a:r>
                      <a:endParaRPr lang="he-IL" sz="2000" baseline="0" dirty="0" smtClean="0"/>
                    </a:p>
                    <a:p>
                      <a:pPr marL="342900" indent="-342900" rtl="1">
                        <a:buFont typeface="Arial" panose="020B0604020202020204" pitchFamily="34" charset="0"/>
                        <a:buChar char="•"/>
                      </a:pPr>
                      <a:endParaRPr lang="he-IL" sz="2000" baseline="0" dirty="0" smtClean="0"/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r>
                        <a:rPr lang="he-IL" sz="2000" baseline="0" dirty="0" smtClean="0"/>
                        <a:t>א. במקרים רבים, הקנס על זיהום סביבתי נמוך מעלות ההחזקה של מנקים ורכישת טכנולוגיות ירוקות ע"י מפעלים. </a:t>
                      </a:r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endParaRPr lang="he-IL" sz="2000" baseline="0" dirty="0" smtClean="0"/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endParaRPr lang="he-IL" sz="2000" baseline="0" dirty="0" smtClean="0"/>
                    </a:p>
                    <a:p>
                      <a:pPr marL="0" indent="0" rtl="1">
                        <a:buFont typeface="Arial" panose="020B0604020202020204" pitchFamily="34" charset="0"/>
                        <a:buNone/>
                      </a:pPr>
                      <a:r>
                        <a:rPr lang="he-IL" sz="2000" baseline="0" dirty="0" smtClean="0"/>
                        <a:t>ב. בתחומים רבים הקשורים לזיהום סביבתי, למשל זיהום אוויר, ישראל נמצאת במקומות הגבוהים בעולם, מה שמראה שהקנסות אינם יעילים מספיק.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9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פיננס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791EF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809</Words>
  <Application>Microsoft Office PowerPoint</Application>
  <PresentationFormat>מסך רחב</PresentationFormat>
  <Paragraphs>95</Paragraphs>
  <Slides>12</Slides>
  <Notes>8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5" baseType="lpstr">
      <vt:lpstr>Arial</vt:lpstr>
      <vt:lpstr>Calibri</vt:lpstr>
      <vt:lpstr>ערכת נושא Office</vt:lpstr>
      <vt:lpstr>כלכלה ירוקה</vt:lpstr>
      <vt:lpstr>מהי כלכלה ירוקה?</vt:lpstr>
      <vt:lpstr>מדוע לדעתכם בנק ישראל ערך מחקר על שקיות הניילון?</vt:lpstr>
      <vt:lpstr>מדוע לדעתכם בנק ישראל ערך מחקר על שקיות הניילון?</vt:lpstr>
      <vt:lpstr>מה ישראל עושה בתחום הכלכלה הירוקה?</vt:lpstr>
      <vt:lpstr>בעד ונגד</vt:lpstr>
      <vt:lpstr>בעד ונגד</vt:lpstr>
      <vt:lpstr>האם צריך להגביל גם במכולות קטנות את השימוש בשקיות ניילון? </vt:lpstr>
      <vt:lpstr>האם כדאי להעלות את גובה הקנס שמקבלים מפעלים על זיהום?</vt:lpstr>
      <vt:lpstr>האם כדאי למועצה מקומית להשקיע בהקמת פארקים וגינות חדשים?</vt:lpstr>
      <vt:lpstr>סיכום</vt:lpstr>
      <vt:lpstr>נקודות למחשבה לקראת סיום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Hagit Matok</dc:creator>
  <cp:lastModifiedBy>Yarden Pinto Mossensohn</cp:lastModifiedBy>
  <cp:revision>105</cp:revision>
  <dcterms:created xsi:type="dcterms:W3CDTF">2017-11-26T09:36:56Z</dcterms:created>
  <dcterms:modified xsi:type="dcterms:W3CDTF">2019-01-17T08:42:08Z</dcterms:modified>
</cp:coreProperties>
</file>