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69" r:id="rId3"/>
    <p:sldId id="267" r:id="rId4"/>
    <p:sldId id="266" r:id="rId5"/>
    <p:sldId id="265" r:id="rId6"/>
    <p:sldId id="264" r:id="rId7"/>
    <p:sldId id="263" r:id="rId8"/>
    <p:sldId id="262" r:id="rId9"/>
    <p:sldId id="261" r:id="rId10"/>
    <p:sldId id="260" r:id="rId11"/>
    <p:sldId id="274" r:id="rId12"/>
    <p:sldId id="270" r:id="rId13"/>
    <p:sldId id="271" r:id="rId14"/>
    <p:sldId id="272" r:id="rId15"/>
    <p:sldId id="273"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7BBA7E-7393-47C6-9F45-346ACE40C66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8E865DD9-665A-4AAE-9D60-14875BE56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FF7BC18-A255-4E1D-A841-5CFF008B6009}"/>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5" name="מציין מיקום של כותרת תחתונה 4">
            <a:extLst>
              <a:ext uri="{FF2B5EF4-FFF2-40B4-BE49-F238E27FC236}">
                <a16:creationId xmlns:a16="http://schemas.microsoft.com/office/drawing/2014/main" id="{E68DE101-1F7F-4532-96D9-7A78F2AEAEA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4CB16D7-CE9E-4FEC-A533-B2A9D7D901A8}"/>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80583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861556-9963-4282-B8C0-EAB7DAB2220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C36F15-8F00-4BC4-9E40-268B4AEC31F9}"/>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0A7A680-A5E7-4E1B-AE95-5C4961462BBF}"/>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5" name="מציין מיקום של כותרת תחתונה 4">
            <a:extLst>
              <a:ext uri="{FF2B5EF4-FFF2-40B4-BE49-F238E27FC236}">
                <a16:creationId xmlns:a16="http://schemas.microsoft.com/office/drawing/2014/main" id="{317ECC9F-669D-4442-B6BB-75FF5C2DD85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5D7621C-4112-4E8A-9C57-8358E32CB585}"/>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60216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D68790C-BB35-4278-8C34-369AB60786D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D4581CE-DA4E-4F62-97F9-666E2CEB097A}"/>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45D86CE-6DE0-4963-B748-222F531B2DA9}"/>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5" name="מציין מיקום של כותרת תחתונה 4">
            <a:extLst>
              <a:ext uri="{FF2B5EF4-FFF2-40B4-BE49-F238E27FC236}">
                <a16:creationId xmlns:a16="http://schemas.microsoft.com/office/drawing/2014/main" id="{A82F9CB0-7313-41D2-9A14-3E006F88FF5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1A66D56-A91A-420E-9685-F2D5EB33939F}"/>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64680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554ADF-FFE0-4C04-B3C7-463D6542C55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50ADC0-2E9D-43C6-B48B-D143E7CE6267}"/>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8AC8CA-E975-41AC-9BE8-984E2795F873}"/>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5" name="מציין מיקום של כותרת תחתונה 4">
            <a:extLst>
              <a:ext uri="{FF2B5EF4-FFF2-40B4-BE49-F238E27FC236}">
                <a16:creationId xmlns:a16="http://schemas.microsoft.com/office/drawing/2014/main" id="{2E8E3670-6159-4882-9461-78EBE00DD91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1D295D5-C542-4819-8107-44A0B947EDA9}"/>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30548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882207-BE24-4F98-AAA2-BA220A98F17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FB8A3D6-B93C-485B-BE8C-3010BDB18A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4D4BBFF6-C65F-41D0-B7B1-9B8629C9F0F4}"/>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5" name="מציין מיקום של כותרת תחתונה 4">
            <a:extLst>
              <a:ext uri="{FF2B5EF4-FFF2-40B4-BE49-F238E27FC236}">
                <a16:creationId xmlns:a16="http://schemas.microsoft.com/office/drawing/2014/main" id="{438DFB56-1B1F-48F3-9753-090AEFFCBE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003CBAF-A1C7-4691-804A-D6BB4C447D5A}"/>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77580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07D5A3-7140-4092-B375-46CC7369E89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F36D595-C54D-46E5-AE60-D3AB870518FE}"/>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42C9F36-04B1-4267-A39C-E419270A955F}"/>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D488762-1024-4B68-A390-2BDA337DC38C}"/>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6" name="מציין מיקום של כותרת תחתונה 5">
            <a:extLst>
              <a:ext uri="{FF2B5EF4-FFF2-40B4-BE49-F238E27FC236}">
                <a16:creationId xmlns:a16="http://schemas.microsoft.com/office/drawing/2014/main" id="{CCC1BAF3-2B8C-464C-9F2D-7FFFD3B008E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3F8FE0B-028F-4946-976C-79ECFF68216A}"/>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07768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704E3D-83A3-467A-803E-FBA4CB1DF04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69A4216-A24C-4C8F-A9A0-34636D491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B49457AB-5CFC-4586-A30C-20190AA2C79C}"/>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E299146-9255-467D-887C-F4B231258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0377DCE1-03B5-4C35-9C1D-973CC9FE85E8}"/>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FBD99FE-3736-4BF0-BC2C-7C1A1C78E51A}"/>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8" name="מציין מיקום של כותרת תחתונה 7">
            <a:extLst>
              <a:ext uri="{FF2B5EF4-FFF2-40B4-BE49-F238E27FC236}">
                <a16:creationId xmlns:a16="http://schemas.microsoft.com/office/drawing/2014/main" id="{758DF05F-E58E-4FF9-8BDD-27F97613965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688DB1B-2C37-4821-BB08-13C3C09B2A71}"/>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55451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115B9A-3F35-485C-9474-F240BB8044E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1A46608-4934-44A9-B323-14BE2A89D2A0}"/>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4" name="מציין מיקום של כותרת תחתונה 3">
            <a:extLst>
              <a:ext uri="{FF2B5EF4-FFF2-40B4-BE49-F238E27FC236}">
                <a16:creationId xmlns:a16="http://schemas.microsoft.com/office/drawing/2014/main" id="{67626B9E-B107-4253-BEA8-EB7A711EBB2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AE959E52-C503-456E-8903-8DC2C1968A6A}"/>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420719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8BCEBFC-FEF5-4D40-BA63-5087D4ED3E12}"/>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3" name="מציין מיקום של כותרת תחתונה 2">
            <a:extLst>
              <a:ext uri="{FF2B5EF4-FFF2-40B4-BE49-F238E27FC236}">
                <a16:creationId xmlns:a16="http://schemas.microsoft.com/office/drawing/2014/main" id="{D596AEDB-A328-4C4E-84C8-30FA6D0BEAC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51BFE3E-7A56-4075-B7FC-01603270481C}"/>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16140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A49B3F-78CE-45F1-8B9B-59540A77682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5357AD0-989C-4806-9F1E-0D5B33F0D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00DD05E-1A6F-43D8-B2E2-6F5B34495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6F20BCA2-BD69-4076-ABEC-0FCFB5272A76}"/>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6" name="מציין מיקום של כותרת תחתונה 5">
            <a:extLst>
              <a:ext uri="{FF2B5EF4-FFF2-40B4-BE49-F238E27FC236}">
                <a16:creationId xmlns:a16="http://schemas.microsoft.com/office/drawing/2014/main" id="{16FC520F-F454-4C84-9ECD-43010DFF055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C1DB6FE-DE9A-4F43-91E3-913DC6934DDC}"/>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226302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DCE677-46CD-4334-B8C5-DA5E241D5B0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6E4E383-F705-4F10-9775-4D9C6A4DC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52CB17D-BFF9-4538-B65A-F0BBFAC52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1EDB8F6-FB81-4101-A775-950D2DED7602}"/>
              </a:ext>
            </a:extLst>
          </p:cNvPr>
          <p:cNvSpPr>
            <a:spLocks noGrp="1"/>
          </p:cNvSpPr>
          <p:nvPr>
            <p:ph type="dt" sz="half" idx="10"/>
          </p:nvPr>
        </p:nvSpPr>
        <p:spPr/>
        <p:txBody>
          <a:bodyPr/>
          <a:lstStyle/>
          <a:p>
            <a:fld id="{BC36900D-580D-494B-AB75-A8B6A06A9E26}" type="datetimeFigureOut">
              <a:rPr lang="he-IL" smtClean="0"/>
              <a:t>י"ט/אדר/תשע"ח</a:t>
            </a:fld>
            <a:endParaRPr lang="he-IL"/>
          </a:p>
        </p:txBody>
      </p:sp>
      <p:sp>
        <p:nvSpPr>
          <p:cNvPr id="6" name="מציין מיקום של כותרת תחתונה 5">
            <a:extLst>
              <a:ext uri="{FF2B5EF4-FFF2-40B4-BE49-F238E27FC236}">
                <a16:creationId xmlns:a16="http://schemas.microsoft.com/office/drawing/2014/main" id="{1050D2BB-4827-41D5-89AC-D8C1737516A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408D18B-F79F-4B11-BA5E-F422467D4C8F}"/>
              </a:ext>
            </a:extLst>
          </p:cNvPr>
          <p:cNvSpPr>
            <a:spLocks noGrp="1"/>
          </p:cNvSpPr>
          <p:nvPr>
            <p:ph type="sldNum" sz="quarter" idx="12"/>
          </p:nvPr>
        </p:nvSpPr>
        <p:spPr/>
        <p:txBody>
          <a:bodyPr/>
          <a:lstStyle/>
          <a:p>
            <a:fld id="{54A271C2-D67E-4F65-8E40-E6396E62B889}" type="slidenum">
              <a:rPr lang="he-IL" smtClean="0"/>
              <a:t>‹#›</a:t>
            </a:fld>
            <a:endParaRPr lang="he-IL"/>
          </a:p>
        </p:txBody>
      </p:sp>
    </p:spTree>
    <p:extLst>
      <p:ext uri="{BB962C8B-B14F-4D97-AF65-F5344CB8AC3E}">
        <p14:creationId xmlns:p14="http://schemas.microsoft.com/office/powerpoint/2010/main" val="41785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EC1F713-17FC-4D5D-A2F8-E9D8190369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815E20F-EC4C-4575-B4E7-0663B62AFC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D86BE1F-3896-428E-92E8-04A8F4BE11C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36900D-580D-494B-AB75-A8B6A06A9E26}" type="datetimeFigureOut">
              <a:rPr lang="he-IL" smtClean="0"/>
              <a:t>י"ט/אדר/תשע"ח</a:t>
            </a:fld>
            <a:endParaRPr lang="he-IL"/>
          </a:p>
        </p:txBody>
      </p:sp>
      <p:sp>
        <p:nvSpPr>
          <p:cNvPr id="5" name="מציין מיקום של כותרת תחתונה 4">
            <a:extLst>
              <a:ext uri="{FF2B5EF4-FFF2-40B4-BE49-F238E27FC236}">
                <a16:creationId xmlns:a16="http://schemas.microsoft.com/office/drawing/2014/main" id="{6FCC8E02-7D18-4DA3-B967-E51593B82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B87C7FE-7294-4E53-A200-EC9D59E8F03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4A271C2-D67E-4F65-8E40-E6396E62B889}" type="slidenum">
              <a:rPr lang="he-IL" smtClean="0"/>
              <a:t>‹#›</a:t>
            </a:fld>
            <a:endParaRPr lang="he-IL"/>
          </a:p>
        </p:txBody>
      </p:sp>
    </p:spTree>
    <p:extLst>
      <p:ext uri="{BB962C8B-B14F-4D97-AF65-F5344CB8AC3E}">
        <p14:creationId xmlns:p14="http://schemas.microsoft.com/office/powerpoint/2010/main" val="143019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EFF1925E-C78A-446E-96C6-22FE38F9D7E0}"/>
              </a:ext>
            </a:extLst>
          </p:cNvPr>
          <p:cNvSpPr>
            <a:spLocks noGrp="1"/>
          </p:cNvSpPr>
          <p:nvPr>
            <p:ph type="subTitle" idx="1"/>
          </p:nvPr>
        </p:nvSpPr>
        <p:spPr>
          <a:xfrm>
            <a:off x="1490820" y="346946"/>
            <a:ext cx="9541164" cy="4324927"/>
          </a:xfrm>
        </p:spPr>
        <p:txBody>
          <a:bodyPr>
            <a:normAutofit/>
          </a:bodyPr>
          <a:lstStyle/>
          <a:p>
            <a:r>
              <a:rPr lang="he-IL" sz="7200" dirty="0"/>
              <a:t>מגדר וחינוך פיננסי</a:t>
            </a:r>
          </a:p>
          <a:p>
            <a:endParaRPr lang="he-IL" sz="4800" dirty="0"/>
          </a:p>
        </p:txBody>
      </p:sp>
      <p:pic>
        <p:nvPicPr>
          <p:cNvPr id="7" name="תמונה 6">
            <a:extLst>
              <a:ext uri="{FF2B5EF4-FFF2-40B4-BE49-F238E27FC236}">
                <a16:creationId xmlns:a16="http://schemas.microsoft.com/office/drawing/2014/main" id="{074547C4-A5F7-43FD-A1D9-2FCC29F1CA7B}"/>
              </a:ext>
            </a:extLst>
          </p:cNvPr>
          <p:cNvPicPr>
            <a:picLocks noChangeAspect="1"/>
          </p:cNvPicPr>
          <p:nvPr/>
        </p:nvPicPr>
        <p:blipFill>
          <a:blip r:embed="rId2"/>
          <a:stretch>
            <a:fillRect/>
          </a:stretch>
        </p:blipFill>
        <p:spPr>
          <a:xfrm>
            <a:off x="3011054" y="2043978"/>
            <a:ext cx="5515264" cy="4329482"/>
          </a:xfrm>
          <a:prstGeom prst="rect">
            <a:avLst/>
          </a:prstGeom>
        </p:spPr>
      </p:pic>
    </p:spTree>
    <p:extLst>
      <p:ext uri="{BB962C8B-B14F-4D97-AF65-F5344CB8AC3E}">
        <p14:creationId xmlns:p14="http://schemas.microsoft.com/office/powerpoint/2010/main" val="79856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884217" y="822036"/>
            <a:ext cx="9144000" cy="4429919"/>
          </a:xfrm>
        </p:spPr>
        <p:txBody>
          <a:bodyPr>
            <a:normAutofit fontScale="90000"/>
          </a:bodyPr>
          <a:lstStyle/>
          <a:p>
            <a:pPr algn="r"/>
            <a:br>
              <a:rPr lang="he-IL" dirty="0"/>
            </a:br>
            <a:br>
              <a:rPr lang="he-IL" dirty="0"/>
            </a:br>
            <a:br>
              <a:rPr lang="he-IL" dirty="0"/>
            </a:br>
            <a:r>
              <a:rPr lang="he-IL" sz="5300" dirty="0">
                <a:cs typeface="+mn-cs"/>
              </a:rPr>
              <a:t>*הציעו נשים ישראליות חזקות, משפיעות, מייצגות מתחומים שונים</a:t>
            </a:r>
            <a:br>
              <a:rPr lang="he-IL" sz="5300" dirty="0">
                <a:cs typeface="+mn-cs"/>
              </a:rPr>
            </a:br>
            <a:r>
              <a:rPr lang="he-IL" sz="5300" dirty="0">
                <a:cs typeface="+mn-cs"/>
              </a:rPr>
              <a:t>שראויות להתנוסס על גבי שטר בארץ.</a:t>
            </a:r>
            <a:br>
              <a:rPr lang="he-IL" sz="5300" dirty="0">
                <a:cs typeface="+mn-cs"/>
              </a:rPr>
            </a:br>
            <a:br>
              <a:rPr lang="he-IL" sz="5300" dirty="0">
                <a:cs typeface="+mn-cs"/>
              </a:rPr>
            </a:br>
            <a:r>
              <a:rPr lang="he-IL" sz="5300" dirty="0">
                <a:cs typeface="+mn-cs"/>
              </a:rPr>
              <a:t>*מדוע בחרתן בדמות זו?</a:t>
            </a:r>
            <a:br>
              <a:rPr lang="he-IL" sz="5300" dirty="0">
                <a:cs typeface="+mn-cs"/>
              </a:rPr>
            </a:br>
            <a:r>
              <a:rPr lang="he-IL" sz="5300" dirty="0">
                <a:cs typeface="+mn-cs"/>
              </a:rPr>
              <a:t>*עצבו את השטר?</a:t>
            </a:r>
            <a:endParaRPr lang="he-IL" dirty="0">
              <a:cs typeface="+mn-cs"/>
            </a:endParaRPr>
          </a:p>
        </p:txBody>
      </p:sp>
      <p:pic>
        <p:nvPicPr>
          <p:cNvPr id="4" name="תמונה 3">
            <a:extLst>
              <a:ext uri="{FF2B5EF4-FFF2-40B4-BE49-F238E27FC236}">
                <a16:creationId xmlns:a16="http://schemas.microsoft.com/office/drawing/2014/main" id="{9E479D8B-76D2-46A1-8FA8-6A822D377FB8}"/>
              </a:ext>
            </a:extLst>
          </p:cNvPr>
          <p:cNvPicPr>
            <a:picLocks noChangeAspect="1"/>
          </p:cNvPicPr>
          <p:nvPr/>
        </p:nvPicPr>
        <p:blipFill>
          <a:blip r:embed="rId2"/>
          <a:stretch>
            <a:fillRect/>
          </a:stretch>
        </p:blipFill>
        <p:spPr>
          <a:xfrm>
            <a:off x="455467" y="3558117"/>
            <a:ext cx="2857500" cy="2857500"/>
          </a:xfrm>
          <a:prstGeom prst="rect">
            <a:avLst/>
          </a:prstGeom>
        </p:spPr>
      </p:pic>
    </p:spTree>
    <p:extLst>
      <p:ext uri="{BB962C8B-B14F-4D97-AF65-F5344CB8AC3E}">
        <p14:creationId xmlns:p14="http://schemas.microsoft.com/office/powerpoint/2010/main" val="1646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2370338" y="346228"/>
            <a:ext cx="7326230" cy="2075131"/>
          </a:xfrm>
        </p:spPr>
        <p:txBody>
          <a:bodyPr>
            <a:normAutofit fontScale="90000"/>
          </a:bodyPr>
          <a:lstStyle/>
          <a:p>
            <a:pPr algn="r"/>
            <a:br>
              <a:rPr lang="he-IL" dirty="0"/>
            </a:br>
            <a:br>
              <a:rPr lang="he-IL" dirty="0"/>
            </a:br>
            <a:br>
              <a:rPr lang="he-IL" dirty="0"/>
            </a:br>
            <a:r>
              <a:rPr lang="he-IL" sz="5300" dirty="0">
                <a:cs typeface="+mn-cs"/>
              </a:rPr>
              <a:t>אי שוויון מגדרי גם בישראל</a:t>
            </a:r>
            <a:br>
              <a:rPr lang="he-IL" sz="5300" dirty="0">
                <a:cs typeface="+mn-cs"/>
              </a:rPr>
            </a:br>
            <a:endParaRPr lang="he-IL" dirty="0">
              <a:cs typeface="+mn-cs"/>
            </a:endParaRPr>
          </a:p>
        </p:txBody>
      </p:sp>
      <p:sp>
        <p:nvSpPr>
          <p:cNvPr id="3" name="Rectangle 1">
            <a:extLst>
              <a:ext uri="{FF2B5EF4-FFF2-40B4-BE49-F238E27FC236}">
                <a16:creationId xmlns:a16="http://schemas.microsoft.com/office/drawing/2014/main" id="{B4A72EB7-68C0-47C9-A2A5-08D6CA35D60F}"/>
              </a:ext>
            </a:extLst>
          </p:cNvPr>
          <p:cNvSpPr>
            <a:spLocks noChangeArrowheads="1"/>
          </p:cNvSpPr>
          <p:nvPr/>
        </p:nvSpPr>
        <p:spPr bwMode="auto">
          <a:xfrm>
            <a:off x="2086733" y="5064588"/>
            <a:ext cx="86272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הנתונים הבאים הם מתוך דוח מדד המגדר של אי שוויון מגדרי בישראל 2015.</a:t>
            </a:r>
          </a:p>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דו"ח זה עוקב אחר התפתחות אי השוויון המגדרי מ2004 ועד 2013. </a:t>
            </a:r>
          </a:p>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הנתונים שמוצגים כאן מתייחסים לשנת המדידה האחרונה 2013.</a:t>
            </a:r>
            <a:endParaRPr kumimoji="0" lang="he-IL" altLang="he-IL" sz="2000" b="0" i="0" u="none" strike="noStrike" cap="none" normalizeH="0" baseline="0" dirty="0">
              <a:ln>
                <a:noFill/>
              </a:ln>
              <a:solidFill>
                <a:schemeClr val="tx1"/>
              </a:solidFill>
              <a:effectLst/>
              <a:latin typeface="Arial" panose="020B0604020202020204" pitchFamily="34" charset="0"/>
            </a:endParaRPr>
          </a:p>
        </p:txBody>
      </p:sp>
      <p:pic>
        <p:nvPicPr>
          <p:cNvPr id="5" name="תמונה 4">
            <a:extLst>
              <a:ext uri="{FF2B5EF4-FFF2-40B4-BE49-F238E27FC236}">
                <a16:creationId xmlns:a16="http://schemas.microsoft.com/office/drawing/2014/main" id="{F47C6E0C-8ABE-4043-8A7E-136E8A7A4ACC}"/>
              </a:ext>
            </a:extLst>
          </p:cNvPr>
          <p:cNvPicPr>
            <a:picLocks noChangeAspect="1"/>
          </p:cNvPicPr>
          <p:nvPr/>
        </p:nvPicPr>
        <p:blipFill>
          <a:blip r:embed="rId2"/>
          <a:stretch>
            <a:fillRect/>
          </a:stretch>
        </p:blipFill>
        <p:spPr>
          <a:xfrm>
            <a:off x="4304146" y="2314827"/>
            <a:ext cx="4282786" cy="2279547"/>
          </a:xfrm>
          <a:prstGeom prst="rect">
            <a:avLst/>
          </a:prstGeom>
        </p:spPr>
      </p:pic>
    </p:spTree>
    <p:extLst>
      <p:ext uri="{BB962C8B-B14F-4D97-AF65-F5344CB8AC3E}">
        <p14:creationId xmlns:p14="http://schemas.microsoft.com/office/powerpoint/2010/main" val="428770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884217" y="822036"/>
            <a:ext cx="9144000" cy="4429919"/>
          </a:xfrm>
        </p:spPr>
        <p:txBody>
          <a:bodyPr>
            <a:normAutofit/>
          </a:bodyPr>
          <a:lstStyle/>
          <a:p>
            <a:pPr algn="r"/>
            <a:br>
              <a:rPr lang="he-IL" dirty="0"/>
            </a:br>
            <a:br>
              <a:rPr lang="he-IL" dirty="0"/>
            </a:br>
            <a:endParaRPr lang="he-IL" dirty="0">
              <a:cs typeface="+mn-cs"/>
            </a:endParaRPr>
          </a:p>
        </p:txBody>
      </p:sp>
      <p:pic>
        <p:nvPicPr>
          <p:cNvPr id="5" name="תמונה 4">
            <a:extLst>
              <a:ext uri="{FF2B5EF4-FFF2-40B4-BE49-F238E27FC236}">
                <a16:creationId xmlns:a16="http://schemas.microsoft.com/office/drawing/2014/main" id="{4002E840-285E-4356-83E4-C7E0ACE7D882}"/>
              </a:ext>
            </a:extLst>
          </p:cNvPr>
          <p:cNvPicPr>
            <a:picLocks noChangeAspect="1"/>
          </p:cNvPicPr>
          <p:nvPr/>
        </p:nvPicPr>
        <p:blipFill>
          <a:blip r:embed="rId2"/>
          <a:stretch>
            <a:fillRect/>
          </a:stretch>
        </p:blipFill>
        <p:spPr>
          <a:xfrm>
            <a:off x="1884217" y="923635"/>
            <a:ext cx="8702393" cy="5495637"/>
          </a:xfrm>
          <a:prstGeom prst="rect">
            <a:avLst/>
          </a:prstGeom>
        </p:spPr>
      </p:pic>
    </p:spTree>
    <p:extLst>
      <p:ext uri="{BB962C8B-B14F-4D97-AF65-F5344CB8AC3E}">
        <p14:creationId xmlns:p14="http://schemas.microsoft.com/office/powerpoint/2010/main" val="68331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884217" y="822036"/>
            <a:ext cx="9144000" cy="4429919"/>
          </a:xfrm>
        </p:spPr>
        <p:txBody>
          <a:bodyPr>
            <a:normAutofit/>
          </a:bodyPr>
          <a:lstStyle/>
          <a:p>
            <a:pPr algn="r"/>
            <a:br>
              <a:rPr lang="he-IL" dirty="0"/>
            </a:br>
            <a:br>
              <a:rPr lang="he-IL" dirty="0"/>
            </a:br>
            <a:endParaRPr lang="he-IL" dirty="0">
              <a:cs typeface="+mn-cs"/>
            </a:endParaRPr>
          </a:p>
        </p:txBody>
      </p:sp>
      <p:pic>
        <p:nvPicPr>
          <p:cNvPr id="3" name="תמונה 2">
            <a:extLst>
              <a:ext uri="{FF2B5EF4-FFF2-40B4-BE49-F238E27FC236}">
                <a16:creationId xmlns:a16="http://schemas.microsoft.com/office/drawing/2014/main" id="{173DF529-9656-4573-9882-4CB8CBCC33AB}"/>
              </a:ext>
            </a:extLst>
          </p:cNvPr>
          <p:cNvPicPr>
            <a:picLocks noChangeAspect="1"/>
          </p:cNvPicPr>
          <p:nvPr/>
        </p:nvPicPr>
        <p:blipFill>
          <a:blip r:embed="rId2"/>
          <a:stretch>
            <a:fillRect/>
          </a:stretch>
        </p:blipFill>
        <p:spPr>
          <a:xfrm>
            <a:off x="1533237" y="959570"/>
            <a:ext cx="8331199" cy="5578927"/>
          </a:xfrm>
          <a:prstGeom prst="rect">
            <a:avLst/>
          </a:prstGeom>
        </p:spPr>
      </p:pic>
    </p:spTree>
    <p:extLst>
      <p:ext uri="{BB962C8B-B14F-4D97-AF65-F5344CB8AC3E}">
        <p14:creationId xmlns:p14="http://schemas.microsoft.com/office/powerpoint/2010/main" val="174625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884217" y="822036"/>
            <a:ext cx="9144000" cy="4429919"/>
          </a:xfrm>
        </p:spPr>
        <p:txBody>
          <a:bodyPr>
            <a:normAutofit/>
          </a:bodyPr>
          <a:lstStyle/>
          <a:p>
            <a:pPr algn="r"/>
            <a:br>
              <a:rPr lang="he-IL" dirty="0"/>
            </a:br>
            <a:br>
              <a:rPr lang="he-IL" dirty="0"/>
            </a:br>
            <a:endParaRPr lang="he-IL" dirty="0">
              <a:cs typeface="+mn-cs"/>
            </a:endParaRPr>
          </a:p>
        </p:txBody>
      </p:sp>
      <p:pic>
        <p:nvPicPr>
          <p:cNvPr id="4" name="תמונה 3">
            <a:extLst>
              <a:ext uri="{FF2B5EF4-FFF2-40B4-BE49-F238E27FC236}">
                <a16:creationId xmlns:a16="http://schemas.microsoft.com/office/drawing/2014/main" id="{98E3C6EB-10DA-47B5-9B87-EB266EC69977}"/>
              </a:ext>
            </a:extLst>
          </p:cNvPr>
          <p:cNvPicPr>
            <a:picLocks noChangeAspect="1"/>
          </p:cNvPicPr>
          <p:nvPr/>
        </p:nvPicPr>
        <p:blipFill>
          <a:blip r:embed="rId2"/>
          <a:stretch>
            <a:fillRect/>
          </a:stretch>
        </p:blipFill>
        <p:spPr>
          <a:xfrm>
            <a:off x="1505528" y="900545"/>
            <a:ext cx="8775844" cy="5380493"/>
          </a:xfrm>
          <a:prstGeom prst="rect">
            <a:avLst/>
          </a:prstGeom>
        </p:spPr>
      </p:pic>
    </p:spTree>
    <p:extLst>
      <p:ext uri="{BB962C8B-B14F-4D97-AF65-F5344CB8AC3E}">
        <p14:creationId xmlns:p14="http://schemas.microsoft.com/office/powerpoint/2010/main" val="231265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884217" y="822036"/>
            <a:ext cx="9144000" cy="4429919"/>
          </a:xfrm>
        </p:spPr>
        <p:txBody>
          <a:bodyPr>
            <a:normAutofit/>
          </a:bodyPr>
          <a:lstStyle/>
          <a:p>
            <a:pPr algn="r"/>
            <a:br>
              <a:rPr lang="he-IL" dirty="0"/>
            </a:br>
            <a:br>
              <a:rPr lang="he-IL" dirty="0"/>
            </a:br>
            <a:endParaRPr lang="he-IL" dirty="0">
              <a:cs typeface="+mn-cs"/>
            </a:endParaRPr>
          </a:p>
        </p:txBody>
      </p:sp>
      <p:pic>
        <p:nvPicPr>
          <p:cNvPr id="3" name="תמונה 2">
            <a:extLst>
              <a:ext uri="{FF2B5EF4-FFF2-40B4-BE49-F238E27FC236}">
                <a16:creationId xmlns:a16="http://schemas.microsoft.com/office/drawing/2014/main" id="{50B828C7-B8EA-42FD-8EED-2878A010F801}"/>
              </a:ext>
            </a:extLst>
          </p:cNvPr>
          <p:cNvPicPr>
            <a:picLocks noChangeAspect="1"/>
          </p:cNvPicPr>
          <p:nvPr/>
        </p:nvPicPr>
        <p:blipFill>
          <a:blip r:embed="rId2"/>
          <a:stretch>
            <a:fillRect/>
          </a:stretch>
        </p:blipFill>
        <p:spPr>
          <a:xfrm>
            <a:off x="1773381" y="977756"/>
            <a:ext cx="8638453" cy="5339558"/>
          </a:xfrm>
          <a:prstGeom prst="rect">
            <a:avLst/>
          </a:prstGeom>
        </p:spPr>
      </p:pic>
    </p:spTree>
    <p:extLst>
      <p:ext uri="{BB962C8B-B14F-4D97-AF65-F5344CB8AC3E}">
        <p14:creationId xmlns:p14="http://schemas.microsoft.com/office/powerpoint/2010/main" val="366696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EFF1925E-C78A-446E-96C6-22FE38F9D7E0}"/>
              </a:ext>
            </a:extLst>
          </p:cNvPr>
          <p:cNvSpPr>
            <a:spLocks noGrp="1"/>
          </p:cNvSpPr>
          <p:nvPr>
            <p:ph type="subTitle" idx="1"/>
          </p:nvPr>
        </p:nvSpPr>
        <p:spPr>
          <a:xfrm>
            <a:off x="1126836" y="932872"/>
            <a:ext cx="9541164" cy="4324927"/>
          </a:xfrm>
        </p:spPr>
        <p:txBody>
          <a:bodyPr>
            <a:normAutofit fontScale="92500" lnSpcReduction="10000"/>
          </a:bodyPr>
          <a:lstStyle/>
          <a:p>
            <a:r>
              <a:rPr lang="he-IL" sz="4800" dirty="0"/>
              <a:t>מה משותף לפרעה מצרי, לזואולוג שוודי, לעו"ד בוליביאני, לגיבור מלחמה צ'יליאני, למנהל בנק ניגרי, </a:t>
            </a:r>
          </a:p>
          <a:p>
            <a:r>
              <a:rPr lang="he-IL" sz="4800" dirty="0"/>
              <a:t>למלך קוריאני מהמאה העשירית, </a:t>
            </a:r>
          </a:p>
          <a:p>
            <a:r>
              <a:rPr lang="he-IL" sz="4800" dirty="0"/>
              <a:t>למלחין שירי עם מגיאורגיה,</a:t>
            </a:r>
          </a:p>
          <a:p>
            <a:r>
              <a:rPr lang="he-IL" sz="4800" dirty="0"/>
              <a:t> וליצחק בן צבי הנשיא השני של מדינת ישראל?</a:t>
            </a:r>
          </a:p>
        </p:txBody>
      </p:sp>
      <p:pic>
        <p:nvPicPr>
          <p:cNvPr id="6" name="תמונה 5">
            <a:extLst>
              <a:ext uri="{FF2B5EF4-FFF2-40B4-BE49-F238E27FC236}">
                <a16:creationId xmlns:a16="http://schemas.microsoft.com/office/drawing/2014/main" id="{99590BD5-7FC1-43B5-BD49-5026C0520A07}"/>
              </a:ext>
            </a:extLst>
          </p:cNvPr>
          <p:cNvPicPr>
            <a:picLocks noChangeAspect="1"/>
          </p:cNvPicPr>
          <p:nvPr/>
        </p:nvPicPr>
        <p:blipFill>
          <a:blip r:embed="rId2"/>
          <a:stretch>
            <a:fillRect/>
          </a:stretch>
        </p:blipFill>
        <p:spPr>
          <a:xfrm>
            <a:off x="9833504" y="4524903"/>
            <a:ext cx="2143125" cy="2143125"/>
          </a:xfrm>
          <a:prstGeom prst="rect">
            <a:avLst/>
          </a:prstGeom>
        </p:spPr>
      </p:pic>
    </p:spTree>
    <p:extLst>
      <p:ext uri="{BB962C8B-B14F-4D97-AF65-F5344CB8AC3E}">
        <p14:creationId xmlns:p14="http://schemas.microsoft.com/office/powerpoint/2010/main" val="290369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524000" y="738908"/>
            <a:ext cx="9144000" cy="1939781"/>
          </a:xfrm>
        </p:spPr>
        <p:txBody>
          <a:bodyPr>
            <a:normAutofit fontScale="90000"/>
          </a:bodyPr>
          <a:lstStyle/>
          <a:p>
            <a:r>
              <a:rPr lang="he-IL" dirty="0"/>
              <a:t>התמונה של כולם מתנוססת על שטר. </a:t>
            </a:r>
            <a:br>
              <a:rPr lang="he-IL" dirty="0"/>
            </a:br>
            <a:r>
              <a:rPr lang="he-IL" dirty="0"/>
              <a:t>וכן, הם כולם גברים. </a:t>
            </a:r>
          </a:p>
        </p:txBody>
      </p:sp>
      <p:pic>
        <p:nvPicPr>
          <p:cNvPr id="1026" name="Picture 2" descr="american banknotes no women">
            <a:extLst>
              <a:ext uri="{FF2B5EF4-FFF2-40B4-BE49-F238E27FC236}">
                <a16:creationId xmlns:a16="http://schemas.microsoft.com/office/drawing/2014/main" id="{91E0C8E9-90A3-4A03-B1EC-7249FCC5A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187" y="3194756"/>
            <a:ext cx="5682127" cy="2631722"/>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5FFD0108-921C-44F9-B25C-7FCD16DA9E27}"/>
              </a:ext>
            </a:extLst>
          </p:cNvPr>
          <p:cNvPicPr>
            <a:picLocks noChangeAspect="1"/>
          </p:cNvPicPr>
          <p:nvPr/>
        </p:nvPicPr>
        <p:blipFill>
          <a:blip r:embed="rId3"/>
          <a:stretch>
            <a:fillRect/>
          </a:stretch>
        </p:blipFill>
        <p:spPr>
          <a:xfrm>
            <a:off x="682978" y="4111505"/>
            <a:ext cx="1682044" cy="2511545"/>
          </a:xfrm>
          <a:prstGeom prst="rect">
            <a:avLst/>
          </a:prstGeom>
        </p:spPr>
      </p:pic>
    </p:spTree>
    <p:extLst>
      <p:ext uri="{BB962C8B-B14F-4D97-AF65-F5344CB8AC3E}">
        <p14:creationId xmlns:p14="http://schemas.microsoft.com/office/powerpoint/2010/main" val="214244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1690254" y="110837"/>
            <a:ext cx="10049165" cy="5015346"/>
          </a:xfrm>
        </p:spPr>
        <p:txBody>
          <a:bodyPr>
            <a:normAutofit fontScale="90000"/>
          </a:bodyPr>
          <a:lstStyle/>
          <a:p>
            <a:pPr algn="r"/>
            <a:br>
              <a:rPr lang="he-IL" sz="2400" dirty="0">
                <a:cs typeface="+mn-cs"/>
              </a:rPr>
            </a:br>
            <a:br>
              <a:rPr lang="he-IL" sz="2400" dirty="0">
                <a:cs typeface="+mn-cs"/>
              </a:rPr>
            </a:br>
            <a:br>
              <a:rPr lang="he-IL" sz="24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br>
              <a:rPr lang="he-IL" sz="3600" dirty="0">
                <a:cs typeface="+mn-cs"/>
              </a:rPr>
            </a:br>
            <a:r>
              <a:rPr lang="he-IL" sz="3600" dirty="0">
                <a:cs typeface="+mn-cs"/>
              </a:rPr>
              <a:t> </a:t>
            </a:r>
            <a:br>
              <a:rPr lang="he-IL" sz="3600" dirty="0">
                <a:cs typeface="+mn-cs"/>
              </a:rPr>
            </a:br>
            <a:br>
              <a:rPr lang="he-IL" sz="3600" dirty="0">
                <a:cs typeface="+mn-cs"/>
              </a:rPr>
            </a:br>
            <a:br>
              <a:rPr lang="he-IL" sz="3600" dirty="0">
                <a:cs typeface="+mn-cs"/>
              </a:rPr>
            </a:br>
            <a:r>
              <a:rPr lang="he-IL" sz="3600" dirty="0">
                <a:cs typeface="+mn-cs"/>
              </a:rPr>
              <a:t>לאחרונה התבשרנו כי הולכת להופיע אישה על שטר של 10$, שתהיה למעשה האישה הראשונה שמופיעה על שטר דולרי אחרי יותר ממאה שנה של הגמוניה גברית.</a:t>
            </a:r>
            <a:br>
              <a:rPr lang="he-IL" sz="3600" dirty="0">
                <a:cs typeface="+mn-cs"/>
              </a:rPr>
            </a:br>
            <a:br>
              <a:rPr lang="he-IL" sz="3600" dirty="0">
                <a:cs typeface="+mn-cs"/>
              </a:rPr>
            </a:br>
            <a:br>
              <a:rPr lang="he-IL" sz="3600" dirty="0">
                <a:cs typeface="+mn-cs"/>
              </a:rPr>
            </a:br>
            <a:r>
              <a:rPr lang="he-IL" sz="3600" dirty="0">
                <a:cs typeface="+mn-cs"/>
              </a:rPr>
              <a:t>מדובר בחדשות טובות כמובן, אך כדאי להודות שמדובר במעט מידי ומאוחר מידי. </a:t>
            </a:r>
            <a:br>
              <a:rPr lang="he-IL" sz="3600" dirty="0">
                <a:cs typeface="+mn-cs"/>
              </a:rPr>
            </a:br>
            <a:r>
              <a:rPr lang="he-IL" sz="3600" dirty="0">
                <a:cs typeface="+mn-cs"/>
              </a:rPr>
              <a:t>אם זה המצב בארה"ב, נושאת דגל השוויון והליברליות, מה קורה בשאר העולם?</a:t>
            </a:r>
            <a:endParaRPr lang="he-IL" sz="2400" dirty="0">
              <a:cs typeface="+mn-cs"/>
            </a:endParaRPr>
          </a:p>
        </p:txBody>
      </p:sp>
      <p:pic>
        <p:nvPicPr>
          <p:cNvPr id="4" name="תמונה 3">
            <a:extLst>
              <a:ext uri="{FF2B5EF4-FFF2-40B4-BE49-F238E27FC236}">
                <a16:creationId xmlns:a16="http://schemas.microsoft.com/office/drawing/2014/main" id="{C6885DCA-72F0-4A61-B91F-0030253C39DD}"/>
              </a:ext>
            </a:extLst>
          </p:cNvPr>
          <p:cNvPicPr>
            <a:picLocks noChangeAspect="1"/>
          </p:cNvPicPr>
          <p:nvPr/>
        </p:nvPicPr>
        <p:blipFill>
          <a:blip r:embed="rId2"/>
          <a:stretch>
            <a:fillRect/>
          </a:stretch>
        </p:blipFill>
        <p:spPr>
          <a:xfrm>
            <a:off x="589492" y="4978223"/>
            <a:ext cx="2952750" cy="1552575"/>
          </a:xfrm>
          <a:prstGeom prst="rect">
            <a:avLst/>
          </a:prstGeom>
        </p:spPr>
      </p:pic>
    </p:spTree>
    <p:extLst>
      <p:ext uri="{BB962C8B-B14F-4D97-AF65-F5344CB8AC3E}">
        <p14:creationId xmlns:p14="http://schemas.microsoft.com/office/powerpoint/2010/main" val="45866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2968977" y="474135"/>
            <a:ext cx="8589818" cy="3578578"/>
          </a:xfrm>
        </p:spPr>
        <p:txBody>
          <a:bodyPr>
            <a:normAutofit fontScale="90000"/>
          </a:bodyPr>
          <a:lstStyle/>
          <a:p>
            <a:pPr algn="r">
              <a:lnSpc>
                <a:spcPct val="150000"/>
              </a:lnSpc>
            </a:pPr>
            <a:br>
              <a:rPr lang="he-IL" sz="2800" dirty="0">
                <a:cs typeface="+mn-cs"/>
              </a:rPr>
            </a:br>
            <a:br>
              <a:rPr lang="he-IL" sz="2800" dirty="0">
                <a:cs typeface="+mn-cs"/>
              </a:rPr>
            </a:br>
            <a:r>
              <a:rPr lang="he-IL" sz="2800" dirty="0">
                <a:cs typeface="+mn-cs"/>
              </a:rPr>
              <a:t>מעניין במיוחד לראות שהדרת הנשים נעשית באופן שוויוני למופת. </a:t>
            </a:r>
            <a:br>
              <a:rPr lang="he-IL" sz="2800" dirty="0">
                <a:cs typeface="+mn-cs"/>
              </a:rPr>
            </a:br>
            <a:r>
              <a:rPr lang="he-IL" sz="2800" dirty="0">
                <a:cs typeface="+mn-cs"/>
              </a:rPr>
              <a:t>תוכלו למצוא על השטרות מסביב לעולם גברים שונים ומשונים, שביניהם מפרידות מאות שנים, יבשות ואוקיינוסים, פערים תרבותיים ודתיים, שחורים, לבנים, אסייתיים ולטינים, חלקם מוכרים מאוד, לחלקם אפילו אין ערך בוויקיפדיה, אבל כולם מקבלים מקום ובמה, ודוחקים את הנשים מחוץ לתמונה.</a:t>
            </a:r>
          </a:p>
        </p:txBody>
      </p:sp>
      <p:pic>
        <p:nvPicPr>
          <p:cNvPr id="6" name="תמונה 5">
            <a:extLst>
              <a:ext uri="{FF2B5EF4-FFF2-40B4-BE49-F238E27FC236}">
                <a16:creationId xmlns:a16="http://schemas.microsoft.com/office/drawing/2014/main" id="{BDA9D0B8-762A-4046-B569-7128E795AE65}"/>
              </a:ext>
            </a:extLst>
          </p:cNvPr>
          <p:cNvPicPr>
            <a:picLocks noChangeAspect="1"/>
          </p:cNvPicPr>
          <p:nvPr/>
        </p:nvPicPr>
        <p:blipFill>
          <a:blip r:embed="rId2"/>
          <a:stretch>
            <a:fillRect/>
          </a:stretch>
        </p:blipFill>
        <p:spPr>
          <a:xfrm>
            <a:off x="843884" y="3894667"/>
            <a:ext cx="2898383" cy="2652538"/>
          </a:xfrm>
          <a:prstGeom prst="rect">
            <a:avLst/>
          </a:prstGeom>
        </p:spPr>
      </p:pic>
      <p:pic>
        <p:nvPicPr>
          <p:cNvPr id="7" name="תמונה 6">
            <a:extLst>
              <a:ext uri="{FF2B5EF4-FFF2-40B4-BE49-F238E27FC236}">
                <a16:creationId xmlns:a16="http://schemas.microsoft.com/office/drawing/2014/main" id="{C9A14751-AE0E-4D94-B7F2-5B19097D74A0}"/>
              </a:ext>
            </a:extLst>
          </p:cNvPr>
          <p:cNvPicPr>
            <a:picLocks noChangeAspect="1"/>
          </p:cNvPicPr>
          <p:nvPr/>
        </p:nvPicPr>
        <p:blipFill>
          <a:blip r:embed="rId3"/>
          <a:stretch>
            <a:fillRect/>
          </a:stretch>
        </p:blipFill>
        <p:spPr>
          <a:xfrm>
            <a:off x="565150" y="252942"/>
            <a:ext cx="2324100" cy="2762250"/>
          </a:xfrm>
          <a:prstGeom prst="rect">
            <a:avLst/>
          </a:prstGeom>
        </p:spPr>
      </p:pic>
    </p:spTree>
    <p:extLst>
      <p:ext uri="{BB962C8B-B14F-4D97-AF65-F5344CB8AC3E}">
        <p14:creationId xmlns:p14="http://schemas.microsoft.com/office/powerpoint/2010/main" val="254238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2918691" y="628073"/>
            <a:ext cx="9144000" cy="7102764"/>
          </a:xfrm>
        </p:spPr>
        <p:txBody>
          <a:bodyPr>
            <a:noAutofit/>
          </a:bodyPr>
          <a:lstStyle/>
          <a:p>
            <a:pPr algn="r"/>
            <a:br>
              <a:rPr lang="he-IL" sz="2400" dirty="0">
                <a:cs typeface="+mn-cs"/>
              </a:rPr>
            </a:br>
            <a:r>
              <a:rPr lang="he-IL" sz="2400" dirty="0">
                <a:cs typeface="+mn-cs"/>
              </a:rPr>
              <a:t>במאות השטרות הנמצאים בשימוש ב-195 המדינות הקיימות בעולם, </a:t>
            </a:r>
            <a:br>
              <a:rPr lang="he-IL" sz="2400" dirty="0">
                <a:cs typeface="+mn-cs"/>
              </a:rPr>
            </a:br>
            <a:r>
              <a:rPr lang="he-IL" sz="2400" dirty="0">
                <a:cs typeface="+mn-cs"/>
              </a:rPr>
              <a:t>ישנם 609 אנשים שנבחרו להופיע על שטר כסף,</a:t>
            </a:r>
            <a:br>
              <a:rPr lang="he-IL" sz="2400" dirty="0">
                <a:cs typeface="+mn-cs"/>
              </a:rPr>
            </a:br>
            <a:r>
              <a:rPr lang="he-IL" sz="2400" dirty="0">
                <a:cs typeface="+mn-cs"/>
              </a:rPr>
              <a:t> מתוכם רק 51 נשים, כ-8% בלבד. </a:t>
            </a:r>
            <a:br>
              <a:rPr lang="he-IL" sz="2400" dirty="0">
                <a:cs typeface="+mn-cs"/>
              </a:rPr>
            </a:br>
            <a:br>
              <a:rPr lang="he-IL" sz="2400" dirty="0">
                <a:cs typeface="+mn-cs"/>
              </a:rPr>
            </a:br>
            <a:r>
              <a:rPr lang="he-IL" sz="2400" dirty="0">
                <a:cs typeface="+mn-cs"/>
              </a:rPr>
              <a:t>כלומר-</a:t>
            </a:r>
            <a:br>
              <a:rPr lang="he-IL" sz="2400" dirty="0">
                <a:cs typeface="+mn-cs"/>
              </a:rPr>
            </a:br>
            <a:br>
              <a:rPr lang="he-IL" sz="2400" dirty="0">
                <a:cs typeface="+mn-cs"/>
              </a:rPr>
            </a:br>
            <a:r>
              <a:rPr lang="he-IL" sz="2400" dirty="0">
                <a:cs typeface="+mn-cs"/>
              </a:rPr>
              <a:t>92% מהאנשים על שטרות בעולם הם גברים. וזה רק הממוצע.</a:t>
            </a:r>
            <a:br>
              <a:rPr lang="he-IL" sz="2400" dirty="0">
                <a:cs typeface="+mn-cs"/>
              </a:rPr>
            </a:br>
            <a:r>
              <a:rPr lang="he-IL" sz="2400" dirty="0">
                <a:cs typeface="+mn-cs"/>
              </a:rPr>
              <a:t>יש מדינות רבות עם 100% גברים.</a:t>
            </a:r>
            <a:br>
              <a:rPr lang="he-IL" sz="2400" dirty="0">
                <a:cs typeface="+mn-cs"/>
              </a:rPr>
            </a:br>
            <a:r>
              <a:rPr lang="he-IL" sz="2400" dirty="0">
                <a:cs typeface="+mn-cs"/>
              </a:rPr>
              <a:t> </a:t>
            </a:r>
            <a:br>
              <a:rPr lang="he-IL" sz="2400" dirty="0">
                <a:cs typeface="+mn-cs"/>
              </a:rPr>
            </a:br>
            <a:r>
              <a:rPr lang="he-IL" sz="2400" dirty="0">
                <a:cs typeface="+mn-cs"/>
              </a:rPr>
              <a:t>בקובה למשל תמצאו אפס נשים ולא פחות מ-11 גברים. </a:t>
            </a:r>
            <a:br>
              <a:rPr lang="he-IL" sz="2400" dirty="0">
                <a:cs typeface="+mn-cs"/>
              </a:rPr>
            </a:br>
            <a:r>
              <a:rPr lang="he-IL" sz="2400" dirty="0">
                <a:cs typeface="+mn-cs"/>
              </a:rPr>
              <a:t>בגואטמלה ובקרואטיה גם כן שמרו על אפס </a:t>
            </a:r>
            <a:r>
              <a:rPr lang="he-IL" sz="2400" dirty="0" err="1">
                <a:cs typeface="+mn-cs"/>
              </a:rPr>
              <a:t>יצוג</a:t>
            </a:r>
            <a:r>
              <a:rPr lang="he-IL" sz="2400" dirty="0">
                <a:cs typeface="+mn-cs"/>
              </a:rPr>
              <a:t> לנשים, אבל הסתפקו ב- 10 גברים לכל מדינה. </a:t>
            </a:r>
            <a:br>
              <a:rPr lang="he-IL" sz="2400" dirty="0">
                <a:cs typeface="+mn-cs"/>
              </a:rPr>
            </a:br>
            <a:r>
              <a:rPr lang="he-IL" sz="2400" dirty="0">
                <a:cs typeface="+mn-cs"/>
              </a:rPr>
              <a:t>אפס נשים תוכלו למצוא גם ב: אלבניה, פולין, סינגפור, ארמניה, ברבדוס, סין, הונגריה, אינדונזיה, הודו, ירדן, מאוריציוס ועוד. </a:t>
            </a:r>
            <a:br>
              <a:rPr lang="he-IL" sz="2400" dirty="0">
                <a:cs typeface="+mn-cs"/>
              </a:rPr>
            </a:br>
            <a:r>
              <a:rPr lang="he-IL" sz="2400" dirty="0">
                <a:cs typeface="+mn-cs"/>
              </a:rPr>
              <a:t>לשיאים חדשים מגיעה גאנה שלא מסתפקת בגבר אחד על שטר - אלא מחזיקה ב-5 שטרות שעל כל אחד מהם 6 גברים.</a:t>
            </a:r>
            <a:br>
              <a:rPr lang="he-IL" sz="2400" dirty="0">
                <a:cs typeface="+mn-cs"/>
              </a:rPr>
            </a:br>
            <a:r>
              <a:rPr lang="he-IL" sz="2400" dirty="0"/>
              <a:t> </a:t>
            </a:r>
            <a:br>
              <a:rPr lang="he-IL" sz="2400" dirty="0"/>
            </a:br>
            <a:br>
              <a:rPr lang="he-IL" sz="1600" dirty="0">
                <a:cs typeface="+mn-cs"/>
              </a:rPr>
            </a:br>
            <a:br>
              <a:rPr lang="he-IL" sz="1600" dirty="0">
                <a:cs typeface="+mn-cs"/>
              </a:rPr>
            </a:br>
            <a:br>
              <a:rPr lang="he-IL" sz="1600" dirty="0">
                <a:cs typeface="+mn-cs"/>
              </a:rPr>
            </a:br>
            <a:br>
              <a:rPr lang="he-IL" sz="1600" dirty="0">
                <a:cs typeface="+mn-cs"/>
              </a:rPr>
            </a:br>
            <a:endParaRPr lang="he-IL" sz="1600" dirty="0">
              <a:cs typeface="+mn-cs"/>
            </a:endParaRPr>
          </a:p>
        </p:txBody>
      </p:sp>
      <p:pic>
        <p:nvPicPr>
          <p:cNvPr id="6" name="תמונה 5">
            <a:extLst>
              <a:ext uri="{FF2B5EF4-FFF2-40B4-BE49-F238E27FC236}">
                <a16:creationId xmlns:a16="http://schemas.microsoft.com/office/drawing/2014/main" id="{79548F88-B1FF-4A6A-9CA3-64270120A349}"/>
              </a:ext>
            </a:extLst>
          </p:cNvPr>
          <p:cNvPicPr>
            <a:picLocks noChangeAspect="1"/>
          </p:cNvPicPr>
          <p:nvPr/>
        </p:nvPicPr>
        <p:blipFill>
          <a:blip r:embed="rId2"/>
          <a:stretch>
            <a:fillRect/>
          </a:stretch>
        </p:blipFill>
        <p:spPr>
          <a:xfrm>
            <a:off x="189385" y="1525083"/>
            <a:ext cx="4540601" cy="2206408"/>
          </a:xfrm>
          <a:prstGeom prst="rect">
            <a:avLst/>
          </a:prstGeom>
        </p:spPr>
      </p:pic>
    </p:spTree>
    <p:extLst>
      <p:ext uri="{BB962C8B-B14F-4D97-AF65-F5344CB8AC3E}">
        <p14:creationId xmlns:p14="http://schemas.microsoft.com/office/powerpoint/2010/main" val="303469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a:xfrm>
            <a:off x="2603628" y="721206"/>
            <a:ext cx="9485745" cy="4396509"/>
          </a:xfrm>
        </p:spPr>
        <p:txBody>
          <a:bodyPr>
            <a:noAutofit/>
          </a:bodyPr>
          <a:lstStyle/>
          <a:p>
            <a:pPr algn="r"/>
            <a:r>
              <a:rPr lang="he-IL" sz="2400" dirty="0">
                <a:cs typeface="+mn-cs"/>
              </a:rPr>
              <a:t>המצב הזה כמובן אינו מנותק מכל הקשר והוא בבואה של אפליית הנשים לאורך </a:t>
            </a:r>
            <a:r>
              <a:rPr lang="he-IL" sz="2400" dirty="0" err="1">
                <a:cs typeface="+mn-cs"/>
              </a:rPr>
              <a:t>ההסטוריה</a:t>
            </a:r>
            <a:r>
              <a:rPr lang="he-IL" sz="2400" dirty="0">
                <a:cs typeface="+mn-cs"/>
              </a:rPr>
              <a:t>. </a:t>
            </a:r>
            <a:br>
              <a:rPr lang="he-IL" sz="2400" dirty="0">
                <a:cs typeface="+mn-cs"/>
              </a:rPr>
            </a:br>
            <a:br>
              <a:rPr lang="he-IL" sz="2400" dirty="0">
                <a:cs typeface="+mn-cs"/>
              </a:rPr>
            </a:br>
            <a:r>
              <a:rPr lang="he-IL" sz="2400" dirty="0">
                <a:cs typeface="+mn-cs"/>
              </a:rPr>
              <a:t>שטרות לא רק משקפים מציאות, אלא גם יוצרים אותה.</a:t>
            </a:r>
            <a:br>
              <a:rPr lang="he-IL" sz="2400" dirty="0">
                <a:cs typeface="+mn-cs"/>
              </a:rPr>
            </a:br>
            <a:br>
              <a:rPr lang="he-IL" sz="2400" dirty="0">
                <a:cs typeface="+mn-cs"/>
              </a:rPr>
            </a:br>
            <a:r>
              <a:rPr lang="he-IL" sz="2400" dirty="0">
                <a:cs typeface="+mn-cs"/>
              </a:rPr>
              <a:t>קשה לא לתמוה על מדינות דמוקרטיות שבחרו להדיר אותן לחלוטין מהמורשת.</a:t>
            </a:r>
            <a:br>
              <a:rPr lang="he-IL" sz="2400" dirty="0">
                <a:cs typeface="+mn-cs"/>
              </a:rPr>
            </a:br>
            <a:br>
              <a:rPr lang="he-IL" sz="2400" dirty="0">
                <a:cs typeface="+mn-cs"/>
              </a:rPr>
            </a:br>
            <a:r>
              <a:rPr lang="he-IL" sz="2400" dirty="0">
                <a:cs typeface="+mn-cs"/>
              </a:rPr>
              <a:t>במובן הזה שטרות הכסף מסביב לעולם משקפים לנו תקרת זכוכית כפולה –</a:t>
            </a:r>
            <a:br>
              <a:rPr lang="he-IL" sz="2400" dirty="0">
                <a:cs typeface="+mn-cs"/>
              </a:rPr>
            </a:br>
            <a:r>
              <a:rPr lang="he-IL" sz="2400" dirty="0">
                <a:cs typeface="+mn-cs"/>
              </a:rPr>
              <a:t> אם במקרה מישהי כבר הצליחה לפרוץ קדימה למרות כל המכשולים, </a:t>
            </a:r>
            <a:br>
              <a:rPr lang="he-IL" sz="2400" dirty="0">
                <a:cs typeface="+mn-cs"/>
              </a:rPr>
            </a:br>
            <a:r>
              <a:rPr lang="he-IL" sz="2400" dirty="0">
                <a:cs typeface="+mn-cs"/>
              </a:rPr>
              <a:t>בבואם של גברים לבחור מי מגיבורי התרבות שלנו יזכה להנצחה,</a:t>
            </a:r>
            <a:br>
              <a:rPr lang="he-IL" sz="2400" dirty="0">
                <a:cs typeface="+mn-cs"/>
              </a:rPr>
            </a:br>
            <a:r>
              <a:rPr lang="he-IL" sz="2400" dirty="0">
                <a:cs typeface="+mn-cs"/>
              </a:rPr>
              <a:t> היא תשכח מאחור.</a:t>
            </a:r>
            <a:br>
              <a:rPr lang="he-IL" sz="2400" dirty="0">
                <a:cs typeface="+mn-cs"/>
              </a:rPr>
            </a:br>
            <a:br>
              <a:rPr lang="he-IL" sz="2400" dirty="0">
                <a:cs typeface="+mn-cs"/>
              </a:rPr>
            </a:br>
            <a:r>
              <a:rPr lang="he-IL" sz="2400" dirty="0">
                <a:cs typeface="+mn-cs"/>
              </a:rPr>
              <a:t>וכך משתמרת התודעה המוטעה שחצי מהאוכלוסייה הייתה לא רלוונטית </a:t>
            </a:r>
            <a:br>
              <a:rPr lang="he-IL" sz="2400" dirty="0">
                <a:cs typeface="+mn-cs"/>
              </a:rPr>
            </a:br>
            <a:r>
              <a:rPr lang="he-IL" sz="2400" dirty="0">
                <a:cs typeface="+mn-cs"/>
              </a:rPr>
              <a:t>לחברה האנושית במשך מאות שנים.</a:t>
            </a:r>
          </a:p>
        </p:txBody>
      </p:sp>
      <p:pic>
        <p:nvPicPr>
          <p:cNvPr id="4" name="תמונה 3">
            <a:extLst>
              <a:ext uri="{FF2B5EF4-FFF2-40B4-BE49-F238E27FC236}">
                <a16:creationId xmlns:a16="http://schemas.microsoft.com/office/drawing/2014/main" id="{67BA4F0E-ABDA-43B2-AB34-D2C8C39C6957}"/>
              </a:ext>
            </a:extLst>
          </p:cNvPr>
          <p:cNvPicPr>
            <a:picLocks noChangeAspect="1"/>
          </p:cNvPicPr>
          <p:nvPr/>
        </p:nvPicPr>
        <p:blipFill>
          <a:blip r:embed="rId2"/>
          <a:stretch>
            <a:fillRect/>
          </a:stretch>
        </p:blipFill>
        <p:spPr>
          <a:xfrm>
            <a:off x="0" y="2365536"/>
            <a:ext cx="3043936" cy="4492464"/>
          </a:xfrm>
          <a:prstGeom prst="rect">
            <a:avLst/>
          </a:prstGeom>
        </p:spPr>
      </p:pic>
    </p:spTree>
    <p:extLst>
      <p:ext uri="{BB962C8B-B14F-4D97-AF65-F5344CB8AC3E}">
        <p14:creationId xmlns:p14="http://schemas.microsoft.com/office/powerpoint/2010/main" val="255122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974A8B1F-F156-45B4-B3B1-60FE8B48FF81}"/>
              </a:ext>
            </a:extLst>
          </p:cNvPr>
          <p:cNvSpPr/>
          <p:nvPr/>
        </p:nvSpPr>
        <p:spPr>
          <a:xfrm>
            <a:off x="5458691" y="584445"/>
            <a:ext cx="6096000" cy="3785652"/>
          </a:xfrm>
          <a:prstGeom prst="rect">
            <a:avLst/>
          </a:prstGeom>
        </p:spPr>
        <p:txBody>
          <a:bodyPr>
            <a:spAutoFit/>
          </a:bodyPr>
          <a:lstStyle/>
          <a:p>
            <a:r>
              <a:rPr lang="he-IL" sz="2400" b="0" i="0" dirty="0">
                <a:effectLst/>
                <a:latin typeface="arial" panose="020B0604020202020204" pitchFamily="34" charset="0"/>
              </a:rPr>
              <a:t>בודדה במערכה הזאת נמצאת כיום אוסטרליה, שבחרה בפתרון יצירתי –</a:t>
            </a:r>
          </a:p>
          <a:p>
            <a:endParaRPr lang="he-IL" sz="2400" b="0" i="0" dirty="0">
              <a:effectLst/>
              <a:latin typeface="arial" panose="020B0604020202020204" pitchFamily="34" charset="0"/>
            </a:endParaRPr>
          </a:p>
          <a:p>
            <a:r>
              <a:rPr lang="he-IL" sz="2400" b="0" i="0" dirty="0">
                <a:effectLst/>
                <a:latin typeface="arial" panose="020B0604020202020204" pitchFamily="34" charset="0"/>
              </a:rPr>
              <a:t> על כל שטר ביבשת מופיע בצד אחד גבר, </a:t>
            </a:r>
          </a:p>
          <a:p>
            <a:r>
              <a:rPr lang="he-IL" sz="2400" b="0" i="0" dirty="0">
                <a:effectLst/>
                <a:latin typeface="arial" panose="020B0604020202020204" pitchFamily="34" charset="0"/>
              </a:rPr>
              <a:t>ובצד השני אישה. </a:t>
            </a:r>
          </a:p>
          <a:p>
            <a:endParaRPr lang="he-IL" sz="2400" b="0" i="0" dirty="0">
              <a:effectLst/>
              <a:latin typeface="arial" panose="020B0604020202020204" pitchFamily="34" charset="0"/>
            </a:endParaRPr>
          </a:p>
          <a:p>
            <a:r>
              <a:rPr lang="he-IL" sz="2400" b="0" i="0" dirty="0">
                <a:effectLst/>
                <a:latin typeface="arial" panose="020B0604020202020204" pitchFamily="34" charset="0"/>
              </a:rPr>
              <a:t>פוליטיקאי ליד סופרת,</a:t>
            </a:r>
          </a:p>
          <a:p>
            <a:r>
              <a:rPr lang="he-IL" sz="2400" b="0" i="0" dirty="0">
                <a:effectLst/>
                <a:latin typeface="arial" panose="020B0604020202020204" pitchFamily="34" charset="0"/>
              </a:rPr>
              <a:t> משורר ליד משוררת,</a:t>
            </a:r>
          </a:p>
          <a:p>
            <a:r>
              <a:rPr lang="he-IL" sz="2400" b="0" i="0" dirty="0">
                <a:effectLst/>
                <a:latin typeface="arial" panose="020B0604020202020204" pitchFamily="34" charset="0"/>
              </a:rPr>
              <a:t> כומר ליד אשת עסקים,</a:t>
            </a:r>
          </a:p>
          <a:p>
            <a:r>
              <a:rPr lang="he-IL" sz="2400" b="0" i="0" dirty="0">
                <a:effectLst/>
                <a:latin typeface="arial" panose="020B0604020202020204" pitchFamily="34" charset="0"/>
              </a:rPr>
              <a:t>מפקד בצבא ליד זמרת אופרה.</a:t>
            </a:r>
            <a:endParaRPr lang="he-IL" dirty="0"/>
          </a:p>
        </p:txBody>
      </p:sp>
      <p:pic>
        <p:nvPicPr>
          <p:cNvPr id="2050" name="Picture 2" descr="auatralia banknotes yes women">
            <a:extLst>
              <a:ext uri="{FF2B5EF4-FFF2-40B4-BE49-F238E27FC236}">
                <a16:creationId xmlns:a16="http://schemas.microsoft.com/office/drawing/2014/main" id="{54272F1B-2D60-47FF-8AD2-C9EB272F7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22" y="2728000"/>
            <a:ext cx="4599869" cy="391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3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73729B-AEF5-48D7-BFA0-3D0ED91FBD7F}"/>
              </a:ext>
            </a:extLst>
          </p:cNvPr>
          <p:cNvSpPr>
            <a:spLocks noGrp="1"/>
          </p:cNvSpPr>
          <p:nvPr>
            <p:ph type="ctrTitle"/>
          </p:nvPr>
        </p:nvSpPr>
        <p:spPr/>
        <p:txBody>
          <a:bodyPr/>
          <a:lstStyle/>
          <a:p>
            <a:r>
              <a:rPr lang="he-IL" dirty="0"/>
              <a:t>ומה קורה בישראל?</a:t>
            </a:r>
            <a:br>
              <a:rPr lang="he-IL" dirty="0"/>
            </a:br>
            <a:endParaRPr lang="he-IL" dirty="0"/>
          </a:p>
        </p:txBody>
      </p:sp>
      <p:sp>
        <p:nvSpPr>
          <p:cNvPr id="3" name="כותרת משנה 2">
            <a:extLst>
              <a:ext uri="{FF2B5EF4-FFF2-40B4-BE49-F238E27FC236}">
                <a16:creationId xmlns:a16="http://schemas.microsoft.com/office/drawing/2014/main" id="{EFF1925E-C78A-446E-96C6-22FE38F9D7E0}"/>
              </a:ext>
            </a:extLst>
          </p:cNvPr>
          <p:cNvSpPr>
            <a:spLocks noGrp="1"/>
          </p:cNvSpPr>
          <p:nvPr>
            <p:ph type="subTitle" idx="1"/>
          </p:nvPr>
        </p:nvSpPr>
        <p:spPr>
          <a:xfrm>
            <a:off x="1524000" y="3112655"/>
            <a:ext cx="9144000" cy="3226001"/>
          </a:xfrm>
        </p:spPr>
        <p:txBody>
          <a:bodyPr>
            <a:normAutofit fontScale="92500" lnSpcReduction="20000"/>
          </a:bodyPr>
          <a:lstStyle/>
          <a:p>
            <a:r>
              <a:rPr lang="he-IL" sz="3200" dirty="0"/>
              <a:t>גם אצלנו מרבית האישים המודפסים על גבי השטרות הינם גברים.</a:t>
            </a:r>
          </a:p>
          <a:p>
            <a:r>
              <a:rPr lang="he-IL" sz="3200" dirty="0"/>
              <a:t>הכירו את השטרות בישראל שעליהן מודפסים נשים.</a:t>
            </a:r>
          </a:p>
          <a:p>
            <a:endParaRPr lang="he-IL" sz="3200" dirty="0"/>
          </a:p>
          <a:p>
            <a:endParaRPr lang="he-IL" sz="3200" dirty="0"/>
          </a:p>
          <a:p>
            <a:endParaRPr lang="he-IL" sz="3200" dirty="0"/>
          </a:p>
          <a:p>
            <a:r>
              <a:rPr lang="he-IL" sz="3200" dirty="0"/>
              <a:t>פעילות בכיתה</a:t>
            </a:r>
          </a:p>
        </p:txBody>
      </p:sp>
      <p:pic>
        <p:nvPicPr>
          <p:cNvPr id="4" name="תמונה 3">
            <a:extLst>
              <a:ext uri="{FF2B5EF4-FFF2-40B4-BE49-F238E27FC236}">
                <a16:creationId xmlns:a16="http://schemas.microsoft.com/office/drawing/2014/main" id="{C34DBB07-08C6-4BEC-832F-9B7611779D03}"/>
              </a:ext>
            </a:extLst>
          </p:cNvPr>
          <p:cNvPicPr>
            <a:picLocks noChangeAspect="1"/>
          </p:cNvPicPr>
          <p:nvPr/>
        </p:nvPicPr>
        <p:blipFill>
          <a:blip r:embed="rId2"/>
          <a:stretch>
            <a:fillRect/>
          </a:stretch>
        </p:blipFill>
        <p:spPr>
          <a:xfrm>
            <a:off x="481012" y="414514"/>
            <a:ext cx="2085975" cy="2190750"/>
          </a:xfrm>
          <a:prstGeom prst="rect">
            <a:avLst/>
          </a:prstGeom>
        </p:spPr>
      </p:pic>
    </p:spTree>
    <p:extLst>
      <p:ext uri="{BB962C8B-B14F-4D97-AF65-F5344CB8AC3E}">
        <p14:creationId xmlns:p14="http://schemas.microsoft.com/office/powerpoint/2010/main" val="50162494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170</Words>
  <Application>Microsoft Office PowerPoint</Application>
  <PresentationFormat>מסך רחב</PresentationFormat>
  <Paragraphs>35</Paragraphs>
  <Slides>15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Arial</vt:lpstr>
      <vt:lpstr>Arial</vt:lpstr>
      <vt:lpstr>Calibri</vt:lpstr>
      <vt:lpstr>Calibri Light</vt:lpstr>
      <vt:lpstr>Times New Roman</vt:lpstr>
      <vt:lpstr>ערכת נושא Office</vt:lpstr>
      <vt:lpstr>מצגת של PowerPoint‏</vt:lpstr>
      <vt:lpstr>מצגת של PowerPoint‏</vt:lpstr>
      <vt:lpstr>התמונה של כולם מתנוססת על שטר.  וכן, הם כולם גברים. </vt:lpstr>
      <vt:lpstr>                       לאחרונה התבשרנו כי הולכת להופיע אישה על שטר של 10$, שתהיה למעשה האישה הראשונה שמופיעה על שטר דולרי אחרי יותר ממאה שנה של הגמוניה גברית.   מדובר בחדשות טובות כמובן, אך כדאי להודות שמדובר במעט מידי ומאוחר מידי.  אם זה המצב בארה"ב, נושאת דגל השוויון והליברליות, מה קורה בשאר העולם?</vt:lpstr>
      <vt:lpstr>  מעניין במיוחד לראות שהדרת הנשים נעשית באופן שוויוני למופת.  תוכלו למצוא על השטרות מסביב לעולם גברים שונים ומשונים, שביניהם מפרידות מאות שנים, יבשות ואוקיינוסים, פערים תרבותיים ודתיים, שחורים, לבנים, אסייתיים ולטינים, חלקם מוכרים מאוד, לחלקם אפילו אין ערך בוויקיפדיה, אבל כולם מקבלים מקום ובמה, ודוחקים את הנשים מחוץ לתמונה.</vt:lpstr>
      <vt:lpstr> במאות השטרות הנמצאים בשימוש ב-195 המדינות הקיימות בעולם,  ישנם 609 אנשים שנבחרו להופיע על שטר כסף,  מתוכם רק 51 נשים, כ-8% בלבד.   כלומר-  92% מהאנשים על שטרות בעולם הם גברים. וזה רק הממוצע. יש מדינות רבות עם 100% גברים.   בקובה למשל תמצאו אפס נשים ולא פחות מ-11 גברים.  בגואטמלה ובקרואטיה גם כן שמרו על אפס יצוג לנשים, אבל הסתפקו ב- 10 גברים לכל מדינה.  אפס נשים תוכלו למצוא גם ב: אלבניה, פולין, סינגפור, ארמניה, ברבדוס, סין, הונגריה, אינדונזיה, הודו, ירדן, מאוריציוס ועוד.  לשיאים חדשים מגיעה גאנה שלא מסתפקת בגבר אחד על שטר - אלא מחזיקה ב-5 שטרות שעל כל אחד מהם 6 גברים.       </vt:lpstr>
      <vt:lpstr>המצב הזה כמובן אינו מנותק מכל הקשר והוא בבואה של אפליית הנשים לאורך ההסטוריה.   שטרות לא רק משקפים מציאות, אלא גם יוצרים אותה.  קשה לא לתמוה על מדינות דמוקרטיות שבחרו להדיר אותן לחלוטין מהמורשת.  במובן הזה שטרות הכסף מסביב לעולם משקפים לנו תקרת זכוכית כפולה –  אם במקרה מישהי כבר הצליחה לפרוץ קדימה למרות כל המכשולים,  בבואם של גברים לבחור מי מגיבורי התרבות שלנו יזכה להנצחה,  היא תשכח מאחור.  וכך משתמרת התודעה המוטעה שחצי מהאוכלוסייה הייתה לא רלוונטית  לחברה האנושית במשך מאות שנים.</vt:lpstr>
      <vt:lpstr>מצגת של PowerPoint‏</vt:lpstr>
      <vt:lpstr>ומה קורה בישראל? </vt:lpstr>
      <vt:lpstr>   *הציעו נשים ישראליות חזקות, משפיעות, מייצגות מתחומים שונים שראויות להתנוסס על גבי שטר בארץ.  *מדוע בחרתן בדמות זו? *עצבו את השטר?</vt:lpstr>
      <vt:lpstr>   אי שוויון מגדרי גם בישראל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Eliran</dc:creator>
  <cp:lastModifiedBy>Eliran</cp:lastModifiedBy>
  <cp:revision>7</cp:revision>
  <dcterms:created xsi:type="dcterms:W3CDTF">2018-03-01T19:58:57Z</dcterms:created>
  <dcterms:modified xsi:type="dcterms:W3CDTF">2018-03-06T12:24:38Z</dcterms:modified>
</cp:coreProperties>
</file>