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2"/>
  </p:notesMasterIdLst>
  <p:sldIdLst>
    <p:sldId id="256" r:id="rId2"/>
    <p:sldId id="297" r:id="rId3"/>
    <p:sldId id="275" r:id="rId4"/>
    <p:sldId id="276" r:id="rId5"/>
    <p:sldId id="277" r:id="rId6"/>
    <p:sldId id="278" r:id="rId7"/>
    <p:sldId id="279" r:id="rId8"/>
    <p:sldId id="280" r:id="rId9"/>
    <p:sldId id="298" r:id="rId10"/>
    <p:sldId id="281" r:id="rId11"/>
    <p:sldId id="282" r:id="rId12"/>
    <p:sldId id="283" r:id="rId13"/>
    <p:sldId id="284" r:id="rId14"/>
    <p:sldId id="304" r:id="rId15"/>
    <p:sldId id="305" r:id="rId16"/>
    <p:sldId id="300" r:id="rId17"/>
    <p:sldId id="301" r:id="rId18"/>
    <p:sldId id="302" r:id="rId19"/>
    <p:sldId id="303" r:id="rId20"/>
    <p:sldId id="306" r:id="rId21"/>
    <p:sldId id="285" r:id="rId22"/>
    <p:sldId id="307" r:id="rId23"/>
    <p:sldId id="308" r:id="rId24"/>
    <p:sldId id="309" r:id="rId25"/>
    <p:sldId id="291" r:id="rId26"/>
    <p:sldId id="292" r:id="rId27"/>
    <p:sldId id="293" r:id="rId28"/>
    <p:sldId id="294" r:id="rId29"/>
    <p:sldId id="296" r:id="rId30"/>
    <p:sldId id="273" r:id="rId3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019" autoAdjust="0"/>
    <p:restoredTop sz="79885" autoAdjust="0"/>
  </p:normalViewPr>
  <p:slideViewPr>
    <p:cSldViewPr snapToGrid="0" showGuides="1">
      <p:cViewPr varScale="1">
        <p:scale>
          <a:sx n="93" d="100"/>
          <a:sy n="93" d="100"/>
        </p:scale>
        <p:origin x="109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536DB9E-1969-44E5-B7A7-6E65C3E5A058}" type="datetimeFigureOut">
              <a:rPr lang="he-IL" smtClean="0"/>
              <a:t>כ'/אדר א/תשע"ט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00C2493-FCA6-4248-9254-1A4B1F19B5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26051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net.co.il/articles/0,7340,L-4173883,00.htm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he-IL" dirty="0" smtClean="0"/>
              <a:t>שיעור זה מיועד כשיעור ההשערה ועוסק בנשים בשוק העובדה </a:t>
            </a:r>
          </a:p>
          <a:p>
            <a:pPr>
              <a:defRPr/>
            </a:pPr>
            <a:r>
              <a:rPr lang="he-IL" dirty="0" smtClean="0"/>
              <a:t> מטרת השיעור </a:t>
            </a:r>
          </a:p>
          <a:p>
            <a:pPr marL="228600" indent="-228600">
              <a:buFontTx/>
              <a:buAutoNum type="arabicPeriod"/>
              <a:defRPr/>
            </a:pPr>
            <a:r>
              <a:rPr lang="he-IL" dirty="0" smtClean="0"/>
              <a:t>לחזק את מעמד הנשים בשוק העובדה </a:t>
            </a:r>
          </a:p>
          <a:p>
            <a:pPr marL="228600" indent="-228600">
              <a:buFontTx/>
              <a:buAutoNum type="arabicPeriod"/>
              <a:defRPr/>
            </a:pPr>
            <a:r>
              <a:rPr lang="he-IL" dirty="0" smtClean="0"/>
              <a:t>לחשוף את התלמידים לדעות קדמות / חברתיות בתחום </a:t>
            </a:r>
          </a:p>
          <a:p>
            <a:pPr marL="228600" indent="-228600">
              <a:buFontTx/>
              <a:buAutoNum type="arabicPeriod"/>
              <a:defRPr/>
            </a:pPr>
            <a:r>
              <a:rPr lang="he-IL" dirty="0" smtClean="0"/>
              <a:t>להעניק יד והעשרה בתחום מה נעשה בעולם ומה עלינו עוד להשיג </a:t>
            </a:r>
          </a:p>
          <a:p>
            <a:pPr marL="228600" indent="-228600">
              <a:buFontTx/>
              <a:buAutoNum type="arabicPeriod"/>
              <a:defRPr/>
            </a:pPr>
            <a:endParaRPr lang="he-IL" dirty="0" smtClean="0"/>
          </a:p>
          <a:p>
            <a:pPr marL="228600" indent="-228600">
              <a:buFontTx/>
              <a:buAutoNum type="arabicPeriod"/>
              <a:defRPr/>
            </a:pPr>
            <a:endParaRPr lang="he-IL" dirty="0" smtClean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C2493-FCA6-4248-9254-1A4B1F19B507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2714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e-IL" altLang="he-IL" dirty="0" smtClean="0"/>
              <a:t>דונו בנושא פערי שכר וכיצד ככל שהמשרה בכירה יותר יש פערי שכר גדולים יותר בין גברים לנשים </a:t>
            </a:r>
            <a:endParaRPr lang="he-IL" altLang="he-IL" dirty="0" smtClean="0"/>
          </a:p>
        </p:txBody>
      </p:sp>
      <p:sp>
        <p:nvSpPr>
          <p:cNvPr id="34820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07825E6-2775-4E2F-B434-1292CA4AF3F3}" type="slidenum">
              <a:rPr lang="he-IL" altLang="he-IL"/>
              <a:pPr/>
              <a:t>14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756985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e-IL" altLang="he-IL" dirty="0" smtClean="0"/>
              <a:t>דונו בנושא פערי שכר וכיצד ככל שהמשרה בכירה יותר יש פערי שכר גדולים יותר בין גברים לנשים </a:t>
            </a:r>
            <a:endParaRPr lang="he-IL" altLang="he-IL" dirty="0" smtClean="0"/>
          </a:p>
        </p:txBody>
      </p:sp>
      <p:sp>
        <p:nvSpPr>
          <p:cNvPr id="34820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07825E6-2775-4E2F-B434-1292CA4AF3F3}" type="slidenum">
              <a:rPr lang="he-IL" altLang="he-IL"/>
              <a:pPr/>
              <a:t>15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596596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 dirty="0" smtClean="0"/>
          </a:p>
        </p:txBody>
      </p:sp>
      <p:sp>
        <p:nvSpPr>
          <p:cNvPr id="34820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07825E6-2775-4E2F-B434-1292CA4AF3F3}" type="slidenum">
              <a:rPr lang="he-IL" altLang="he-IL"/>
              <a:pPr/>
              <a:t>16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117543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 dirty="0" smtClean="0"/>
          </a:p>
        </p:txBody>
      </p:sp>
      <p:sp>
        <p:nvSpPr>
          <p:cNvPr id="34820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07825E6-2775-4E2F-B434-1292CA4AF3F3}" type="slidenum">
              <a:rPr lang="he-IL" altLang="he-IL"/>
              <a:pPr/>
              <a:t>17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705540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 dirty="0" smtClean="0"/>
          </a:p>
        </p:txBody>
      </p:sp>
      <p:sp>
        <p:nvSpPr>
          <p:cNvPr id="34820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07825E6-2775-4E2F-B434-1292CA4AF3F3}" type="slidenum">
              <a:rPr lang="he-IL" altLang="he-IL"/>
              <a:pPr/>
              <a:t>18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906369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 dirty="0" smtClean="0"/>
          </a:p>
        </p:txBody>
      </p:sp>
      <p:sp>
        <p:nvSpPr>
          <p:cNvPr id="34820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07825E6-2775-4E2F-B434-1292CA4AF3F3}" type="slidenum">
              <a:rPr lang="he-IL" altLang="he-IL"/>
              <a:pPr/>
              <a:t>19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059228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מתוך מחקר בשנת 2014</a:t>
            </a:r>
            <a:r>
              <a:rPr lang="he-IL" baseline="0" dirty="0" smtClean="0"/>
              <a:t> של כנסת ישראל:</a:t>
            </a:r>
          </a:p>
          <a:p>
            <a:r>
              <a:rPr lang="en-US" dirty="0" smtClean="0"/>
              <a:t>http://www.moin.gov.il/Documents/%D7%9E%D7%97%D7%A7%D7%A8%20%D7%95%D7%9E%D7%99%D7%93%D7%A2/mamad-wife.pdf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C2493-FCA6-4248-9254-1A4B1F19B507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934676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מתוך מחקר בשנת 2014</a:t>
            </a:r>
            <a:r>
              <a:rPr lang="he-IL" baseline="0" dirty="0" smtClean="0"/>
              <a:t> של כנסת ישראל:</a:t>
            </a:r>
          </a:p>
          <a:p>
            <a:r>
              <a:rPr lang="en-US" smtClean="0"/>
              <a:t>http://www.moin.gov.il/Documents/%D7%9E%D7%97%D7%A7%D7%A8%20%D7%95%D7%9E%D7%99%D7%93%D7%A2/mamad-wife.pdf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C2493-FCA6-4248-9254-1A4B1F19B507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780483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e-IL" altLang="he-IL" dirty="0" smtClean="0"/>
              <a:t>לקיים דיון מודרך עם התלמידים איך הגענו למצב הנ"ל ומה עלינו לעשות כפרט , סביבה, ומדינה </a:t>
            </a:r>
          </a:p>
        </p:txBody>
      </p:sp>
      <p:sp>
        <p:nvSpPr>
          <p:cNvPr id="37892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7A67969-7D47-4FEB-ABA9-2BFB39897829}" type="slidenum">
              <a:rPr lang="he-IL" altLang="he-IL"/>
              <a:pPr/>
              <a:t>25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905417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e-IL" altLang="he-IL" smtClean="0"/>
              <a:t>1.בכדי לא להטות את הדיון  מהאותנטיות שלו, התחילו ישר בשיעור בלי כל הסבר על הנושא </a:t>
            </a:r>
          </a:p>
          <a:p>
            <a:r>
              <a:rPr lang="he-IL" altLang="he-IL" smtClean="0"/>
              <a:t>2.חלקו לתלמידים דף עזר הכולל פרטים אודות איוש משרה וכן פרטי המועמדים (  עברו איתם יחדיו על הנתונים שקף 4 ו 3 במצגת )</a:t>
            </a:r>
          </a:p>
          <a:p>
            <a:r>
              <a:rPr lang="he-IL" altLang="he-IL" b="1" u="sng" smtClean="0"/>
              <a:t>שימו לב </a:t>
            </a:r>
            <a:r>
              <a:rPr lang="he-IL" altLang="he-IL" smtClean="0"/>
              <a:t>-  חלק מהתלמידים נחשפים בשיעור זה בפעם הראשונה לשוק העובדה בכלל ולקריאת/ כתיבת קורת חיים בפרט</a:t>
            </a:r>
          </a:p>
          <a:p>
            <a:r>
              <a:rPr lang="he-IL" altLang="he-IL" smtClean="0"/>
              <a:t>הם לא יודעים מה אומרים הקיצורים של נ+ 4 או מדוע פרט השפה קשורים  לתפקיד ניתן בהחלט לפתוח עוברם חלונות ידע אלה </a:t>
            </a:r>
          </a:p>
          <a:p>
            <a:endParaRPr lang="he-IL" altLang="he-IL" smtClean="0"/>
          </a:p>
        </p:txBody>
      </p:sp>
      <p:sp>
        <p:nvSpPr>
          <p:cNvPr id="27652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14F6EF6-B472-4DBA-BF32-C40AE525A614}" type="slidenum">
              <a:rPr lang="he-IL" altLang="he-IL"/>
              <a:pPr/>
              <a:t>3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312100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e-IL" altLang="he-IL" smtClean="0"/>
              <a:t>חלקו לתלמידים דף עזר הכולל</a:t>
            </a:r>
          </a:p>
        </p:txBody>
      </p:sp>
      <p:sp>
        <p:nvSpPr>
          <p:cNvPr id="28676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08BE982-C4A2-4EBA-9860-3B041F3574DB}" type="slidenum">
              <a:rPr lang="he-IL" altLang="he-IL"/>
              <a:pPr/>
              <a:t>5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814649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e-IL" altLang="he-IL" dirty="0" smtClean="0"/>
              <a:t>הקצו לתלמידם לעבוד בזוגות כ 5 דקות ולקבל החלטה מי המועד הראוי לתפקיד ( יש לנמק גם מדוע ) </a:t>
            </a:r>
          </a:p>
          <a:p>
            <a:r>
              <a:rPr lang="he-IL" altLang="he-IL" dirty="0" smtClean="0"/>
              <a:t>בזמן שהתלמידים עובדים בזוגות השאירו את המצגת פתוחה על השקף הנ"ל . </a:t>
            </a:r>
          </a:p>
          <a:p>
            <a:r>
              <a:rPr lang="he-IL" altLang="he-IL" dirty="0" smtClean="0"/>
              <a:t>בסיום החמש דקות בקשו מכמה תלמידים להסביר במה בחרו ומדוע ולאחר מכן רשמו על הלוח כמה תלמידים חשבו כמותם </a:t>
            </a:r>
          </a:p>
          <a:p>
            <a:r>
              <a:rPr lang="he-IL" altLang="he-IL" b="1" dirty="0" smtClean="0"/>
              <a:t>רמז-</a:t>
            </a:r>
            <a:r>
              <a:rPr lang="he-IL" altLang="he-IL" dirty="0" smtClean="0"/>
              <a:t> בדרך כלל רוב המוחלט של הכיתה לא </a:t>
            </a:r>
            <a:r>
              <a:rPr lang="he-IL" altLang="he-IL" dirty="0" smtClean="0"/>
              <a:t>יבחרו </a:t>
            </a:r>
            <a:r>
              <a:rPr lang="he-IL" altLang="he-IL" dirty="0" smtClean="0"/>
              <a:t>את </a:t>
            </a:r>
            <a:r>
              <a:rPr lang="he-IL" altLang="he-IL" dirty="0" smtClean="0"/>
              <a:t>המועמד </a:t>
            </a:r>
            <a:r>
              <a:rPr lang="he-IL" altLang="he-IL" dirty="0" smtClean="0"/>
              <a:t>הראוי אלא את המועמד שנראה לו וזאת בשל דעות קדומות בתחום </a:t>
            </a:r>
          </a:p>
        </p:txBody>
      </p:sp>
      <p:sp>
        <p:nvSpPr>
          <p:cNvPr id="29700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6F43AA8-5325-45A7-AC6C-F4A170BA8A9C}" type="slidenum">
              <a:rPr lang="he-IL" altLang="he-IL"/>
              <a:pPr/>
              <a:t>6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626988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e-IL" altLang="he-IL" smtClean="0"/>
              <a:t>עברו ביחד עם התלמידים על דרישות התפקיד וראו מי מהמעמדים ענה על הדרישות </a:t>
            </a:r>
          </a:p>
          <a:p>
            <a:r>
              <a:rPr lang="he-IL" altLang="he-IL" smtClean="0"/>
              <a:t>מקרא </a:t>
            </a:r>
          </a:p>
          <a:p>
            <a:r>
              <a:rPr lang="he-IL" altLang="he-IL" smtClean="0"/>
              <a:t> פרצוף – מתאים לדרישות </a:t>
            </a:r>
          </a:p>
          <a:p>
            <a:r>
              <a:rPr lang="he-IL" altLang="he-IL" smtClean="0"/>
              <a:t>חצי פרצוף – מתאים חלקי  לדרישות </a:t>
            </a:r>
          </a:p>
          <a:p>
            <a:r>
              <a:rPr lang="he-IL" altLang="he-IL" smtClean="0"/>
              <a:t>קו – כלל לא מתאים </a:t>
            </a:r>
          </a:p>
          <a:p>
            <a:endParaRPr lang="he-IL" altLang="he-IL" smtClean="0"/>
          </a:p>
        </p:txBody>
      </p:sp>
      <p:sp>
        <p:nvSpPr>
          <p:cNvPr id="30724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A5B2FD4-53E3-4588-ACD3-F687FB16B993}" type="slidenum">
              <a:rPr lang="he-IL" altLang="he-IL"/>
              <a:pPr/>
              <a:t>7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385458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he-IL" dirty="0" smtClean="0"/>
              <a:t>לאחר שעברתם עם התלמידים על כל דרישות התפקיד וראיתם שרקפת הכי מתאימה יש לערוך דיון בכיתה באמצעות שאלות מנחות אלה</a:t>
            </a:r>
          </a:p>
          <a:p>
            <a:pPr>
              <a:defRPr/>
            </a:pPr>
            <a:r>
              <a:rPr lang="he-IL" dirty="0" smtClean="0"/>
              <a:t> ולראות מהם החסמים שמנעו מאנשים לבחור בה </a:t>
            </a:r>
          </a:p>
          <a:p>
            <a:pPr>
              <a:defRPr/>
            </a:pPr>
            <a:endParaRPr lang="he-IL" dirty="0" smtClean="0"/>
          </a:p>
          <a:p>
            <a:pPr>
              <a:defRPr/>
            </a:pPr>
            <a:r>
              <a:rPr lang="he-IL" dirty="0" smtClean="0"/>
              <a:t>שימו לב – </a:t>
            </a:r>
          </a:p>
          <a:p>
            <a:pPr marL="228600" indent="-228600">
              <a:defRPr/>
            </a:pPr>
            <a:r>
              <a:rPr lang="he-IL" dirty="0" smtClean="0"/>
              <a:t>התלמידים מביעים את דעותיהם האישיות תנו להם מקום להתבטא אל תשפטו  יחד אם זאת במידה ויזרקו </a:t>
            </a:r>
            <a:r>
              <a:rPr lang="he-IL" dirty="0" err="1" smtClean="0"/>
              <a:t>לאויר</a:t>
            </a:r>
            <a:r>
              <a:rPr lang="he-IL" dirty="0" smtClean="0"/>
              <a:t> משפטים </a:t>
            </a:r>
            <a:r>
              <a:rPr lang="he-IL" dirty="0" err="1" smtClean="0"/>
              <a:t>פוגענים</a:t>
            </a:r>
            <a:r>
              <a:rPr lang="he-IL" dirty="0" smtClean="0"/>
              <a:t> רסנו אותם ונסו להראות אותם </a:t>
            </a:r>
            <a:r>
              <a:rPr lang="he-IL" dirty="0" err="1" smtClean="0"/>
              <a:t>מזוית</a:t>
            </a:r>
            <a:r>
              <a:rPr lang="he-IL" dirty="0" smtClean="0"/>
              <a:t> שונה </a:t>
            </a:r>
          </a:p>
          <a:p>
            <a:pPr marL="228600" indent="-228600">
              <a:defRPr/>
            </a:pPr>
            <a:r>
              <a:rPr lang="he-IL" dirty="0" smtClean="0"/>
              <a:t>לדוגמא : היא </a:t>
            </a:r>
            <a:r>
              <a:rPr lang="he-IL" dirty="0" err="1" smtClean="0"/>
              <a:t>נראת</a:t>
            </a:r>
            <a:r>
              <a:rPr lang="he-IL" dirty="0" smtClean="0"/>
              <a:t> </a:t>
            </a:r>
            <a:r>
              <a:rPr lang="he-IL" dirty="0" err="1" smtClean="0"/>
              <a:t>בחורגורילה</a:t>
            </a:r>
            <a:r>
              <a:rPr lang="he-IL" dirty="0" smtClean="0"/>
              <a:t> אחת כזאת תבריח לקוחות – ותגובת הנגד אנשים באים למוסך בשביל המומחיות שלה ובמידה והיא הכי טובה זה ממש לא מעניין אותם / צריך לעניין אותם כיצד היא </a:t>
            </a:r>
            <a:r>
              <a:rPr lang="he-IL" dirty="0" err="1" smtClean="0"/>
              <a:t>ניראת</a:t>
            </a:r>
            <a:r>
              <a:rPr lang="he-IL" dirty="0" smtClean="0"/>
              <a:t> </a:t>
            </a:r>
          </a:p>
        </p:txBody>
      </p:sp>
      <p:sp>
        <p:nvSpPr>
          <p:cNvPr id="31748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BB531FB-F2F8-4D0C-B794-1380C791954A}" type="slidenum">
              <a:rPr lang="he-IL" altLang="he-IL"/>
              <a:pPr/>
              <a:t>8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193623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1"/>
            <a:r>
              <a:rPr lang="he-IL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מתוך מאמרה של ד"ר יעל יצחקי:</a:t>
            </a:r>
            <a:endParaRPr lang="x-none" sz="1200" kern="1200" baseline="300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https://www.ynet.co.il/articles/0,7340,L-4173883,00.html</a:t>
            </a:r>
            <a:endParaRPr lang="he-IL" altLang="he-IL" dirty="0" smtClean="0"/>
          </a:p>
        </p:txBody>
      </p:sp>
      <p:sp>
        <p:nvSpPr>
          <p:cNvPr id="32772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7C0A8CF-D012-4550-AC31-5C53D23ACD87}" type="slidenum">
              <a:rPr lang="he-IL" altLang="he-IL"/>
              <a:pPr/>
              <a:t>10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052271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e-IL" altLang="he-IL" smtClean="0"/>
              <a:t>המחקר מקסים ומלוה בהרבה גרפים ונתונים הראו והמחישו את הנתונים לתלמידים</a:t>
            </a:r>
            <a:endParaRPr lang="en-US" altLang="he-IL" smtClean="0"/>
          </a:p>
          <a:p>
            <a:r>
              <a:rPr lang="en-US" altLang="he-IL" smtClean="0"/>
              <a:t>http://adva.org/he/gender-gaps-2017/?gclid=Cj0KCQjw-JvaBRDGARIsAFjqkkpmBC0EzX-tAaqAqUTMVsX9O84pRqjpwPMHYi4dRlzO72NpnlHQPfoaAtX4EALw_wcB</a:t>
            </a:r>
          </a:p>
          <a:p>
            <a:endParaRPr lang="he-IL" altLang="he-IL" smtClean="0"/>
          </a:p>
        </p:txBody>
      </p:sp>
      <p:sp>
        <p:nvSpPr>
          <p:cNvPr id="33796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58D2AB8-B3D4-4A71-82FD-708A3E195268}" type="slidenum">
              <a:rPr lang="he-IL" altLang="he-IL"/>
              <a:pPr/>
              <a:t>12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394406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e-IL" altLang="he-IL" dirty="0" smtClean="0"/>
              <a:t>דונו בנושא פערי שכר וכיצד ככל שהמשרה בכירה יותר יש פערי שכר גדולים יותר בין גברים לנשים </a:t>
            </a:r>
            <a:endParaRPr lang="he-IL" altLang="he-IL" dirty="0" smtClean="0"/>
          </a:p>
        </p:txBody>
      </p:sp>
      <p:sp>
        <p:nvSpPr>
          <p:cNvPr id="34820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07825E6-2775-4E2F-B434-1292CA4AF3F3}" type="slidenum">
              <a:rPr lang="he-IL" altLang="he-IL"/>
              <a:pPr/>
              <a:t>13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440415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 userDrawn="1"/>
        </p:nvSpPr>
        <p:spPr>
          <a:xfrm>
            <a:off x="-702711" y="-1"/>
            <a:ext cx="13597423" cy="6008915"/>
          </a:xfrm>
          <a:prstGeom prst="rect">
            <a:avLst/>
          </a:prstGeom>
          <a:gradFill flip="none" rotWithShape="1">
            <a:gsLst>
              <a:gs pos="35000">
                <a:srgbClr val="D1D1D1"/>
              </a:gs>
              <a:gs pos="100000">
                <a:srgbClr val="DCDCDC"/>
              </a:gs>
              <a:gs pos="0">
                <a:srgbClr val="C6C6C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6"/>
          <a:stretch/>
        </p:blipFill>
        <p:spPr bwMode="auto">
          <a:xfrm>
            <a:off x="870692" y="-1"/>
            <a:ext cx="10450616" cy="525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כ'/אדר א/תשע"ט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  <p:pic>
        <p:nvPicPr>
          <p:cNvPr id="15" name="תמונה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077" y="6196792"/>
            <a:ext cx="1060923" cy="555168"/>
          </a:xfrm>
          <a:prstGeom prst="rect">
            <a:avLst/>
          </a:prstGeom>
        </p:spPr>
      </p:pic>
      <p:pic>
        <p:nvPicPr>
          <p:cNvPr id="17" name="Picture 1"/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8"/>
          <a:stretch/>
        </p:blipFill>
        <p:spPr bwMode="auto">
          <a:xfrm>
            <a:off x="292806" y="6141791"/>
            <a:ext cx="1817020" cy="574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מלבן 17"/>
          <p:cNvSpPr/>
          <p:nvPr userDrawn="1"/>
        </p:nvSpPr>
        <p:spPr>
          <a:xfrm>
            <a:off x="2109826" y="4249384"/>
            <a:ext cx="7972348" cy="146838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2109826" y="4249383"/>
            <a:ext cx="7972348" cy="975374"/>
          </a:xfrm>
        </p:spPr>
        <p:txBody>
          <a:bodyPr vert="horz" lIns="91440" tIns="45720" rIns="91440" bIns="45720" rtlCol="1" anchor="b">
            <a:normAutofit/>
          </a:bodyPr>
          <a:lstStyle>
            <a:lvl1pPr algn="ctr">
              <a:defRPr lang="he-IL" sz="3200" dirty="0" smtClean="0">
                <a:solidFill>
                  <a:srgbClr val="B01A1A"/>
                </a:solidFill>
                <a:effectLst/>
                <a:cs typeface="+mn-cs"/>
              </a:defRPr>
            </a:lvl1pPr>
          </a:lstStyle>
          <a:p>
            <a:pPr lvl="0" algn="ctr"/>
            <a:r>
              <a:rPr lang="he-IL" dirty="0" smtClean="0"/>
              <a:t>כותרת ראשית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109826" y="5316832"/>
            <a:ext cx="7972348" cy="3561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 smtClean="0"/>
              <a:t>לחץ כדי לערוך סגנון כותרת משנה של תבנית בסיס</a:t>
            </a:r>
            <a:endParaRPr lang="he-IL" dirty="0"/>
          </a:p>
        </p:txBody>
      </p:sp>
      <p:cxnSp>
        <p:nvCxnSpPr>
          <p:cNvPr id="19" name="מחבר ישר 18"/>
          <p:cNvCxnSpPr/>
          <p:nvPr userDrawn="1"/>
        </p:nvCxnSpPr>
        <p:spPr>
          <a:xfrm>
            <a:off x="3026229" y="5259528"/>
            <a:ext cx="6139543" cy="0"/>
          </a:xfrm>
          <a:prstGeom prst="line">
            <a:avLst/>
          </a:prstGeom>
          <a:ln>
            <a:solidFill>
              <a:srgbClr val="B01A1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589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כ'/אדר א/תשע"ט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472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כ'/אדר א/תשע"ט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4127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כ'/אדר א/תשע"ט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5118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כותרת וטבל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בלה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he-I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25EBF3-D944-4E35-8488-8E1C1A3470E0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107900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כותרת, טקסט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01B072-F07E-48AA-9704-E2D09DB810D8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0964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כ'/אדר א/תשע"ט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173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כ'/אדר א/תשע"ט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726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כ'/אדר א/תשע"ט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34147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כ'/אדר א/תשע"ט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14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כ'/אדר א/תשע"ט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282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כ'/אדר א/תשע"ט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305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כ'/אדר א/תשע"ט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338" y="6088443"/>
            <a:ext cx="1060923" cy="555168"/>
          </a:xfrm>
          <a:prstGeom prst="rect">
            <a:avLst/>
          </a:prstGeom>
        </p:spPr>
      </p:pic>
      <p:pic>
        <p:nvPicPr>
          <p:cNvPr id="9" name="Picture 1"/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8"/>
          <a:stretch/>
        </p:blipFill>
        <p:spPr bwMode="auto">
          <a:xfrm>
            <a:off x="575043" y="6069089"/>
            <a:ext cx="1817020" cy="574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כותרת 1"/>
          <p:cNvSpPr>
            <a:spLocks noGrp="1"/>
          </p:cNvSpPr>
          <p:nvPr>
            <p:ph type="ctrTitle" hasCustomPrompt="1"/>
          </p:nvPr>
        </p:nvSpPr>
        <p:spPr>
          <a:xfrm>
            <a:off x="3934407" y="1885560"/>
            <a:ext cx="4218993" cy="1939992"/>
          </a:xfrm>
        </p:spPr>
        <p:txBody>
          <a:bodyPr vert="horz" lIns="91440" tIns="45720" rIns="91440" bIns="45720" rtlCol="1" anchor="ctr">
            <a:normAutofit/>
          </a:bodyPr>
          <a:lstStyle>
            <a:lvl1pPr algn="ctr">
              <a:defRPr lang="he-IL" sz="3200" dirty="0" smtClean="0">
                <a:solidFill>
                  <a:srgbClr val="B01A1A"/>
                </a:solidFill>
                <a:effectLst/>
                <a:cs typeface="+mn-cs"/>
              </a:defRPr>
            </a:lvl1pPr>
          </a:lstStyle>
          <a:p>
            <a:pPr lvl="0" algn="ctr"/>
            <a:r>
              <a:rPr lang="he-IL" dirty="0" smtClean="0"/>
              <a:t>תודה ולהתראות!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407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כ'/אדר א/תשע"ט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840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63B89-5A57-44D2-AE9F-B71FACF867A4}" type="datetimeFigureOut">
              <a:rPr lang="he-IL" smtClean="0"/>
              <a:t>כ'/אדר א/תשע"ט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  <p:cxnSp>
        <p:nvCxnSpPr>
          <p:cNvPr id="7" name="מחבר ישר 6"/>
          <p:cNvCxnSpPr/>
          <p:nvPr userDrawn="1"/>
        </p:nvCxnSpPr>
        <p:spPr>
          <a:xfrm>
            <a:off x="2015412" y="1409877"/>
            <a:ext cx="10176588" cy="0"/>
          </a:xfrm>
          <a:prstGeom prst="line">
            <a:avLst/>
          </a:prstGeom>
          <a:ln>
            <a:solidFill>
              <a:srgbClr val="B01A1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"/>
          <p:cNvPicPr/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8"/>
          <a:stretch/>
        </p:blipFill>
        <p:spPr bwMode="auto">
          <a:xfrm>
            <a:off x="381000" y="6356350"/>
            <a:ext cx="1251697" cy="3957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תמונה 8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338" y="6261328"/>
            <a:ext cx="1060923" cy="55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6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theguardian.com/lifeandstyle/2013/apr/26/meet-women-doing-mens-work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נשים בשוק העבודה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e-IL" dirty="0" smtClean="0"/>
              <a:t>יום האישה הבינלאומי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9816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he-IL" altLang="he-IL" sz="3600" dirty="0"/>
              <a:t>מה היתרונות שמביאות </a:t>
            </a:r>
            <a:r>
              <a:rPr lang="he-IL" altLang="he-IL" sz="3600" dirty="0" smtClean="0"/>
              <a:t>איתן </a:t>
            </a:r>
            <a:r>
              <a:rPr lang="he-IL" altLang="he-IL" sz="3600" dirty="0"/>
              <a:t>נשים לשוק </a:t>
            </a:r>
            <a:r>
              <a:rPr lang="he-IL" altLang="he-IL" sz="3600" dirty="0" smtClean="0"/>
              <a:t>העבודה?</a:t>
            </a:r>
            <a:endParaRPr lang="en-US" altLang="he-IL" sz="3600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58324" y="1690688"/>
            <a:ext cx="6300787" cy="43968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e-IL" altLang="he-IL" sz="4000" dirty="0"/>
              <a:t> יעילות </a:t>
            </a:r>
          </a:p>
          <a:p>
            <a:pPr eaLnBrk="1" hangingPunct="1">
              <a:lnSpc>
                <a:spcPct val="80000"/>
              </a:lnSpc>
            </a:pPr>
            <a:r>
              <a:rPr lang="he-IL" altLang="he-IL" sz="4000" dirty="0" smtClean="0"/>
              <a:t>עבודת </a:t>
            </a:r>
            <a:r>
              <a:rPr lang="he-IL" altLang="he-IL" sz="4000" dirty="0"/>
              <a:t>צוות </a:t>
            </a:r>
          </a:p>
          <a:p>
            <a:pPr eaLnBrk="1" hangingPunct="1">
              <a:lnSpc>
                <a:spcPct val="80000"/>
              </a:lnSpc>
            </a:pPr>
            <a:r>
              <a:rPr lang="he-IL" altLang="he-IL" sz="4000" dirty="0"/>
              <a:t>נאמנות </a:t>
            </a:r>
          </a:p>
          <a:p>
            <a:pPr eaLnBrk="1" hangingPunct="1">
              <a:lnSpc>
                <a:spcPct val="80000"/>
              </a:lnSpc>
            </a:pPr>
            <a:r>
              <a:rPr lang="he-IL" altLang="he-IL" sz="4000" dirty="0"/>
              <a:t>תרומה מעבר לתפקיד</a:t>
            </a:r>
          </a:p>
          <a:p>
            <a:pPr eaLnBrk="1" hangingPunct="1">
              <a:lnSpc>
                <a:spcPct val="80000"/>
              </a:lnSpc>
            </a:pPr>
            <a:r>
              <a:rPr lang="he-IL" altLang="he-IL" sz="4000" dirty="0"/>
              <a:t>הימנעות מקונפליקטים</a:t>
            </a:r>
          </a:p>
          <a:p>
            <a:pPr eaLnBrk="1" hangingPunct="1">
              <a:lnSpc>
                <a:spcPct val="80000"/>
              </a:lnSpc>
            </a:pPr>
            <a:r>
              <a:rPr lang="he-IL" altLang="he-IL" sz="4000" dirty="0"/>
              <a:t>זהירות </a:t>
            </a:r>
          </a:p>
          <a:p>
            <a:pPr eaLnBrk="1" hangingPunct="1">
              <a:lnSpc>
                <a:spcPct val="80000"/>
              </a:lnSpc>
            </a:pPr>
            <a:r>
              <a:rPr lang="he-IL" altLang="he-IL" sz="4000" dirty="0"/>
              <a:t>חשיבה מחוץ לקופסא </a:t>
            </a:r>
          </a:p>
          <a:p>
            <a:pPr eaLnBrk="1" hangingPunct="1">
              <a:lnSpc>
                <a:spcPct val="80000"/>
              </a:lnSpc>
            </a:pPr>
            <a:endParaRPr lang="he-IL" altLang="he-IL" sz="4000" dirty="0"/>
          </a:p>
          <a:p>
            <a:pPr eaLnBrk="1" hangingPunct="1">
              <a:lnSpc>
                <a:spcPct val="80000"/>
              </a:lnSpc>
            </a:pPr>
            <a:endParaRPr lang="he-IL" altLang="he-IL" sz="4000" dirty="0"/>
          </a:p>
          <a:p>
            <a:pPr eaLnBrk="1" hangingPunct="1">
              <a:lnSpc>
                <a:spcPct val="80000"/>
              </a:lnSpc>
            </a:pPr>
            <a:endParaRPr lang="he-IL" altLang="he-IL" sz="4000" dirty="0"/>
          </a:p>
        </p:txBody>
      </p:sp>
      <p:sp>
        <p:nvSpPr>
          <p:cNvPr id="9220" name="AutoShape 5" descr="837fae75aa9a8c5b114fc28ee8d4f449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he-IL" altLang="he-IL"/>
          </a:p>
        </p:txBody>
      </p:sp>
      <p:sp>
        <p:nvSpPr>
          <p:cNvPr id="9221" name="AutoShape 7" descr="837fae75aa9a8c5b114fc28ee8d4f449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he-IL" altLang="he-IL"/>
          </a:p>
        </p:txBody>
      </p:sp>
      <p:sp>
        <p:nvSpPr>
          <p:cNvPr id="9222" name="AutoShape 9" descr="תוצאת תמונה עבור ‪superwoman at work‬‏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he-IL" altLang="he-IL"/>
          </a:p>
        </p:txBody>
      </p:sp>
      <p:sp>
        <p:nvSpPr>
          <p:cNvPr id="9223" name="AutoShape 15" descr="תוצאת תמונה עבור ‪superwoman at work‬‏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he-IL" altLang="he-IL"/>
          </a:p>
        </p:txBody>
      </p:sp>
      <p:sp>
        <p:nvSpPr>
          <p:cNvPr id="9224" name="AutoShape 17" descr="תוצאת תמונה עבור ‪superwoman at work‬‏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he-IL" altLang="he-IL"/>
          </a:p>
        </p:txBody>
      </p:sp>
      <p:pic>
        <p:nvPicPr>
          <p:cNvPr id="30739" name="Picture 19" descr="superwoman-entrepreneur-fly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60" y="2512354"/>
            <a:ext cx="36877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AutoShape 23" descr="17f52d1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he-IL" altLang="he-IL"/>
          </a:p>
        </p:txBody>
      </p:sp>
      <p:sp>
        <p:nvSpPr>
          <p:cNvPr id="9227" name="AutoShape 25" descr="17f52d1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he-IL" altLang="he-IL"/>
          </a:p>
        </p:txBody>
      </p:sp>
      <p:sp>
        <p:nvSpPr>
          <p:cNvPr id="9228" name="AutoShape 27" descr="17f52d1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424741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altLang="he-IL" sz="4000"/>
              <a:t>יעילות מוכחת:</a:t>
            </a:r>
            <a:endParaRPr lang="en-US" altLang="he-IL" sz="400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8368" y="2076450"/>
            <a:ext cx="9505432" cy="478155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he-IL" altLang="he-IL" sz="2000" dirty="0"/>
              <a:t> 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he-IL" altLang="he-IL" sz="4000" dirty="0"/>
              <a:t>   </a:t>
            </a:r>
            <a:r>
              <a:rPr lang="he-IL" altLang="he-IL" sz="2800" dirty="0" smtClean="0"/>
              <a:t>בארגונים בהם נשים מכהנות בתפקידי ניהול בכירים ובמועצות המנהלים יש שיפור ניכר ביעילות התפעולית ובשורת הרווח. במחקר שבוצע בעבר על ידי '</a:t>
            </a:r>
            <a:r>
              <a:rPr lang="he-IL" altLang="he-IL" sz="2800" dirty="0" err="1" smtClean="0"/>
              <a:t>קטליסט</a:t>
            </a:r>
            <a:r>
              <a:rPr lang="he-IL" altLang="he-IL" sz="2800" dirty="0" smtClean="0"/>
              <a:t>', בקרב מאות תאגידים שנמנו על ה-</a:t>
            </a:r>
            <a:r>
              <a:rPr lang="en-US" altLang="he-IL" sz="2800" dirty="0" smtClean="0"/>
              <a:t>Fortune  500 </a:t>
            </a:r>
            <a:r>
              <a:rPr lang="he-IL" altLang="he-IL" sz="2800" dirty="0" smtClean="0"/>
              <a:t>, עלה כי חלה עלייה משמעותית רבעון מול רבעון בהחזר על ההשקעה ובגובה הדיבידנד שחולק בארגונים, בהם היו יותר מ-3 נשים חברות דירקטוריון.. </a:t>
            </a:r>
            <a:endParaRPr lang="en-US" altLang="he-IL" sz="2800" dirty="0" smtClean="0"/>
          </a:p>
        </p:txBody>
      </p:sp>
      <p:pic>
        <p:nvPicPr>
          <p:cNvPr id="31749" name="Picture 5" descr="thinking_out_of_the_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12" y="4941889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 descr="Performance_Improvement_web_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4941889"/>
            <a:ext cx="15843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11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כותרת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altLang="he-IL" dirty="0"/>
              <a:t>מחקר מכון אדווה על פערים </a:t>
            </a:r>
            <a:r>
              <a:rPr lang="he-IL" altLang="he-IL" dirty="0" smtClean="0"/>
              <a:t>באוכלוסייה</a:t>
            </a:r>
            <a:endParaRPr lang="he-IL" altLang="he-IL" dirty="0" smtClean="0"/>
          </a:p>
        </p:txBody>
      </p:sp>
    </p:spTree>
    <p:extLst>
      <p:ext uri="{BB962C8B-B14F-4D97-AF65-F5344CB8AC3E}">
        <p14:creationId xmlns:p14="http://schemas.microsoft.com/office/powerpoint/2010/main" val="167626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altLang="he-IL" smtClean="0"/>
              <a:t>פערי שכר בין המינים 2017</a:t>
            </a: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0" y="1628775"/>
            <a:ext cx="5143500" cy="3714750"/>
          </a:xfrm>
          <a:noFill/>
        </p:spPr>
      </p:pic>
      <p:sp>
        <p:nvSpPr>
          <p:cNvPr id="12292" name="מלבן 3"/>
          <p:cNvSpPr>
            <a:spLocks noChangeArrowheads="1"/>
          </p:cNvSpPr>
          <p:nvPr/>
        </p:nvSpPr>
        <p:spPr bwMode="auto">
          <a:xfrm>
            <a:off x="3176178" y="5620412"/>
            <a:ext cx="62863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he-IL" altLang="he-IL" dirty="0"/>
              <a:t>הפער הגדול ביותר הוא במשרה של </a:t>
            </a:r>
            <a:r>
              <a:rPr lang="he-IL" altLang="he-IL" dirty="0" smtClean="0"/>
              <a:t>ניהול פרויקטים </a:t>
            </a:r>
            <a:r>
              <a:rPr lang="he-IL" altLang="he-IL" dirty="0"/>
              <a:t>בתחום הבינוי והתשתיות (פער של 72% לטובת הגברים)</a:t>
            </a:r>
          </a:p>
        </p:txBody>
      </p:sp>
    </p:spTree>
    <p:extLst>
      <p:ext uri="{BB962C8B-B14F-4D97-AF65-F5344CB8AC3E}">
        <p14:creationId xmlns:p14="http://schemas.microsoft.com/office/powerpoint/2010/main" val="239811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altLang="he-IL" smtClean="0"/>
              <a:t>פערי שכר בין המינים 2017</a:t>
            </a:r>
          </a:p>
        </p:txBody>
      </p:sp>
      <p:pic>
        <p:nvPicPr>
          <p:cNvPr id="3" name="מציין מיקום תוכן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69342" y="1690688"/>
            <a:ext cx="6208122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1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altLang="he-IL" smtClean="0"/>
              <a:t>פערי שכר בין המינים 2017</a:t>
            </a:r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19215" y="1690688"/>
            <a:ext cx="6153569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6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altLang="he-IL" dirty="0" smtClean="0"/>
              <a:t>משלחי היד הנפוצים בקרב נשים וגברים 2016</a:t>
            </a:r>
            <a:endParaRPr lang="he-IL" altLang="he-IL" dirty="0" smtClean="0"/>
          </a:p>
        </p:txBody>
      </p:sp>
      <p:pic>
        <p:nvPicPr>
          <p:cNvPr id="3" name="מציין מיקום תוכן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74063" y="1521433"/>
            <a:ext cx="6902143" cy="486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2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dirty="0"/>
              <a:t>משלחי היד הנפוצים בקרב נשים וגברים 2016</a:t>
            </a:r>
            <a:endParaRPr lang="he-IL" altLang="he-IL" dirty="0" smtClean="0"/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38943" y="1537503"/>
            <a:ext cx="6508491" cy="459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1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dirty="0"/>
              <a:t>משלחי היד הנפוצים בקרב נשים וגברים 2016</a:t>
            </a:r>
            <a:endParaRPr lang="he-IL" altLang="he-IL" dirty="0" smtClean="0"/>
          </a:p>
        </p:txBody>
      </p:sp>
      <p:pic>
        <p:nvPicPr>
          <p:cNvPr id="3" name="מציין מיקום תוכן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58654" y="1603223"/>
            <a:ext cx="6357957" cy="450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6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dirty="0"/>
              <a:t>משלחי היד הנפוצים בקרב נשים וגברים 2016</a:t>
            </a:r>
            <a:endParaRPr lang="he-IL" altLang="he-IL" dirty="0" smtClean="0"/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08548" y="1539914"/>
            <a:ext cx="6408063" cy="452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3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תרגיל באיוש משרה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44121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טריוויה נשים בשוק העבודה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478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altLang="he-IL" sz="4000" dirty="0" smtClean="0"/>
              <a:t>נא </a:t>
            </a:r>
            <a:r>
              <a:rPr lang="he-IL" altLang="he-IL" sz="4000" dirty="0"/>
              <a:t>לענות בהצבעה על השאלות הבאות:</a:t>
            </a:r>
            <a:endParaRPr lang="en-US" altLang="he-IL" sz="400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e-IL" altLang="he-IL" dirty="0" smtClean="0"/>
              <a:t>כמה מתוך רשימת עשרת העשירים ביותר במדינת ישראל הם נשים?</a:t>
            </a:r>
            <a:endParaRPr lang="he-IL" altLang="he-IL" dirty="0" smtClean="0"/>
          </a:p>
          <a:p>
            <a:pPr eaLnBrk="1" hangingPunct="1"/>
            <a:endParaRPr lang="he-IL" altLang="he-IL" dirty="0" smtClean="0"/>
          </a:p>
          <a:p>
            <a:pPr eaLnBrk="1" hangingPunct="1"/>
            <a:endParaRPr lang="en-US" altLang="he-IL" dirty="0" smtClean="0"/>
          </a:p>
        </p:txBody>
      </p:sp>
      <p:pic>
        <p:nvPicPr>
          <p:cNvPr id="9221" name="Picture 5" descr="2784370_6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838" y="2721453"/>
            <a:ext cx="3149546" cy="252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351088" y="2349501"/>
            <a:ext cx="3097212" cy="3903663"/>
            <a:chOff x="521" y="1480"/>
            <a:chExt cx="1951" cy="2459"/>
          </a:xfrm>
        </p:grpSpPr>
        <p:pic>
          <p:nvPicPr>
            <p:cNvPr id="13318" name="Picture 9" descr="538b18503d2a48f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1480"/>
              <a:ext cx="1758" cy="2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9" name="Oval 10"/>
            <p:cNvSpPr>
              <a:spLocks noChangeArrowheads="1"/>
            </p:cNvSpPr>
            <p:nvPr/>
          </p:nvSpPr>
          <p:spPr bwMode="auto">
            <a:xfrm>
              <a:off x="521" y="2387"/>
              <a:ext cx="1951" cy="36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endParaRPr lang="he-IL" altLang="he-IL"/>
            </a:p>
          </p:txBody>
        </p:sp>
      </p:grpSp>
    </p:spTree>
    <p:extLst>
      <p:ext uri="{BB962C8B-B14F-4D97-AF65-F5344CB8AC3E}">
        <p14:creationId xmlns:p14="http://schemas.microsoft.com/office/powerpoint/2010/main" val="253810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altLang="he-IL" sz="4000" dirty="0" smtClean="0"/>
              <a:t>נא </a:t>
            </a:r>
            <a:r>
              <a:rPr lang="he-IL" altLang="he-IL" sz="4000" dirty="0"/>
              <a:t>לענות בהצבעה על השאלות הבאות:</a:t>
            </a:r>
            <a:endParaRPr lang="en-US" altLang="he-IL" sz="400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e-IL" altLang="he-IL" dirty="0" smtClean="0"/>
              <a:t>מהו אחוז הנשים בדירקטוריונים של חברות ציבוריות?</a:t>
            </a:r>
            <a:endParaRPr lang="en-US" altLang="he-IL" dirty="0" smtClean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242" y="2208484"/>
            <a:ext cx="6306354" cy="313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4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altLang="he-IL" sz="4000" dirty="0" smtClean="0"/>
              <a:t>נא </a:t>
            </a:r>
            <a:r>
              <a:rPr lang="he-IL" altLang="he-IL" sz="4000" dirty="0"/>
              <a:t>לענות בהצבעה על השאלות הבאות:</a:t>
            </a:r>
            <a:endParaRPr lang="en-US" altLang="he-IL" sz="400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e-IL" altLang="he-IL" dirty="0" smtClean="0"/>
              <a:t>מהו אחוז הנשים בתפקיד פרלמנטרי בישראל?</a:t>
            </a:r>
            <a:endParaRPr lang="en-US" altLang="he-IL" dirty="0" smtClean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819" y="2517169"/>
            <a:ext cx="7997417" cy="317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4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מה ניתן לעשות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8266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265539" y="383938"/>
            <a:ext cx="8229600" cy="1143000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he-IL" dirty="0">
                <a:solidFill>
                  <a:srgbClr val="C00000"/>
                </a:solidFill>
              </a:rPr>
              <a:t>איך הגענו למצב הזה </a:t>
            </a:r>
            <a:r>
              <a:rPr lang="he-IL" dirty="0" smtClean="0">
                <a:solidFill>
                  <a:srgbClr val="C00000"/>
                </a:solidFill>
              </a:rPr>
              <a:t>ולמה?</a:t>
            </a:r>
            <a:endParaRPr lang="he-IL" dirty="0">
              <a:solidFill>
                <a:srgbClr val="C0000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 algn="just">
              <a:buFontTx/>
              <a:buAutoNum type="arabicPeriod"/>
              <a:defRPr/>
            </a:pPr>
            <a:r>
              <a:rPr lang="he-IL" altLang="he-IL" sz="1800" b="1" dirty="0"/>
              <a:t> </a:t>
            </a:r>
            <a:r>
              <a:rPr lang="he-IL" altLang="he-IL" sz="1800" b="1" u="sng" dirty="0"/>
              <a:t>חינוך</a:t>
            </a:r>
            <a:r>
              <a:rPr lang="he-IL" altLang="he-IL" sz="1800" b="1" dirty="0"/>
              <a:t> - מגיל צעיר מחנכים נשים שכלכלה זה לא בשבילן. </a:t>
            </a:r>
            <a:r>
              <a:rPr lang="he-IL" altLang="he-IL" sz="1800" b="1" dirty="0"/>
              <a:t>גברים מנהלים עסק, נשים את הבית מעטות לומדות </a:t>
            </a:r>
            <a:r>
              <a:rPr lang="he-IL" altLang="he-IL" sz="1800" b="1" dirty="0" smtClean="0"/>
              <a:t>מתמטיקה.</a:t>
            </a:r>
            <a:endParaRPr lang="he-IL" altLang="he-IL" sz="1800" b="1" dirty="0"/>
          </a:p>
          <a:p>
            <a:pPr marL="457200" indent="-457200" algn="just">
              <a:buFontTx/>
              <a:buAutoNum type="arabicPeriod"/>
              <a:defRPr/>
            </a:pPr>
            <a:endParaRPr lang="he-IL" altLang="he-IL" sz="1800" b="1" dirty="0"/>
          </a:p>
          <a:p>
            <a:pPr marL="457200" indent="-457200" algn="just">
              <a:buFontTx/>
              <a:buAutoNum type="arabicPeriod"/>
              <a:defRPr/>
            </a:pPr>
            <a:r>
              <a:rPr lang="he-IL" altLang="he-IL" sz="1800" b="1" u="sng" dirty="0" smtClean="0"/>
              <a:t>הימנעות מצניעות יתר</a:t>
            </a:r>
            <a:r>
              <a:rPr lang="he-IL" altLang="he-IL" sz="1800" b="1" dirty="0" smtClean="0"/>
              <a:t>- מה מספרות </a:t>
            </a:r>
            <a:r>
              <a:rPr lang="he-IL" altLang="he-IL" sz="1800" b="1" dirty="0"/>
              <a:t>מנכ"ליות בחברות </a:t>
            </a:r>
            <a:r>
              <a:rPr lang="he-IL" altLang="he-IL" sz="1800" b="1" dirty="0" smtClean="0"/>
              <a:t>גדולות בראיונות? המעטות מעדיפות </a:t>
            </a:r>
            <a:r>
              <a:rPr lang="he-IL" altLang="he-IL" sz="1800" b="1" dirty="0"/>
              <a:t>להקטין את עצמן, </a:t>
            </a:r>
            <a:r>
              <a:rPr lang="he-IL" altLang="he-IL" sz="1800" b="1" dirty="0" smtClean="0"/>
              <a:t>נמנעות מלדבר בשבחי </a:t>
            </a:r>
            <a:r>
              <a:rPr lang="he-IL" altLang="he-IL" sz="1800" b="1" dirty="0"/>
              <a:t>עצמן, מדברות על </a:t>
            </a:r>
            <a:r>
              <a:rPr lang="he-IL" altLang="he-IL" sz="1800" b="1" dirty="0" smtClean="0"/>
              <a:t>ההישגים שלהן </a:t>
            </a:r>
            <a:r>
              <a:rPr lang="he-IL" altLang="he-IL" sz="1800" b="1" dirty="0"/>
              <a:t>בלשון </a:t>
            </a:r>
            <a:r>
              <a:rPr lang="he-IL" altLang="he-IL" sz="1800" b="1" dirty="0" smtClean="0"/>
              <a:t>רבים. גברים לעומת זאת ישתמשו פעמים רבות בטענות כי "הכול </a:t>
            </a:r>
            <a:r>
              <a:rPr lang="he-IL" altLang="he-IL" sz="1800" b="1" dirty="0"/>
              <a:t>הוא עשה </a:t>
            </a:r>
            <a:r>
              <a:rPr lang="he-IL" altLang="he-IL" sz="1800" b="1" dirty="0" smtClean="0"/>
              <a:t>לבד".</a:t>
            </a:r>
            <a:endParaRPr lang="he-IL" altLang="he-IL" sz="1800" b="1" dirty="0"/>
          </a:p>
          <a:p>
            <a:pPr marL="457200" indent="-457200" algn="just">
              <a:buFontTx/>
              <a:buAutoNum type="arabicPeriod"/>
              <a:defRPr/>
            </a:pPr>
            <a:endParaRPr lang="he-IL" altLang="he-IL" sz="1800" b="1" dirty="0"/>
          </a:p>
          <a:p>
            <a:pPr marL="457200" indent="-457200" algn="just">
              <a:buFontTx/>
              <a:buAutoNum type="arabicPeriod"/>
              <a:defRPr/>
            </a:pPr>
            <a:r>
              <a:rPr lang="he-IL" altLang="he-IL" sz="1800" b="1" u="sng" dirty="0" smtClean="0"/>
              <a:t>צמצום חשיפה הצלחות</a:t>
            </a:r>
            <a:r>
              <a:rPr lang="he-IL" altLang="he-IL" sz="1800" b="1" dirty="0" smtClean="0"/>
              <a:t> </a:t>
            </a:r>
            <a:r>
              <a:rPr lang="he-IL" altLang="he-IL" sz="1800" b="1" dirty="0"/>
              <a:t>- נשים </a:t>
            </a:r>
            <a:r>
              <a:rPr lang="he-IL" altLang="he-IL" sz="1800" b="1" dirty="0" smtClean="0"/>
              <a:t>מעדיפות להימנע מחשיפת ההצלחות שלהן, פעמים רבות לטענתן מתוך רצון לא </a:t>
            </a:r>
            <a:r>
              <a:rPr lang="he-IL" altLang="he-IL" sz="1800" b="1" dirty="0"/>
              <a:t>"לנקר עיניים". שלא יזיקו להן, שלא יתבלטו. </a:t>
            </a:r>
            <a:r>
              <a:rPr lang="he-IL" altLang="he-IL" sz="1800" b="1" dirty="0" smtClean="0"/>
              <a:t>רבות חונכו על פי הטענה: </a:t>
            </a:r>
            <a:r>
              <a:rPr lang="he-IL" altLang="he-IL" sz="1800" b="1" dirty="0"/>
              <a:t>גם אם אתן עושות דברים גדולים, תעשו את זה בשקט. </a:t>
            </a:r>
          </a:p>
          <a:p>
            <a:pPr marL="457200" indent="-457200" algn="just">
              <a:buFontTx/>
              <a:buAutoNum type="arabicPeriod"/>
              <a:defRPr/>
            </a:pPr>
            <a:endParaRPr lang="he-IL" altLang="he-IL" sz="1800" b="1" dirty="0"/>
          </a:p>
          <a:p>
            <a:pPr marL="457200" indent="-457200" algn="just">
              <a:buFontTx/>
              <a:buAutoNum type="arabicPeriod"/>
              <a:defRPr/>
            </a:pPr>
            <a:r>
              <a:rPr lang="he-IL" altLang="he-IL" sz="1800" b="1" u="sng" dirty="0" smtClean="0"/>
              <a:t>בושה </a:t>
            </a:r>
            <a:r>
              <a:rPr lang="he-IL" altLang="he-IL" sz="1800" b="1" u="sng" dirty="0"/>
              <a:t>בשל שלושת הגורמים </a:t>
            </a:r>
            <a:r>
              <a:rPr lang="he-IL" altLang="he-IL" sz="1800" b="1" u="sng" dirty="0" smtClean="0"/>
              <a:t>מעלה</a:t>
            </a:r>
            <a:r>
              <a:rPr lang="he-IL" altLang="he-IL" sz="1800" b="1" dirty="0" smtClean="0"/>
              <a:t> – נשים רבות טוענות "אם </a:t>
            </a:r>
            <a:r>
              <a:rPr lang="he-IL" altLang="he-IL" sz="1800" b="1" dirty="0"/>
              <a:t>אני מצליחה כל כך בעבודה אז כנראה אני כישלון </a:t>
            </a:r>
            <a:r>
              <a:rPr lang="he-IL" altLang="he-IL" sz="1800" b="1" dirty="0" smtClean="0"/>
              <a:t>במשפחה" וטוענות לייסורי מצפון.</a:t>
            </a:r>
          </a:p>
          <a:p>
            <a:pPr marL="457200" indent="-457200" algn="just">
              <a:buFontTx/>
              <a:buAutoNum type="arabicPeriod"/>
              <a:defRPr/>
            </a:pPr>
            <a:endParaRPr lang="he-IL" altLang="he-IL" sz="1800" b="1" dirty="0" smtClean="0"/>
          </a:p>
          <a:p>
            <a:pPr marL="457200" indent="-457200" algn="just">
              <a:buFontTx/>
              <a:buAutoNum type="arabicPeriod"/>
              <a:defRPr/>
            </a:pPr>
            <a:r>
              <a:rPr lang="he-IL" altLang="he-IL" sz="1800" b="1" u="sng" dirty="0" smtClean="0"/>
              <a:t>נשים וכסף</a:t>
            </a:r>
            <a:r>
              <a:rPr lang="he-IL" altLang="he-IL" sz="1800" b="1" dirty="0" smtClean="0"/>
              <a:t>- נשים רבות טוענות כי הן לא מבינות בכסף והן לא צריכות לעסוק בכך. זו טענה המקטינה את יכולותיהן ומצמצמת הזדמנויות.</a:t>
            </a:r>
            <a:endParaRPr lang="he-IL" altLang="he-IL" sz="1800" b="1" u="sng" dirty="0"/>
          </a:p>
          <a:p>
            <a:pPr>
              <a:defRPr/>
            </a:pPr>
            <a:endParaRPr lang="he-IL" sz="1800" dirty="0"/>
          </a:p>
        </p:txBody>
      </p:sp>
    </p:spTree>
    <p:extLst>
      <p:ext uri="{BB962C8B-B14F-4D97-AF65-F5344CB8AC3E}">
        <p14:creationId xmlns:p14="http://schemas.microsoft.com/office/powerpoint/2010/main" val="9631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C00000"/>
                </a:solidFill>
              </a:rPr>
              <a:t>ואיך מתקדמים מכאן?</a:t>
            </a:r>
            <a:endParaRPr lang="he-IL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Tx/>
              <a:buAutoNum type="arabicPeriod"/>
              <a:defRPr/>
            </a:pPr>
            <a:r>
              <a:rPr lang="he-IL" altLang="he-IL" b="1" dirty="0"/>
              <a:t> </a:t>
            </a:r>
            <a:r>
              <a:rPr lang="he-IL" altLang="he-IL" b="1" u="sng" dirty="0"/>
              <a:t>לשנות גישה ודרך חינוך </a:t>
            </a:r>
            <a:r>
              <a:rPr lang="he-IL" altLang="he-IL" b="1" dirty="0"/>
              <a:t>–היום החינוך הוא </a:t>
            </a:r>
            <a:r>
              <a:rPr lang="he-IL" altLang="he-IL" b="1" dirty="0" smtClean="0"/>
              <a:t>שוויוני, ונותן מבחינה מקצועית הזדמנות שווה לנשים כמו גם לגברים. השמיים </a:t>
            </a:r>
            <a:r>
              <a:rPr lang="he-IL" altLang="he-IL" b="1" dirty="0"/>
              <a:t>הם </a:t>
            </a:r>
            <a:r>
              <a:rPr lang="he-IL" altLang="he-IL" b="1" dirty="0" smtClean="0"/>
              <a:t>הגבול.</a:t>
            </a:r>
            <a:endParaRPr lang="he-IL" altLang="he-IL" b="1" dirty="0"/>
          </a:p>
          <a:p>
            <a:pPr marL="457200" indent="-457200" algn="just">
              <a:buFontTx/>
              <a:buAutoNum type="arabicPeriod"/>
              <a:defRPr/>
            </a:pPr>
            <a:endParaRPr lang="he-IL" altLang="he-IL" b="1" dirty="0"/>
          </a:p>
          <a:p>
            <a:pPr marL="457200" indent="-457200" algn="just">
              <a:buFontTx/>
              <a:buAutoNum type="arabicPeriod"/>
              <a:defRPr/>
            </a:pPr>
            <a:r>
              <a:rPr lang="he-IL" altLang="he-IL" b="1" u="sng" dirty="0"/>
              <a:t>לקרוא </a:t>
            </a:r>
            <a:r>
              <a:rPr lang="he-IL" altLang="he-IL" b="1" u="sng" dirty="0" err="1"/>
              <a:t>ולהתענין</a:t>
            </a:r>
            <a:r>
              <a:rPr lang="he-IL" altLang="he-IL" b="1" u="sng" dirty="0"/>
              <a:t>- </a:t>
            </a:r>
            <a:r>
              <a:rPr lang="he-IL" altLang="he-IL" b="1" dirty="0"/>
              <a:t>היום </a:t>
            </a:r>
            <a:r>
              <a:rPr lang="he-IL" altLang="he-IL" b="1" dirty="0" err="1"/>
              <a:t>הכל</a:t>
            </a:r>
            <a:r>
              <a:rPr lang="he-IL" altLang="he-IL" b="1" dirty="0"/>
              <a:t> נגיש באינטרנט. העיתונות הכלכלית הפכה לידידותית למשתמש. </a:t>
            </a:r>
            <a:r>
              <a:rPr lang="he-IL" altLang="he-IL" b="1" dirty="0"/>
              <a:t>צריך רק להתגבר על דעות קדומות , אז מתחילים לקרוא כותרות: </a:t>
            </a:r>
            <a:r>
              <a:rPr lang="he-IL" altLang="he-IL" b="1" dirty="0" smtClean="0"/>
              <a:t>מה הזכויות שמגיעות לי? </a:t>
            </a:r>
            <a:r>
              <a:rPr lang="he-IL" altLang="he-IL" b="1" dirty="0"/>
              <a:t>מה זה פק"מ</a:t>
            </a:r>
            <a:r>
              <a:rPr lang="he-IL" altLang="he-IL" b="1" dirty="0"/>
              <a:t>, מע"מ, גרעון</a:t>
            </a:r>
            <a:r>
              <a:rPr lang="he-IL" altLang="he-IL" b="1" dirty="0" smtClean="0"/>
              <a:t>? </a:t>
            </a:r>
            <a:endParaRPr lang="he-IL" altLang="he-IL" b="1" dirty="0"/>
          </a:p>
          <a:p>
            <a:pPr algn="just" eaLnBrk="1" hangingPunct="1">
              <a:lnSpc>
                <a:spcPct val="90000"/>
              </a:lnSpc>
              <a:defRPr/>
            </a:pPr>
            <a:endParaRPr lang="en-US" altLang="he-IL" b="1" u="sng" dirty="0">
              <a:solidFill>
                <a:schemeClr val="accent2"/>
              </a:solidFill>
            </a:endParaRPr>
          </a:p>
        </p:txBody>
      </p:sp>
      <p:pic>
        <p:nvPicPr>
          <p:cNvPr id="4" name="Picture 14" descr="negoti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928" y="4489807"/>
            <a:ext cx="2757545" cy="201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34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he-IL" dirty="0">
                <a:solidFill>
                  <a:srgbClr val="C00000"/>
                </a:solidFill>
              </a:rPr>
              <a:t>ואיך מתקדמים מכאן?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None/>
              <a:defRPr/>
            </a:pPr>
            <a:r>
              <a:rPr lang="he-IL" altLang="he-IL" sz="2000" b="1" dirty="0"/>
              <a:t>3. </a:t>
            </a:r>
            <a:r>
              <a:rPr lang="he-IL" altLang="he-IL" sz="2000" b="1" u="sng" dirty="0"/>
              <a:t>ליישם דברים</a:t>
            </a:r>
            <a:r>
              <a:rPr lang="he-IL" altLang="he-IL" sz="2000" b="1" dirty="0"/>
              <a:t> -לבדוק מה קורה </a:t>
            </a:r>
            <a:r>
              <a:rPr lang="he-IL" altLang="he-IL" sz="2000" b="1" dirty="0" smtClean="0"/>
              <a:t>אצלכם בבית, ודאגו לכך שכל בני הבית, בנים ובנות כאחד יהיו מעורבים. </a:t>
            </a:r>
            <a:r>
              <a:rPr lang="he-IL" altLang="he-IL" sz="2000" b="1" dirty="0"/>
              <a:t>קחו את החשבונות הקבועים, חשמל, מים, ארנונה, ותעברו עליהם. </a:t>
            </a:r>
            <a:r>
              <a:rPr lang="he-IL" altLang="he-IL" sz="2000" b="1" dirty="0"/>
              <a:t>תראו כמה </a:t>
            </a:r>
            <a:r>
              <a:rPr lang="he-IL" altLang="he-IL" sz="2000" b="1" dirty="0" smtClean="0"/>
              <a:t>שילמתם </a:t>
            </a:r>
            <a:r>
              <a:rPr lang="he-IL" altLang="he-IL" sz="2000" b="1" dirty="0"/>
              <a:t>חשמל בתקופה המקבילה בשנה שעברה והאם צריכת החשמל שלכם עלתה ולמה. </a:t>
            </a:r>
          </a:p>
          <a:p>
            <a:pPr marL="457200" indent="-457200" algn="just">
              <a:buNone/>
              <a:defRPr/>
            </a:pPr>
            <a:endParaRPr lang="he-IL" altLang="he-IL" sz="2000" b="1" dirty="0"/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he-IL" altLang="he-IL" sz="2000" b="1" dirty="0"/>
              <a:t>4. </a:t>
            </a:r>
            <a:r>
              <a:rPr lang="he-IL" altLang="he-IL" sz="2000" b="1" u="sng" dirty="0"/>
              <a:t>לזכור רומא לא נבנתה ביום אחד- </a:t>
            </a:r>
            <a:r>
              <a:rPr lang="he-IL" altLang="he-IL" sz="2000" b="1" dirty="0"/>
              <a:t>אל תהססו לשאול שאלות, לברר מינוחים</a:t>
            </a:r>
            <a:r>
              <a:rPr lang="he-IL" altLang="he-IL" sz="2000" b="1" dirty="0"/>
              <a:t>. </a:t>
            </a:r>
            <a:r>
              <a:rPr lang="he-IL" altLang="he-IL" sz="2000" b="1" dirty="0" smtClean="0"/>
              <a:t>מותר וכדאי להקים </a:t>
            </a:r>
            <a:r>
              <a:rPr lang="he-IL" altLang="he-IL" sz="2000" b="1" dirty="0"/>
              <a:t>קבוצות דיון ופורמים של חשיבה </a:t>
            </a:r>
            <a:r>
              <a:rPr lang="he-IL" altLang="he-IL" sz="2000" b="1" dirty="0" smtClean="0"/>
              <a:t>אחרת, </a:t>
            </a:r>
            <a:r>
              <a:rPr lang="he-IL" altLang="he-IL" sz="2000" b="1" dirty="0"/>
              <a:t>אל תאמצו דעות של אחרים , חישבו על כל דבר כאילו זה פעם ראשונה שמשהו בעולם מתמודד עם העניין .</a:t>
            </a:r>
          </a:p>
          <a:p>
            <a:pPr>
              <a:defRPr/>
            </a:pPr>
            <a:endParaRPr lang="he-IL" dirty="0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454935" y="3963881"/>
            <a:ext cx="3497262" cy="2540000"/>
            <a:chOff x="567" y="2614"/>
            <a:chExt cx="2203" cy="1600"/>
          </a:xfrm>
        </p:grpSpPr>
        <p:pic>
          <p:nvPicPr>
            <p:cNvPr id="21509" name="Picture 7" descr="stock-photo-19137228-female-construction-worker-wearing-safety-protective-gea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2614"/>
              <a:ext cx="1065" cy="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0" name="Picture 9" descr="home-femal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" y="2750"/>
              <a:ext cx="933" cy="1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9891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he-IL" dirty="0" smtClean="0">
                <a:solidFill>
                  <a:srgbClr val="C00000"/>
                </a:solidFill>
              </a:rPr>
              <a:t>ופרקטית, לקראת שוק העבודה?</a:t>
            </a:r>
            <a:endParaRPr lang="en-US" altLang="he-IL" dirty="0">
              <a:solidFill>
                <a:srgbClr val="C000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3388" y="1600201"/>
            <a:ext cx="8507412" cy="4525963"/>
          </a:xfrm>
        </p:spPr>
        <p:txBody>
          <a:bodyPr>
            <a:normAutofit fontScale="92500" lnSpcReduction="20000"/>
          </a:bodyPr>
          <a:lstStyle/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he-IL" altLang="he-IL" b="1" dirty="0" smtClean="0"/>
              <a:t>ראיונות עבודה</a:t>
            </a:r>
          </a:p>
          <a:p>
            <a:pPr algn="just" eaLnBrk="1" hangingPunct="1">
              <a:lnSpc>
                <a:spcPct val="90000"/>
              </a:lnSpc>
            </a:pPr>
            <a:r>
              <a:rPr lang="he-IL" altLang="he-IL" dirty="0" smtClean="0"/>
              <a:t>להיות </a:t>
            </a:r>
            <a:r>
              <a:rPr lang="he-IL" altLang="he-IL" dirty="0" smtClean="0"/>
              <a:t>ענייני- להתמקד בתפקיד </a:t>
            </a:r>
            <a:r>
              <a:rPr lang="he-IL" altLang="he-IL" dirty="0" smtClean="0"/>
              <a:t>ובדרישותיו ולא בהיבטים הקשורים למגדר.</a:t>
            </a:r>
            <a:endParaRPr lang="he-IL" altLang="he-IL" dirty="0" smtClean="0"/>
          </a:p>
          <a:p>
            <a:pPr algn="just" eaLnBrk="1" hangingPunct="1">
              <a:lnSpc>
                <a:spcPct val="90000"/>
              </a:lnSpc>
            </a:pPr>
            <a:r>
              <a:rPr lang="he-IL" altLang="he-IL" dirty="0" smtClean="0"/>
              <a:t>להסתמך על תפקוד במקומות קודמים או במצבים שמאפיינים את העבודה החדשה.</a:t>
            </a:r>
          </a:p>
          <a:p>
            <a:pPr algn="just" eaLnBrk="1" hangingPunct="1">
              <a:lnSpc>
                <a:spcPct val="90000"/>
              </a:lnSpc>
            </a:pPr>
            <a:r>
              <a:rPr lang="he-IL" altLang="he-IL" dirty="0" smtClean="0"/>
              <a:t>אסרטיביות!</a:t>
            </a:r>
            <a:endParaRPr lang="he-IL" altLang="he-IL" dirty="0" smtClean="0"/>
          </a:p>
          <a:p>
            <a:pPr algn="just" eaLnBrk="1" hangingPunct="1">
              <a:lnSpc>
                <a:spcPct val="90000"/>
              </a:lnSpc>
            </a:pPr>
            <a:r>
              <a:rPr lang="he-IL" altLang="he-IL" dirty="0" smtClean="0"/>
              <a:t>להבליט את הכישורים והיתרונות שתביאו לתפקיד</a:t>
            </a:r>
            <a:r>
              <a:rPr lang="he-IL" altLang="he-IL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 </a:t>
            </a:r>
            <a:r>
              <a:rPr lang="he-IL" b="1" dirty="0"/>
              <a:t>פוליטיקה </a:t>
            </a:r>
            <a:endParaRPr lang="en-US" dirty="0"/>
          </a:p>
          <a:p>
            <a:r>
              <a:rPr lang="he-IL" dirty="0" smtClean="0"/>
              <a:t>כל אחד יכול לקדם </a:t>
            </a:r>
            <a:r>
              <a:rPr lang="he-IL" dirty="0"/>
              <a:t>פעילות ציבורית עבור נשים- בין אם דרך תפקידים ציבוריים, מפלגות, בחירות </a:t>
            </a:r>
            <a:r>
              <a:rPr lang="he-IL" dirty="0" err="1"/>
              <a:t>לועדי</a:t>
            </a:r>
            <a:r>
              <a:rPr lang="he-IL" dirty="0"/>
              <a:t> עובדים וכדו'. בלי קידום אקטיבי של הנושא, לא יכול להיווצר שינוי משמעותי</a:t>
            </a:r>
            <a:r>
              <a:rPr lang="he-IL" dirty="0" smtClean="0"/>
              <a:t>.</a:t>
            </a:r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r>
              <a:rPr lang="he-IL" dirty="0" smtClean="0"/>
              <a:t>וכמובן- </a:t>
            </a:r>
            <a:r>
              <a:rPr lang="he-IL" b="1" dirty="0" smtClean="0"/>
              <a:t>אחריות פיננסית אישית</a:t>
            </a:r>
            <a:r>
              <a:rPr lang="he-IL" dirty="0" smtClean="0"/>
              <a:t>. לבנות אין פטור מאחריות על מצבן הכלכלי האישי.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77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altLang="he-IL" dirty="0" smtClean="0">
                <a:solidFill>
                  <a:srgbClr val="C00000"/>
                </a:solidFill>
              </a:rPr>
              <a:t>נקודה חשובה לסיום בנושא תביעות</a:t>
            </a:r>
            <a:endParaRPr lang="he-IL" altLang="he-IL" dirty="0">
              <a:solidFill>
                <a:srgbClr val="C00000"/>
              </a:solidFill>
            </a:endParaRPr>
          </a:p>
        </p:txBody>
      </p:sp>
      <p:pic>
        <p:nvPicPr>
          <p:cNvPr id="2457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850" y="1844676"/>
            <a:ext cx="4705350" cy="4010025"/>
          </a:xfrm>
          <a:noFill/>
        </p:spPr>
      </p:pic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61" y="1686016"/>
            <a:ext cx="3541713" cy="49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AutoShape 7"/>
          <p:cNvSpPr>
            <a:spLocks noChangeAspect="1" noChangeArrowheads="1"/>
          </p:cNvSpPr>
          <p:nvPr/>
        </p:nvSpPr>
        <p:spPr bwMode="auto">
          <a:xfrm>
            <a:off x="6743700" y="1693863"/>
            <a:ext cx="3240088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21786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altLang="he-IL" dirty="0" smtClean="0">
                <a:solidFill>
                  <a:srgbClr val="C00000"/>
                </a:solidFill>
              </a:rPr>
              <a:t>תרגיל באיוש משרה</a:t>
            </a:r>
            <a:endParaRPr lang="en-US" altLang="he-IL" dirty="0" smtClean="0">
              <a:solidFill>
                <a:srgbClr val="C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he-IL" altLang="he-IL" dirty="0" smtClean="0"/>
              <a:t>   עברו על הנתונים הבאים של </a:t>
            </a:r>
            <a:r>
              <a:rPr lang="he-IL" altLang="he-IL" dirty="0" smtClean="0"/>
              <a:t>המועמדים </a:t>
            </a:r>
            <a:r>
              <a:rPr lang="he-IL" altLang="he-IL" dirty="0" smtClean="0"/>
              <a:t>למשרת מנהל/ת המוסך. אנא בחרו </a:t>
            </a:r>
            <a:r>
              <a:rPr lang="he-IL" altLang="he-IL" dirty="0" smtClean="0"/>
              <a:t>מבין המועמדים את המתאים ביותר ונמקו </a:t>
            </a:r>
            <a:r>
              <a:rPr lang="he-IL" altLang="he-IL" dirty="0" smtClean="0"/>
              <a:t>את בחירתכם.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endParaRPr lang="he-IL" altLang="he-IL" dirty="0" smtClean="0"/>
          </a:p>
          <a:p>
            <a:pPr eaLnBrk="1" hangingPunct="1">
              <a:lnSpc>
                <a:spcPct val="140000"/>
              </a:lnSpc>
            </a:pPr>
            <a:endParaRPr lang="en-US" altLang="he-IL" dirty="0" smtClean="0"/>
          </a:p>
        </p:txBody>
      </p:sp>
      <p:pic>
        <p:nvPicPr>
          <p:cNvPr id="3076" name="Picture 5" descr="complete-car-workshop-tool-busiest-car-workshop-in-Atlanta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3789363"/>
            <a:ext cx="3529012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00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שאלות?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2172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altLang="he-IL" dirty="0">
                <a:solidFill>
                  <a:srgbClr val="C00000"/>
                </a:solidFill>
              </a:rPr>
              <a:t>המשרה: מנהל המוסך המרכזי בירושלים </a:t>
            </a:r>
            <a:endParaRPr lang="en-US" altLang="he-IL" dirty="0">
              <a:solidFill>
                <a:srgbClr val="C0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e-IL" altLang="he-IL" smtClean="0"/>
              <a:t>דרישות התפקיד (איוש בעוד שמונה חודשים):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e-IL" altLang="he-IL" smtClean="0"/>
              <a:t> </a:t>
            </a:r>
          </a:p>
          <a:p>
            <a:pPr lvl="1"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he-IL" altLang="he-IL" smtClean="0"/>
              <a:t>ניסיון של 5 שנים ומעלה בניהול מוסך גדול  </a:t>
            </a:r>
          </a:p>
          <a:p>
            <a:pPr lvl="1"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he-IL" altLang="he-IL" smtClean="0"/>
              <a:t>ידע וניסיון בהתנהלות מול ספקים</a:t>
            </a:r>
          </a:p>
          <a:p>
            <a:pPr lvl="1"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he-IL" altLang="he-IL" smtClean="0"/>
              <a:t>הכרת שוק הרכב</a:t>
            </a:r>
          </a:p>
          <a:p>
            <a:pPr lvl="1"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he-IL" altLang="he-IL" smtClean="0"/>
              <a:t>חשמלאי/מכונאי בעל תעודה</a:t>
            </a:r>
          </a:p>
          <a:p>
            <a:pPr lvl="1"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he-IL" altLang="he-IL" smtClean="0"/>
              <a:t>ניסיון בצמ"ה- יתרון</a:t>
            </a:r>
          </a:p>
          <a:p>
            <a:pPr lvl="1"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he-IL" altLang="he-IL" smtClean="0"/>
              <a:t>אנגלית סבירה</a:t>
            </a:r>
            <a:br>
              <a:rPr lang="he-IL" altLang="he-IL" smtClean="0"/>
            </a:br>
            <a:endParaRPr lang="en-US" altLang="he-IL" smtClean="0"/>
          </a:p>
        </p:txBody>
      </p:sp>
      <p:pic>
        <p:nvPicPr>
          <p:cNvPr id="4100" name="Picture 5" descr="765099worksh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4437063"/>
            <a:ext cx="3671888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19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02031" y="321796"/>
            <a:ext cx="8229600" cy="1143000"/>
          </a:xfrm>
        </p:spPr>
        <p:txBody>
          <a:bodyPr>
            <a:normAutofit/>
          </a:bodyPr>
          <a:lstStyle/>
          <a:p>
            <a:r>
              <a:rPr lang="he-IL" altLang="he-IL" dirty="0">
                <a:solidFill>
                  <a:srgbClr val="C00000"/>
                </a:solidFill>
              </a:rPr>
              <a:t>המועמדים:</a:t>
            </a:r>
            <a:endParaRPr lang="en-US" altLang="he-IL" dirty="0">
              <a:solidFill>
                <a:srgbClr val="C00000"/>
              </a:solidFill>
            </a:endParaRPr>
          </a:p>
        </p:txBody>
      </p:sp>
      <p:graphicFrame>
        <p:nvGraphicFramePr>
          <p:cNvPr id="19501" name="Group 4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7912293"/>
              </p:ext>
            </p:extLst>
          </p:nvPr>
        </p:nvGraphicFramePr>
        <p:xfrm>
          <a:off x="2402031" y="1485344"/>
          <a:ext cx="7348145" cy="5132712"/>
        </p:xfrm>
        <a:graphic>
          <a:graphicData uri="http://schemas.openxmlformats.org/drawingml/2006/table">
            <a:tbl>
              <a:tblPr rtl="1"/>
              <a:tblGrid>
                <a:gridCol w="3519939"/>
                <a:gridCol w="3828206"/>
              </a:tblGrid>
              <a:tr h="24651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רונית ביטון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he-IL" alt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בת 45 גרושה ללא ילדים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he-IL" alt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בעלת ניסיון רב בתחום הרכב: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שנים במכירות רכב, 10 שנים בהשכרת רכב (ניהלה בחמש השנים האחרונות  סניף בעל שם) וחמש שנים כמנהלת מוסך בבעלות משפחתית.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he-IL" alt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בעלת תואר ראשון במנהל עסקים, אנגלית טובה</a:t>
                      </a:r>
                      <a:endParaRPr kumimoji="0" lang="en-US" altLang="he-I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אבי אבוטבול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he-IL" alt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בן 47 נ+4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he-IL" alt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חשמלאי רכב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בעל 20 שנות ניסיון כמנהל מחלקת חשמלאות רכב במוסך. לפני כשנתיים קוּדם לנהל מוסך.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he-IL" alt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לא דובר אנגלית אבל דובר ערבית ספרדית ואידיש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en-US" altLang="he-I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2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רקפת </a:t>
                      </a:r>
                      <a:r>
                        <a:rPr kumimoji="0" lang="he-IL" altLang="he-IL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ורדינון</a:t>
                      </a:r>
                      <a:r>
                        <a:rPr kumimoji="0" lang="he-IL" altLang="he-I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he-IL" alt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בת 37 נ+2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he-IL" alt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ניסיון של 3 שנים כמנהלת המוסך המרכזי </a:t>
                      </a:r>
                      <a:r>
                        <a:rPr kumimoji="0" lang="he-IL" altLang="he-I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באיזור</a:t>
                      </a:r>
                      <a:r>
                        <a:rPr kumimoji="0" lang="he-IL" alt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תל אביב, לפני כן ניהלה מוסך קטן יותר במשך 4  שנים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he-IL" alt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חשמלאית רכב ובעלת ניסיון בהפעלת ציוד מכני הנדסי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he-IL" alt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דוברת רוסית ואנגלית בסיסית 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בני </a:t>
                      </a:r>
                      <a:r>
                        <a:rPr kumimoji="0" lang="he-IL" altLang="he-IL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דודקביץ</a:t>
                      </a:r>
                      <a:r>
                        <a:rPr kumimoji="0" lang="he-IL" altLang="he-I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'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he-IL" alt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בן 40 נ+5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he-IL" alt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שמאי רכב (מעריך נזקי תאונות וערך רכבים) ועוסק בתחום השמאות כעשור שנים.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לפני כן נהג </a:t>
                      </a:r>
                      <a:r>
                        <a:rPr kumimoji="0" lang="he-IL" altLang="he-I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צמ"ה</a:t>
                      </a:r>
                      <a:r>
                        <a:rPr kumimoji="0" lang="he-IL" alt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במשך 10 שנים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he-IL" alt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שמאי רכב מוסמך בהשכלתו, מכונאי רכב מוסמך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he-IL" alt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דובר אנגלית בסיסית</a:t>
                      </a:r>
                      <a:endParaRPr kumimoji="0" lang="en-US" altLang="he-I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281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altLang="he-IL" dirty="0">
                <a:solidFill>
                  <a:srgbClr val="C00000"/>
                </a:solidFill>
              </a:rPr>
              <a:t>המועמדים:</a:t>
            </a:r>
            <a:endParaRPr lang="en-US" altLang="he-IL" dirty="0">
              <a:solidFill>
                <a:srgbClr val="C00000"/>
              </a:solidFill>
            </a:endParaRPr>
          </a:p>
        </p:txBody>
      </p:sp>
      <p:graphicFrame>
        <p:nvGraphicFramePr>
          <p:cNvPr id="22547" name="Group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5087187"/>
              </p:ext>
            </p:extLst>
          </p:nvPr>
        </p:nvGraphicFramePr>
        <p:xfrm>
          <a:off x="2208213" y="1649520"/>
          <a:ext cx="8229600" cy="4829175"/>
        </p:xfrm>
        <a:graphic>
          <a:graphicData uri="http://schemas.openxmlformats.org/drawingml/2006/table">
            <a:tbl>
              <a:tblPr rtl="1"/>
              <a:tblGrid>
                <a:gridCol w="4114800"/>
                <a:gridCol w="4114800"/>
              </a:tblGrid>
              <a:tr h="25667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רונית ביטון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אבי אבוטבול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he-I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he-I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he-I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he-I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he-I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he-I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he-I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4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רקפת </a:t>
                      </a:r>
                      <a:endParaRPr kumimoji="0" lang="en-US" altLang="he-I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ורדינון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he-I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he-I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he-I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בני </a:t>
                      </a:r>
                      <a:endParaRPr kumimoji="0" lang="en-US" altLang="he-IL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דודקביץ</a:t>
                      </a:r>
                      <a:r>
                        <a:rPr kumimoji="0" lang="he-IL" altLang="he-I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'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158" name="Picture 17" descr="Carl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1720957"/>
            <a:ext cx="1855787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21" descr="stock-photo-professional-auto-mechanic-and-manager-in-auto-repair-shop-garage-879005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4313344"/>
            <a:ext cx="2592388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23" descr="k87988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1960669"/>
            <a:ext cx="2376487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25" descr="Caroline Lake, mechanic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4457807"/>
            <a:ext cx="3097212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4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79470" y="2298842"/>
            <a:ext cx="5384800" cy="4525963"/>
          </a:xfrm>
        </p:spPr>
        <p:txBody>
          <a:bodyPr/>
          <a:lstStyle/>
          <a:p>
            <a:pPr eaLnBrk="1" hangingPunct="1"/>
            <a:endParaRPr lang="he-IL" altLang="he-IL" sz="2800"/>
          </a:p>
          <a:p>
            <a:pPr lvl="1" eaLnBrk="1" hangingPunct="1">
              <a:buFontTx/>
              <a:buBlip>
                <a:blip r:embed="rId3"/>
              </a:buBlip>
            </a:pPr>
            <a:endParaRPr lang="he-IL" altLang="he-IL" sz="2400"/>
          </a:p>
          <a:p>
            <a:pPr lvl="1" eaLnBrk="1" hangingPunct="1">
              <a:buFontTx/>
              <a:buBlip>
                <a:blip r:embed="rId3"/>
              </a:buBlip>
            </a:pPr>
            <a:endParaRPr lang="he-IL" altLang="he-IL" sz="2400"/>
          </a:p>
          <a:p>
            <a:pPr lvl="1" eaLnBrk="1" hangingPunct="1">
              <a:buFontTx/>
              <a:buBlip>
                <a:blip r:embed="rId3"/>
              </a:buBlip>
            </a:pPr>
            <a:endParaRPr lang="en-US" altLang="he-IL" sz="2400"/>
          </a:p>
        </p:txBody>
      </p:sp>
      <p:graphicFrame>
        <p:nvGraphicFramePr>
          <p:cNvPr id="24797" name="Group 22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22786369"/>
              </p:ext>
            </p:extLst>
          </p:nvPr>
        </p:nvGraphicFramePr>
        <p:xfrm>
          <a:off x="2144695" y="1407559"/>
          <a:ext cx="8064500" cy="5299769"/>
        </p:xfrm>
        <a:graphic>
          <a:graphicData uri="http://schemas.openxmlformats.org/drawingml/2006/table">
            <a:tbl>
              <a:tblPr rtl="1"/>
              <a:tblGrid>
                <a:gridCol w="2954337"/>
                <a:gridCol w="1277938"/>
                <a:gridCol w="1273175"/>
                <a:gridCol w="1282700"/>
                <a:gridCol w="1276350"/>
              </a:tblGrid>
              <a:tr h="8074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he-I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רונית</a:t>
                      </a:r>
                      <a:endParaRPr kumimoji="0" lang="en-US" altLang="he-I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רקפת</a:t>
                      </a:r>
                      <a:endParaRPr kumimoji="0" lang="en-US" altLang="he-I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אבי</a:t>
                      </a:r>
                      <a:endParaRPr kumimoji="0" lang="en-US" altLang="he-I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בני</a:t>
                      </a:r>
                      <a:endParaRPr kumimoji="0" lang="en-US" altLang="he-I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8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ניסיון של 5 שנים ומעלה בניהול מוסך </a:t>
                      </a:r>
                      <a:r>
                        <a:rPr kumimoji="0" lang="he-IL" altLang="he-I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גדול</a:t>
                      </a:r>
                      <a:endParaRPr kumimoji="0" lang="en-US" altLang="he-I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he-I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he-I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he-I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he-I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74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ידע וניסיון בהתנהלות מול </a:t>
                      </a:r>
                      <a:r>
                        <a:rPr kumimoji="0" lang="he-IL" altLang="he-IL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ספקים</a:t>
                      </a:r>
                      <a:endParaRPr kumimoji="0" lang="en-US" altLang="he-IL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he-I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he-I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he-I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he-I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0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הכרת שוק הרכב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he-I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he-I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he-I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he-I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he-I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74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חשמלאי/מכונאי בעל תעודה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he-I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he-I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he-I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he-I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he-I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08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ניסיון </a:t>
                      </a:r>
                      <a:r>
                        <a:rPr kumimoji="0" lang="he-IL" altLang="he-IL" sz="1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בצמ"ה</a:t>
                      </a:r>
                      <a:r>
                        <a:rPr kumimoji="0" lang="he-IL" altLang="he-IL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יתרון</a:t>
                      </a:r>
                      <a:endParaRPr kumimoji="0" lang="en-US" altLang="he-IL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he-I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he-I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he-I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he-I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0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אנגלית סבירה</a:t>
                      </a:r>
                      <a:endParaRPr kumimoji="0" lang="en-US" altLang="he-IL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he-I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he-I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he-I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he-IL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21" name="AutoShape 223"/>
          <p:cNvSpPr>
            <a:spLocks noChangeArrowheads="1"/>
          </p:cNvSpPr>
          <p:nvPr/>
        </p:nvSpPr>
        <p:spPr bwMode="auto">
          <a:xfrm>
            <a:off x="5170470" y="2349498"/>
            <a:ext cx="431800" cy="360363"/>
          </a:xfrm>
          <a:prstGeom prst="smileyFace">
            <a:avLst>
              <a:gd name="adj" fmla="val 4653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he-IL" altLang="he-IL"/>
          </a:p>
        </p:txBody>
      </p:sp>
      <p:sp>
        <p:nvSpPr>
          <p:cNvPr id="7222" name="AutoShape 225"/>
          <p:cNvSpPr>
            <a:spLocks noChangeArrowheads="1"/>
          </p:cNvSpPr>
          <p:nvPr/>
        </p:nvSpPr>
        <p:spPr bwMode="auto">
          <a:xfrm>
            <a:off x="5241908" y="3191017"/>
            <a:ext cx="431800" cy="360363"/>
          </a:xfrm>
          <a:prstGeom prst="smileyFace">
            <a:avLst>
              <a:gd name="adj" fmla="val 4653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he-IL" altLang="he-IL"/>
          </a:p>
        </p:txBody>
      </p:sp>
      <p:sp>
        <p:nvSpPr>
          <p:cNvPr id="7223" name="AutoShape 226"/>
          <p:cNvSpPr>
            <a:spLocks noChangeArrowheads="1"/>
          </p:cNvSpPr>
          <p:nvPr/>
        </p:nvSpPr>
        <p:spPr bwMode="auto">
          <a:xfrm>
            <a:off x="5170470" y="3983179"/>
            <a:ext cx="431800" cy="360362"/>
          </a:xfrm>
          <a:prstGeom prst="smileyFace">
            <a:avLst>
              <a:gd name="adj" fmla="val 4653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he-IL" altLang="he-IL"/>
          </a:p>
        </p:txBody>
      </p:sp>
      <p:sp>
        <p:nvSpPr>
          <p:cNvPr id="7224" name="AutoShape 227"/>
          <p:cNvSpPr>
            <a:spLocks noChangeArrowheads="1"/>
          </p:cNvSpPr>
          <p:nvPr/>
        </p:nvSpPr>
        <p:spPr bwMode="auto">
          <a:xfrm>
            <a:off x="5170470" y="4703904"/>
            <a:ext cx="431800" cy="360362"/>
          </a:xfrm>
          <a:prstGeom prst="smileyFace">
            <a:avLst>
              <a:gd name="adj" fmla="val 4653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he-IL" altLang="he-IL"/>
          </a:p>
        </p:txBody>
      </p:sp>
      <p:sp>
        <p:nvSpPr>
          <p:cNvPr id="7225" name="AutoShape 228"/>
          <p:cNvSpPr>
            <a:spLocks noChangeArrowheads="1"/>
          </p:cNvSpPr>
          <p:nvPr/>
        </p:nvSpPr>
        <p:spPr bwMode="auto">
          <a:xfrm>
            <a:off x="6321408" y="3191017"/>
            <a:ext cx="431800" cy="360363"/>
          </a:xfrm>
          <a:prstGeom prst="smileyFace">
            <a:avLst>
              <a:gd name="adj" fmla="val 4653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he-IL" altLang="he-IL"/>
          </a:p>
        </p:txBody>
      </p:sp>
      <p:sp>
        <p:nvSpPr>
          <p:cNvPr id="7226" name="AutoShape 229"/>
          <p:cNvSpPr>
            <a:spLocks noChangeArrowheads="1"/>
          </p:cNvSpPr>
          <p:nvPr/>
        </p:nvSpPr>
        <p:spPr bwMode="auto">
          <a:xfrm>
            <a:off x="6394433" y="3983179"/>
            <a:ext cx="431800" cy="360362"/>
          </a:xfrm>
          <a:prstGeom prst="smileyFace">
            <a:avLst>
              <a:gd name="adj" fmla="val 4653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he-IL" altLang="he-IL"/>
          </a:p>
        </p:txBody>
      </p:sp>
      <p:sp>
        <p:nvSpPr>
          <p:cNvPr id="7227" name="AutoShape 230"/>
          <p:cNvSpPr>
            <a:spLocks noChangeArrowheads="1"/>
          </p:cNvSpPr>
          <p:nvPr/>
        </p:nvSpPr>
        <p:spPr bwMode="auto">
          <a:xfrm>
            <a:off x="5170470" y="6288229"/>
            <a:ext cx="431800" cy="360362"/>
          </a:xfrm>
          <a:prstGeom prst="smileyFace">
            <a:avLst>
              <a:gd name="adj" fmla="val 4653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he-IL" altLang="he-IL"/>
          </a:p>
        </p:txBody>
      </p:sp>
      <p:sp>
        <p:nvSpPr>
          <p:cNvPr id="7228" name="AutoShape 231"/>
          <p:cNvSpPr>
            <a:spLocks noChangeArrowheads="1"/>
          </p:cNvSpPr>
          <p:nvPr/>
        </p:nvSpPr>
        <p:spPr bwMode="auto">
          <a:xfrm>
            <a:off x="5097445" y="5640529"/>
            <a:ext cx="431800" cy="360362"/>
          </a:xfrm>
          <a:prstGeom prst="smileyFace">
            <a:avLst>
              <a:gd name="adj" fmla="val 4653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he-IL" altLang="he-IL"/>
          </a:p>
        </p:txBody>
      </p:sp>
      <p:sp>
        <p:nvSpPr>
          <p:cNvPr id="7229" name="AutoShape 232"/>
          <p:cNvSpPr>
            <a:spLocks noChangeArrowheads="1"/>
          </p:cNvSpPr>
          <p:nvPr/>
        </p:nvSpPr>
        <p:spPr bwMode="auto">
          <a:xfrm>
            <a:off x="6394433" y="6288229"/>
            <a:ext cx="431800" cy="360362"/>
          </a:xfrm>
          <a:prstGeom prst="smileyFace">
            <a:avLst>
              <a:gd name="adj" fmla="val 4653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he-IL" altLang="he-IL"/>
          </a:p>
        </p:txBody>
      </p:sp>
      <p:sp>
        <p:nvSpPr>
          <p:cNvPr id="7230" name="AutoShape 234"/>
          <p:cNvSpPr>
            <a:spLocks noChangeArrowheads="1"/>
          </p:cNvSpPr>
          <p:nvPr/>
        </p:nvSpPr>
        <p:spPr bwMode="auto">
          <a:xfrm>
            <a:off x="4017946" y="3119579"/>
            <a:ext cx="144463" cy="360362"/>
          </a:xfrm>
          <a:prstGeom prst="smileyFace">
            <a:avLst>
              <a:gd name="adj" fmla="val 4653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he-IL" altLang="he-IL"/>
          </a:p>
        </p:txBody>
      </p:sp>
      <p:sp>
        <p:nvSpPr>
          <p:cNvPr id="7231" name="AutoShape 235"/>
          <p:cNvSpPr>
            <a:spLocks noChangeArrowheads="1"/>
          </p:cNvSpPr>
          <p:nvPr/>
        </p:nvSpPr>
        <p:spPr bwMode="auto">
          <a:xfrm>
            <a:off x="3802045" y="3911742"/>
            <a:ext cx="431800" cy="360363"/>
          </a:xfrm>
          <a:prstGeom prst="smileyFace">
            <a:avLst>
              <a:gd name="adj" fmla="val 4653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he-IL" altLang="he-IL"/>
          </a:p>
        </p:txBody>
      </p:sp>
      <p:sp>
        <p:nvSpPr>
          <p:cNvPr id="7232" name="AutoShape 236"/>
          <p:cNvSpPr>
            <a:spLocks noChangeArrowheads="1"/>
          </p:cNvSpPr>
          <p:nvPr/>
        </p:nvSpPr>
        <p:spPr bwMode="auto">
          <a:xfrm>
            <a:off x="3873483" y="4775342"/>
            <a:ext cx="431800" cy="360363"/>
          </a:xfrm>
          <a:prstGeom prst="smileyFace">
            <a:avLst>
              <a:gd name="adj" fmla="val 4653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he-IL" altLang="he-IL"/>
          </a:p>
        </p:txBody>
      </p:sp>
      <p:sp>
        <p:nvSpPr>
          <p:cNvPr id="7233" name="AutoShape 241"/>
          <p:cNvSpPr>
            <a:spLocks noChangeArrowheads="1"/>
          </p:cNvSpPr>
          <p:nvPr/>
        </p:nvSpPr>
        <p:spPr bwMode="auto">
          <a:xfrm>
            <a:off x="2649520" y="3983179"/>
            <a:ext cx="431800" cy="360362"/>
          </a:xfrm>
          <a:prstGeom prst="smileyFace">
            <a:avLst>
              <a:gd name="adj" fmla="val 4653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he-IL" altLang="he-IL"/>
          </a:p>
        </p:txBody>
      </p:sp>
      <p:sp>
        <p:nvSpPr>
          <p:cNvPr id="7234" name="AutoShape 243"/>
          <p:cNvSpPr>
            <a:spLocks noChangeArrowheads="1"/>
          </p:cNvSpPr>
          <p:nvPr/>
        </p:nvSpPr>
        <p:spPr bwMode="auto">
          <a:xfrm>
            <a:off x="2865421" y="6215204"/>
            <a:ext cx="144463" cy="360362"/>
          </a:xfrm>
          <a:prstGeom prst="smileyFace">
            <a:avLst>
              <a:gd name="adj" fmla="val 4653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he-IL" altLang="he-IL"/>
          </a:p>
        </p:txBody>
      </p:sp>
      <p:sp>
        <p:nvSpPr>
          <p:cNvPr id="7235" name="AutoShape 244"/>
          <p:cNvSpPr>
            <a:spLocks noChangeArrowheads="1"/>
          </p:cNvSpPr>
          <p:nvPr/>
        </p:nvSpPr>
        <p:spPr bwMode="auto">
          <a:xfrm>
            <a:off x="2578083" y="5640529"/>
            <a:ext cx="431800" cy="360362"/>
          </a:xfrm>
          <a:prstGeom prst="smileyFace">
            <a:avLst>
              <a:gd name="adj" fmla="val 4653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he-IL" altLang="he-IL"/>
          </a:p>
        </p:txBody>
      </p:sp>
      <p:sp>
        <p:nvSpPr>
          <p:cNvPr id="7236" name="AutoShape 246"/>
          <p:cNvSpPr>
            <a:spLocks noChangeArrowheads="1"/>
          </p:cNvSpPr>
          <p:nvPr/>
        </p:nvSpPr>
        <p:spPr bwMode="auto">
          <a:xfrm>
            <a:off x="2720958" y="4848367"/>
            <a:ext cx="431800" cy="360363"/>
          </a:xfrm>
          <a:prstGeom prst="smileyFace">
            <a:avLst>
              <a:gd name="adj" fmla="val 4653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he-IL" altLang="he-IL"/>
          </a:p>
        </p:txBody>
      </p:sp>
      <p:sp>
        <p:nvSpPr>
          <p:cNvPr id="7237" name="AutoShape 247"/>
          <p:cNvSpPr>
            <a:spLocks noChangeArrowheads="1"/>
          </p:cNvSpPr>
          <p:nvPr/>
        </p:nvSpPr>
        <p:spPr bwMode="auto">
          <a:xfrm>
            <a:off x="6394433" y="2363134"/>
            <a:ext cx="431800" cy="360363"/>
          </a:xfrm>
          <a:prstGeom prst="smileyFace">
            <a:avLst>
              <a:gd name="adj" fmla="val 4653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he-IL" altLang="he-IL"/>
          </a:p>
        </p:txBody>
      </p:sp>
      <p:sp>
        <p:nvSpPr>
          <p:cNvPr id="7238" name="Line 248"/>
          <p:cNvSpPr>
            <a:spLocks noChangeShapeType="1"/>
          </p:cNvSpPr>
          <p:nvPr/>
        </p:nvSpPr>
        <p:spPr bwMode="auto">
          <a:xfrm>
            <a:off x="3802045" y="6504129"/>
            <a:ext cx="431800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7239" name="Line 249"/>
          <p:cNvSpPr>
            <a:spLocks noChangeShapeType="1"/>
          </p:cNvSpPr>
          <p:nvPr/>
        </p:nvSpPr>
        <p:spPr bwMode="auto">
          <a:xfrm>
            <a:off x="2578083" y="2525343"/>
            <a:ext cx="431800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7240" name="Line 250"/>
          <p:cNvSpPr>
            <a:spLocks noChangeShapeType="1"/>
          </p:cNvSpPr>
          <p:nvPr/>
        </p:nvSpPr>
        <p:spPr bwMode="auto">
          <a:xfrm>
            <a:off x="2578083" y="3119579"/>
            <a:ext cx="431800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7241" name="Line 251"/>
          <p:cNvSpPr>
            <a:spLocks noChangeShapeType="1"/>
          </p:cNvSpPr>
          <p:nvPr/>
        </p:nvSpPr>
        <p:spPr bwMode="auto">
          <a:xfrm>
            <a:off x="6321408" y="5783404"/>
            <a:ext cx="431800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7242" name="Line 252"/>
          <p:cNvSpPr>
            <a:spLocks noChangeShapeType="1"/>
          </p:cNvSpPr>
          <p:nvPr/>
        </p:nvSpPr>
        <p:spPr bwMode="auto">
          <a:xfrm>
            <a:off x="6321408" y="4848366"/>
            <a:ext cx="431800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7243" name="Line 253"/>
          <p:cNvSpPr>
            <a:spLocks noChangeShapeType="1"/>
          </p:cNvSpPr>
          <p:nvPr/>
        </p:nvSpPr>
        <p:spPr bwMode="auto">
          <a:xfrm>
            <a:off x="3802045" y="5783404"/>
            <a:ext cx="431800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7244" name="Line 254"/>
          <p:cNvSpPr>
            <a:spLocks noChangeShapeType="1"/>
          </p:cNvSpPr>
          <p:nvPr/>
        </p:nvSpPr>
        <p:spPr bwMode="auto">
          <a:xfrm>
            <a:off x="3802045" y="2529679"/>
            <a:ext cx="431800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he-IL" altLang="he-IL" dirty="0" smtClean="0">
                <a:solidFill>
                  <a:srgbClr val="C00000"/>
                </a:solidFill>
              </a:rPr>
              <a:t>טבלת התאמה</a:t>
            </a:r>
            <a:endParaRPr lang="en-US" altLang="he-I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79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altLang="he-IL" dirty="0">
                <a:solidFill>
                  <a:srgbClr val="C00000"/>
                </a:solidFill>
              </a:rPr>
              <a:t>שאלות לדיון </a:t>
            </a:r>
          </a:p>
        </p:txBody>
      </p:sp>
      <p:sp>
        <p:nvSpPr>
          <p:cNvPr id="8195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dirty="0"/>
              <a:t>מדוע לדעתכם מלכתחילה לא </a:t>
            </a:r>
            <a:r>
              <a:rPr lang="he-IL" dirty="0" smtClean="0"/>
              <a:t>מאיישים את </a:t>
            </a:r>
            <a:r>
              <a:rPr lang="he-IL" dirty="0"/>
              <a:t>רקפת לעבודה </a:t>
            </a:r>
            <a:r>
              <a:rPr lang="he-IL" dirty="0" err="1"/>
              <a:t>הנ</a:t>
            </a:r>
            <a:r>
              <a:rPr lang="ar-SA" dirty="0"/>
              <a:t>"</a:t>
            </a:r>
            <a:r>
              <a:rPr lang="he-IL" dirty="0"/>
              <a:t>ל</a:t>
            </a:r>
            <a:r>
              <a:rPr lang="ar-SA" dirty="0"/>
              <a:t>?</a:t>
            </a:r>
            <a:endParaRPr lang="en-US" dirty="0"/>
          </a:p>
          <a:p>
            <a:pPr lvl="0"/>
            <a:r>
              <a:rPr lang="he-IL" dirty="0"/>
              <a:t>האם ייתכן כי הושפעתם מדעות קדומות</a:t>
            </a:r>
            <a:r>
              <a:rPr lang="ar-SA" dirty="0"/>
              <a:t>/ </a:t>
            </a:r>
            <a:r>
              <a:rPr lang="he-IL" dirty="0"/>
              <a:t>מראה חיצוני</a:t>
            </a:r>
            <a:r>
              <a:rPr lang="ar-SA" dirty="0"/>
              <a:t>?</a:t>
            </a:r>
            <a:endParaRPr lang="en-US" dirty="0"/>
          </a:p>
          <a:p>
            <a:pPr lvl="0"/>
            <a:r>
              <a:rPr lang="he-IL" dirty="0"/>
              <a:t>איך אתם מרגישים עכשיו לאחר שעברתם על הטבלה בצורה מסודרת וראיתם שרקפת עונה על כל הדרישות</a:t>
            </a:r>
            <a:r>
              <a:rPr lang="ar-SA" dirty="0"/>
              <a:t>?</a:t>
            </a:r>
            <a:r>
              <a:rPr lang="he-IL" dirty="0"/>
              <a:t> האם אתם חושבים שהיא עדיפה על אחרים?</a:t>
            </a:r>
            <a:endParaRPr lang="en-US" dirty="0"/>
          </a:p>
          <a:p>
            <a:pPr lvl="0"/>
            <a:r>
              <a:rPr lang="he-IL" dirty="0"/>
              <a:t>האם לדעתכם זה מקרה חריג או שזה קיים גם בשוק העבודה</a:t>
            </a:r>
            <a:r>
              <a:rPr lang="ar-SA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67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כמה נתונים חשובים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2491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פיננס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791EF"/>
      </a:hlink>
      <a:folHlink>
        <a:srgbClr val="954F72"/>
      </a:folHlink>
    </a:clrScheme>
    <a:fontScheme name="Ari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1256</Words>
  <Application>Microsoft Office PowerPoint</Application>
  <PresentationFormat>מסך רחב</PresentationFormat>
  <Paragraphs>185</Paragraphs>
  <Slides>30</Slides>
  <Notes>18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30</vt:i4>
      </vt:variant>
    </vt:vector>
  </HeadingPairs>
  <TitlesOfParts>
    <vt:vector size="33" baseType="lpstr">
      <vt:lpstr>Arial</vt:lpstr>
      <vt:lpstr>Calibri</vt:lpstr>
      <vt:lpstr>ערכת נושא Office</vt:lpstr>
      <vt:lpstr>נשים בשוק העבודה</vt:lpstr>
      <vt:lpstr>תרגיל באיוש משרה</vt:lpstr>
      <vt:lpstr>תרגיל באיוש משרה</vt:lpstr>
      <vt:lpstr>המשרה: מנהל המוסך המרכזי בירושלים </vt:lpstr>
      <vt:lpstr>המועמדים:</vt:lpstr>
      <vt:lpstr>המועמדים:</vt:lpstr>
      <vt:lpstr>טבלת התאמה</vt:lpstr>
      <vt:lpstr>שאלות לדיון </vt:lpstr>
      <vt:lpstr>כמה נתונים חשובים</vt:lpstr>
      <vt:lpstr>מה היתרונות שמביאות איתן נשים לשוק העבודה?</vt:lpstr>
      <vt:lpstr>יעילות מוכחת:</vt:lpstr>
      <vt:lpstr>מחקר מכון אדווה על פערים באוכלוסייה</vt:lpstr>
      <vt:lpstr>פערי שכר בין המינים 2017</vt:lpstr>
      <vt:lpstr>פערי שכר בין המינים 2017</vt:lpstr>
      <vt:lpstr>פערי שכר בין המינים 2017</vt:lpstr>
      <vt:lpstr>משלחי היד הנפוצים בקרב נשים וגברים 2016</vt:lpstr>
      <vt:lpstr>משלחי היד הנפוצים בקרב נשים וגברים 2016</vt:lpstr>
      <vt:lpstr>משלחי היד הנפוצים בקרב נשים וגברים 2016</vt:lpstr>
      <vt:lpstr>משלחי היד הנפוצים בקרב נשים וגברים 2016</vt:lpstr>
      <vt:lpstr>טריוויה נשים בשוק העבודה</vt:lpstr>
      <vt:lpstr>נא לענות בהצבעה על השאלות הבאות:</vt:lpstr>
      <vt:lpstr>נא לענות בהצבעה על השאלות הבאות:</vt:lpstr>
      <vt:lpstr>נא לענות בהצבעה על השאלות הבאות:</vt:lpstr>
      <vt:lpstr>מה ניתן לעשות</vt:lpstr>
      <vt:lpstr>איך הגענו למצב הזה ולמה?</vt:lpstr>
      <vt:lpstr>ואיך מתקדמים מכאן?</vt:lpstr>
      <vt:lpstr>ואיך מתקדמים מכאן?</vt:lpstr>
      <vt:lpstr>ופרקטית, לקראת שוק העבודה?</vt:lpstr>
      <vt:lpstr>נקודה חשובה לסיום בנושא תביעות</vt:lpstr>
      <vt:lpstr>שאלות?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Hagit Matok</dc:creator>
  <cp:lastModifiedBy>Yarden Pinto Mossensohn</cp:lastModifiedBy>
  <cp:revision>54</cp:revision>
  <dcterms:created xsi:type="dcterms:W3CDTF">2017-11-26T09:36:56Z</dcterms:created>
  <dcterms:modified xsi:type="dcterms:W3CDTF">2019-02-25T12:26:26Z</dcterms:modified>
</cp:coreProperties>
</file>