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323" r:id="rId3"/>
    <p:sldId id="309" r:id="rId4"/>
    <p:sldId id="271" r:id="rId5"/>
    <p:sldId id="327" r:id="rId6"/>
    <p:sldId id="306" r:id="rId7"/>
    <p:sldId id="310" r:id="rId8"/>
    <p:sldId id="324" r:id="rId9"/>
    <p:sldId id="311" r:id="rId10"/>
    <p:sldId id="312" r:id="rId11"/>
    <p:sldId id="313" r:id="rId12"/>
    <p:sldId id="320" r:id="rId13"/>
    <p:sldId id="319" r:id="rId14"/>
    <p:sldId id="314" r:id="rId15"/>
    <p:sldId id="316" r:id="rId16"/>
    <p:sldId id="318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ovinski" initials="g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66264" autoAdjust="0"/>
  </p:normalViewPr>
  <p:slideViewPr>
    <p:cSldViewPr snapToGrid="0" showGuides="1">
      <p:cViewPr varScale="1">
        <p:scale>
          <a:sx n="77" d="100"/>
          <a:sy n="77" d="100"/>
        </p:scale>
        <p:origin x="17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002E2C-E3BD-457E-8386-F6D2DE603C51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D2DFB1-2AB6-4666-9C99-A642ABB8C5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92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מורים יקרים </a:t>
            </a:r>
          </a:p>
          <a:p>
            <a:r>
              <a:rPr lang="he-IL" dirty="0" smtClean="0"/>
              <a:t>מצ"ב פעילות בת כ </a:t>
            </a:r>
            <a:r>
              <a:rPr lang="he-IL" b="1" dirty="0" smtClean="0"/>
              <a:t>35 דקות </a:t>
            </a:r>
            <a:r>
              <a:rPr lang="he-IL" dirty="0" smtClean="0"/>
              <a:t>לתלמידים </a:t>
            </a:r>
            <a:r>
              <a:rPr lang="he-IL" dirty="0" err="1" smtClean="0"/>
              <a:t>הלמדו</a:t>
            </a:r>
            <a:r>
              <a:rPr lang="he-IL" dirty="0" smtClean="0"/>
              <a:t> השנה חינוך פיננסי והתעמקו בנושא התקציב </a:t>
            </a:r>
          </a:p>
          <a:p>
            <a:r>
              <a:rPr lang="he-IL" dirty="0" smtClean="0"/>
              <a:t>פעילות</a:t>
            </a:r>
            <a:r>
              <a:rPr lang="he-IL" baseline="0" dirty="0" smtClean="0"/>
              <a:t> זו אינה באה להחליף את לימוד התקציב אלה להביא דרך  נוספת / אחרת </a:t>
            </a:r>
            <a:r>
              <a:rPr lang="he-IL" baseline="0" dirty="0" err="1" smtClean="0"/>
              <a:t>ישומית</a:t>
            </a:r>
            <a:r>
              <a:rPr lang="he-IL" baseline="0" dirty="0" smtClean="0"/>
              <a:t> ויעילה להשתמש בנלמד לטובת התלמיד </a:t>
            </a:r>
          </a:p>
          <a:p>
            <a:r>
              <a:rPr lang="he-IL" baseline="0" dirty="0" err="1" smtClean="0"/>
              <a:t>לדעתינו</a:t>
            </a:r>
            <a:r>
              <a:rPr lang="he-IL" baseline="0" dirty="0" smtClean="0"/>
              <a:t> פעילות זאת ומהווה סגירה נעימה לנלמד השנה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שימו לב- במצגת ישנם 3 טבלאות הפורטות את התהליך  לפי שלבים ניתן לחלקם לתלמיד לעבודה בבית או לחילופין להמליץ לו לבנות טבלה אחת המאחדת את שלושתם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אז צאו לדרך וחופשה נעימה – ניפגש שנה הבאה </a:t>
            </a:r>
          </a:p>
          <a:p>
            <a:endParaRPr lang="he-IL" baseline="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8956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רצוי</a:t>
            </a:r>
            <a:r>
              <a:rPr lang="he-IL" baseline="0" dirty="0" smtClean="0"/>
              <a:t> לחלק לתלמידים דף זה לעבודה בבית או להמחשה.</a:t>
            </a:r>
          </a:p>
          <a:p>
            <a:r>
              <a:rPr lang="he-IL" dirty="0" smtClean="0"/>
              <a:t>בחלק זה עליהם לכתוב בכל יום מה הפעילות הצפויה להם ומה גובה ההוצאה.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80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רצוי</a:t>
            </a:r>
            <a:r>
              <a:rPr lang="he-IL" baseline="0" dirty="0" smtClean="0"/>
              <a:t> לחלק לתלמידים דף זה לעבודה בבית או להמחשה.</a:t>
            </a:r>
          </a:p>
          <a:p>
            <a:r>
              <a:rPr lang="he-IL" dirty="0" smtClean="0"/>
              <a:t>בחלק זה עליהם לכתוב בכל יום מה הפעילות הצפויה להם ומה גובה ההוצאה.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66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סכמו את הנושא </a:t>
            </a:r>
            <a:r>
              <a:rPr lang="he-IL" dirty="0" err="1" smtClean="0"/>
              <a:t>ןתנו</a:t>
            </a:r>
            <a:r>
              <a:rPr lang="he-IL" dirty="0" smtClean="0"/>
              <a:t> מוטיבציה לתלמידים לבצע את תהליך התכנון והבקרה.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663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למי שמעוניין ליישם את התקציב במהלך החופש הגדול, ניתן להשתמש בכלים</a:t>
            </a:r>
            <a:r>
              <a:rPr lang="he-IL" baseline="0" dirty="0" smtClean="0"/>
              <a:t> המוצעים: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טבלת מעקב לחופש הגדול- כל יום עוקבים אחר הפעילות שביצענו ומה הייתה עלותה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טבלת אקסל למעקב אחר הוצאות והכנסות, אפשר גם להשתמש ב-</a:t>
            </a:r>
            <a:r>
              <a:rPr lang="en-US" baseline="0" dirty="0" smtClean="0"/>
              <a:t>google sheet</a:t>
            </a:r>
            <a:r>
              <a:rPr lang="he-IL" baseline="0" dirty="0" smtClean="0"/>
              <a:t> ולעדכן מהנייד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האפליקציה להבין את הכסף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האפליקציה </a:t>
            </a:r>
            <a:r>
              <a:rPr lang="en-US" baseline="0" dirty="0" smtClean="0"/>
              <a:t>my budget</a:t>
            </a:r>
            <a:r>
              <a:rPr lang="ar-JO" baseline="0" dirty="0" smtClean="0"/>
              <a:t> (</a:t>
            </a:r>
            <a:r>
              <a:rPr lang="he-IL" baseline="0" dirty="0" smtClean="0"/>
              <a:t>באנגלית)</a:t>
            </a:r>
          </a:p>
          <a:p>
            <a:pPr marL="228600" indent="-228600">
              <a:buAutoNum type="arabicPeriod"/>
            </a:pP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096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64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 smtClean="0"/>
              <a:t>5 דקות</a:t>
            </a:r>
            <a:r>
              <a:rPr lang="he-IL" dirty="0" smtClean="0"/>
              <a:t>: חזרה על מושגים מרכזיים מהנושאים הנ"ל לאורך השנה.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84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5 דקות</a:t>
            </a:r>
            <a:r>
              <a:rPr lang="he-IL" dirty="0" smtClean="0"/>
              <a:t>: מבקשים מהתלמידים לספר על התכניות השונות שיש להם לקראת החופש הגדול.</a:t>
            </a:r>
          </a:p>
          <a:p>
            <a:r>
              <a:rPr lang="he-IL" dirty="0" smtClean="0"/>
              <a:t>יעדים /עבודות/ בילוים /חלומות</a:t>
            </a:r>
            <a:r>
              <a:rPr lang="he-IL" baseline="0" dirty="0" smtClean="0"/>
              <a:t> וכדו'.</a:t>
            </a:r>
          </a:p>
          <a:p>
            <a:r>
              <a:rPr lang="he-IL" baseline="0" dirty="0" smtClean="0"/>
              <a:t>מומלץ לכתוב את התשובות על הלוח או לחלופין למנות את הדברים ע"י שימוש בשקף הזה.</a:t>
            </a:r>
          </a:p>
          <a:p>
            <a:r>
              <a:rPr lang="he-IL" dirty="0" smtClean="0"/>
              <a:t>בתמונות דוגמאות לבילויים בחופש- הופעות, ים, מסיבות, בריכה, טיולים,</a:t>
            </a:r>
            <a:r>
              <a:rPr lang="he-IL" baseline="0" dirty="0" smtClean="0"/>
              <a:t> מחנות קיץ של תנועות נוער, מפגשים עם חברים ועוד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37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baseline="0" dirty="0" smtClean="0"/>
              <a:t>15 דקות</a:t>
            </a:r>
            <a:r>
              <a:rPr lang="he-IL" baseline="0" dirty="0" smtClean="0"/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שתי אפשריות שונות לביצוע חלק זה ( בחרו מה שהכי נכון ומתאים לכם):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עבודה בזוגות: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חלקו את הכיתה לזוגות ובקשו מכל זוג להכין ולהוסיף שני סעיפים של הוצאות אפשריות נוספות למשפחה. הזוגות מתבקשים להציע מה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הן ההוצאות הנלוות לכל אחת מהפעילויות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בסיום, ממלאים יחד עם התלמידים את ההוצאות הנלוות השונות.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דיון כיתתי משותף: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ביחד עם הכיתה לכמת מה לדעתם גובה ההוצאות הממוצעות הנ"ל בכל אחד מהמסלולים.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714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 לאחר שביצעתם את השקף הקודם חשפו בפני התלמידים את התוצאות ודונו</a:t>
            </a:r>
            <a:r>
              <a:rPr lang="he-IL" baseline="0" dirty="0" smtClean="0"/>
              <a:t> איתם בעלויות הקיץ מלבד כיף בילוי וחופשה. עבור משפחות רבות בישראל, הקיץ הוא גם הוצאה גדולה מעבר לתקציב הרגיל המשפחתי.</a:t>
            </a:r>
          </a:p>
          <a:p>
            <a:r>
              <a:rPr lang="he-IL" b="1" baseline="0" dirty="0" smtClean="0"/>
              <a:t>בדקו האם גובה </a:t>
            </a:r>
            <a:r>
              <a:rPr lang="he-IL" b="1" baseline="0" smtClean="0"/>
              <a:t>ההוצאות הפתיע </a:t>
            </a:r>
            <a:r>
              <a:rPr lang="he-IL" b="1" baseline="0" dirty="0" smtClean="0"/>
              <a:t>אותם.</a:t>
            </a:r>
          </a:p>
          <a:p>
            <a:endParaRPr lang="he-IL" baseline="0" dirty="0" smtClean="0"/>
          </a:p>
          <a:p>
            <a:r>
              <a:rPr lang="he-IL" dirty="0" smtClean="0"/>
              <a:t>התשובות המופיעות כאן מבוססות על הכתבה הבאה</a:t>
            </a:r>
            <a:r>
              <a:rPr lang="he-IL" baseline="0" dirty="0" smtClean="0"/>
              <a:t> (2012):</a:t>
            </a:r>
            <a:endParaRPr lang="he-IL" dirty="0" smtClean="0"/>
          </a:p>
          <a:p>
            <a:r>
              <a:rPr lang="en-US" baseline="0" dirty="0" smtClean="0"/>
              <a:t>https://www.mako.co.il/home-family-relationship/family-account/Article-23be6c930b23831006.htm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959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עכשיו</a:t>
            </a:r>
            <a:r>
              <a:rPr lang="he-IL" baseline="0" dirty="0" smtClean="0"/>
              <a:t> אחרי שראינו והבנו שחופשה מלבד כיף זו גם הוצאה </a:t>
            </a:r>
            <a:r>
              <a:rPr lang="he-IL" dirty="0" smtClean="0"/>
              <a:t>שואלים את התלמידים אם יש להם עצות איך הם</a:t>
            </a:r>
            <a:r>
              <a:rPr lang="he-IL" baseline="0" dirty="0" smtClean="0"/>
              <a:t> כבני נוער יכולים לעזור לחיסכון המשפחתי בהוצאות</a:t>
            </a:r>
            <a:r>
              <a:rPr lang="he-IL" dirty="0" smtClean="0"/>
              <a:t>.</a:t>
            </a:r>
          </a:p>
          <a:p>
            <a:r>
              <a:rPr lang="he-IL" dirty="0" smtClean="0"/>
              <a:t>להלן כמה תשובות / כיונים לדיון השוואת מחירים, עבודה,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תיעדוף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פעיליות</a:t>
            </a:r>
            <a:r>
              <a:rPr lang="he-IL" baseline="0" dirty="0" smtClean="0"/>
              <a:t> זולות , ניצול המופעים </a:t>
            </a:r>
            <a:r>
              <a:rPr lang="he-IL" baseline="0" dirty="0" err="1" smtClean="0"/>
              <a:t>והפעיליות</a:t>
            </a:r>
            <a:r>
              <a:rPr lang="he-IL" baseline="0" dirty="0" smtClean="0"/>
              <a:t> החינם של </a:t>
            </a:r>
            <a:r>
              <a:rPr lang="he-IL" baseline="0" dirty="0" err="1" smtClean="0"/>
              <a:t>הרשיות</a:t>
            </a:r>
            <a:r>
              <a:rPr lang="he-IL" baseline="0" dirty="0" smtClean="0"/>
              <a:t> השונות , הנפקת כרטיס נוער וכד'</a:t>
            </a:r>
          </a:p>
          <a:p>
            <a:r>
              <a:rPr lang="he-IL" baseline="0" dirty="0" smtClean="0"/>
              <a:t> מטרתנו היא להגיע למסקנה שתכנון החופש הגדול בצורת תקציב יכול לתרום מאוד להתנהלות פיננסית חסכונית שלנו לכל אורך החופשה.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45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שלב 1: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הכנסות: תכנון הכנסות במהלך החופש. לפני שאנחנו מבזבזים רצוי שנדע כמה כסף יש לנו לשם כך בכדי שלא נוציא או נתחייב לדברים שאין באפשרותנו.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בשלב זה חשפו בפני התלמידים את טבלה ההכנסות והמליצו להם למלא (שקף נסתר 10)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שלב 2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עלויות ההוצאות שלנו: תכנון כללי של עלויות ההוצאות באמצעות רשימה כללית של תכניות לחופש כולל עלויות. אחרי שאנחנו יודעים כמה כסף יש לנו זה השלב לחשוב על מה נוציא אותו.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בשלב זה חשפו בפני התלמידים את טבלת ההוצאות (שקף נסתר 11)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למתקדמים: (כל מי שלמד תקציב השנה)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שלב 3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תכנון לפי ימים (שיבוץ ההוצאות לאורך החופש): תכנון דקדקני בו משבצים את הרשימה לכל אורך החופש ובודקים מאזן. כלומר, בודקים אם יצא לנו הגיוני- שיש יותר הכנסות מהוצאות. יכול להיות שחישבנו יותר מידי או פחות מידי פעילויות.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בשלב זה חשפו בפני התלמידים את לוחות החופש לחודשים יולי ואוגוסט (שקפים נסתרים 12-13)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שלב 4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מעקב ובקרה יומי ע"י סיכום סך ההוצאות מדי יום גם המתוכננות וגם אלו שאינן צפויות.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הטבלה אותה הצגתם בשקפים משמשת גם לבקרה. לחלק מהתלמידים זה שלב מתסכל, אבל חשוב מאוד כדי לרשום בסוף כל שבוע כמה באמת הוצאנו.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שלב 5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מעקב ובקרה שבועי ע"י סיכום ההוצאות השבועיות והחסרת סכום זה מהתקציב של אותו חודש. בשונה מהשלב הקודם שבו רק מסכמים מצב אישי, בשלב זה מקבלים גם החלטות לשבועות הבאים.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20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רצוי</a:t>
            </a:r>
            <a:r>
              <a:rPr lang="he-IL" baseline="0" dirty="0" smtClean="0"/>
              <a:t> לחלק לתלמידים דף זה לעבודה בבית או להמחשה.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39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רצוי</a:t>
            </a:r>
            <a:r>
              <a:rPr lang="he-IL" baseline="0" dirty="0" smtClean="0"/>
              <a:t> לחלק לתלמידים דף זה לעבודה בבית או להמחשה.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2DFB1-2AB6-4666-9C99-A642ABB8C571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379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46" y="6115687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24963" y="6069089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17" y="6093511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838200" y="6052687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pPr/>
              <a:t>י"ז/סיון/תשע"ח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inyurl.com/lehavin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תכנון החופש הגדול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חינוך פיננסי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8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1: ההכנסות שלנו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909906" y="5408164"/>
            <a:ext cx="586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שימו לב! בחופש יש 70 ימים ו-10.5 שבועות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39689"/>
              </p:ext>
            </p:extLst>
          </p:nvPr>
        </p:nvGraphicFramePr>
        <p:xfrm>
          <a:off x="2037030" y="1880646"/>
          <a:ext cx="9210201" cy="33375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070067"/>
                <a:gridCol w="3070067"/>
                <a:gridCol w="3070067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הכנסה מתוכננת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יולי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אוגוסט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עבודה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עבודה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עבודה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דמי</a:t>
                      </a:r>
                      <a:r>
                        <a:rPr lang="he-IL" baseline="0" dirty="0" smtClean="0"/>
                        <a:t> כיס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לבן 2">
            <a:hlinkClick r:id="rId3" action="ppaction://hlinksldjump"/>
          </p:cNvPr>
          <p:cNvSpPr/>
          <p:nvPr/>
        </p:nvSpPr>
        <p:spPr>
          <a:xfrm>
            <a:off x="11247231" y="6050071"/>
            <a:ext cx="926926" cy="807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78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2: עלויות ההוצאות שלנו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41847"/>
              </p:ext>
            </p:extLst>
          </p:nvPr>
        </p:nvGraphicFramePr>
        <p:xfrm>
          <a:off x="801666" y="1690682"/>
          <a:ext cx="10935222" cy="440245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02291"/>
                <a:gridCol w="3310379"/>
                <a:gridCol w="1165677"/>
                <a:gridCol w="1249728"/>
                <a:gridCol w="908812"/>
                <a:gridCol w="1102736"/>
                <a:gridCol w="1191872"/>
                <a:gridCol w="903727"/>
              </a:tblGrid>
              <a:tr h="29160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הוצאות מתוכננות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יולי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אוגוסט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76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פעילות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הוצאות נלוות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עלות לפעילות אחת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מספר פעילויות מתוכנן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סה"כ עלות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עלות לפעילות אחת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מספר פעילויות מתוכנן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סה"כ עלות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בריכה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סרט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>
                          <a:effectLst/>
                        </a:rPr>
                        <a:t>אטרקציות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מחנה קיץ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תנועת נוער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effectLst/>
                        </a:rPr>
                        <a:t>קניון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rtl="1"/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מזון מהיר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בתי קפה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נסיעות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</a:tr>
              <a:tr h="29160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סה"כ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070" marR="43070" marT="0" marB="0"/>
                </a:tc>
              </a:tr>
            </a:tbl>
          </a:graphicData>
        </a:graphic>
      </p:graphicFrame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11353799" y="6212910"/>
            <a:ext cx="820357" cy="645090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7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3 – לוח חופש (חודש יולי) 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19952"/>
              </p:ext>
            </p:extLst>
          </p:nvPr>
        </p:nvGraphicFramePr>
        <p:xfrm>
          <a:off x="2" y="1464352"/>
          <a:ext cx="12191998" cy="5393647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741714"/>
                <a:gridCol w="1741714"/>
                <a:gridCol w="1741714"/>
                <a:gridCol w="1741714"/>
                <a:gridCol w="1741714"/>
                <a:gridCol w="1741714"/>
                <a:gridCol w="1741714"/>
              </a:tblGrid>
              <a:tr h="404662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ראשון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שני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שלישי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רביעי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חמישי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שישי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שבת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</a:tr>
              <a:tr h="997797">
                <a:tc>
                  <a:txBody>
                    <a:bodyPr/>
                    <a:lstStyle/>
                    <a:p>
                      <a:pPr rtl="1"/>
                      <a:r>
                        <a:rPr lang="he-IL" smtClean="0"/>
                        <a:t>1</a:t>
                      </a:r>
                    </a:p>
                    <a:p>
                      <a:pPr rtl="1"/>
                      <a:r>
                        <a:rPr lang="he-IL" smtClean="0"/>
                        <a:t>פעילות:</a:t>
                      </a:r>
                    </a:p>
                    <a:p>
                      <a:pPr rtl="1"/>
                      <a:r>
                        <a:rPr lang="he-IL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779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10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14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779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15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16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17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18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19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779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22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23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24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25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26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27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28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7797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29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3 – לוח חופש (חודש אוגוסט) 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43963"/>
              </p:ext>
            </p:extLst>
          </p:nvPr>
        </p:nvGraphicFramePr>
        <p:xfrm>
          <a:off x="2" y="1457606"/>
          <a:ext cx="12191998" cy="5400393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741714"/>
                <a:gridCol w="1741714"/>
                <a:gridCol w="1741714"/>
                <a:gridCol w="1741714"/>
                <a:gridCol w="1741714"/>
                <a:gridCol w="1741714"/>
                <a:gridCol w="1741714"/>
              </a:tblGrid>
              <a:tr h="405168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ראשון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שני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שלישי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רביעי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חמישי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שישי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שבת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3A9DB"/>
                    </a:solidFill>
                  </a:tcPr>
                </a:tc>
              </a:tr>
              <a:tr h="99904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90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6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10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90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12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14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15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16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17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18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90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19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20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22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23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24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25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</a:tr>
              <a:tr h="99904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26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27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28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29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31</a:t>
                      </a:r>
                    </a:p>
                    <a:p>
                      <a:pPr rtl="1"/>
                      <a:r>
                        <a:rPr lang="he-IL" dirty="0" smtClean="0"/>
                        <a:t>פעילות:</a:t>
                      </a:r>
                    </a:p>
                    <a:p>
                      <a:pPr rtl="1"/>
                      <a:r>
                        <a:rPr lang="he-IL" dirty="0" smtClean="0"/>
                        <a:t>הוצאה: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0" y="30054"/>
            <a:ext cx="820357" cy="6450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חזרה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טיפים להצלחת בתהליך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השוו בין ההוצאות להכנסות. האם ההוצאות קטנות או שוות להכנסות?</a:t>
            </a:r>
          </a:p>
          <a:p>
            <a:r>
              <a:rPr lang="he-IL" dirty="0" smtClean="0"/>
              <a:t>האם יש לכם פעילות שניתן להוזיל אותה?</a:t>
            </a:r>
          </a:p>
          <a:p>
            <a:r>
              <a:rPr lang="he-IL" dirty="0" smtClean="0"/>
              <a:t>האם יש פעילות שעליכם לוותר עליה?</a:t>
            </a:r>
          </a:p>
          <a:p>
            <a:r>
              <a:rPr lang="he-IL" dirty="0" smtClean="0"/>
              <a:t>האם ישנה אפשרות לבחור בפעילויות חלופיות זולות יותר?</a:t>
            </a:r>
          </a:p>
          <a:p>
            <a:r>
              <a:rPr lang="he-IL" dirty="0" smtClean="0"/>
              <a:t>האם בדקתם מה מציעים באזור מגוריכם חינם לפני התכנון?</a:t>
            </a:r>
          </a:p>
          <a:p>
            <a:r>
              <a:rPr lang="he-IL" dirty="0" smtClean="0"/>
              <a:t>האם חשבתם בכלל שאלה הסכומים שתוציאו הקיץ?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18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כלים  נוספים לבקרה </a:t>
            </a:r>
            <a:r>
              <a:rPr lang="he-IL" smtClean="0"/>
              <a:t>אחר תקציב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/>
          <a:srcRect l="30253" t="36255" r="31320" b="15955"/>
          <a:stretch/>
        </p:blipFill>
        <p:spPr>
          <a:xfrm>
            <a:off x="5907639" y="1927982"/>
            <a:ext cx="5938463" cy="415431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9" y="2335390"/>
            <a:ext cx="2108956" cy="374691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97" y="5458733"/>
            <a:ext cx="623567" cy="623567"/>
          </a:xfrm>
          <a:prstGeom prst="rect">
            <a:avLst/>
          </a:prstGeom>
        </p:spPr>
      </p:pic>
      <p:pic>
        <p:nvPicPr>
          <p:cNvPr id="3078" name="Picture 6" descr="×ª××¦××ª ×ª××× × ×¢×××¨ âªexcelâ¬â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58" y="4659426"/>
            <a:ext cx="2132787" cy="14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âªmy budget appâ¬â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1" y="2910131"/>
            <a:ext cx="2190020" cy="10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/>
              <a:t>חופשה נעימה!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7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מה שלמדנו השנה מכין אותנו לחופש הגדול?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ההכנסות שלנו: זכויות נוער עובד, איך לקרוא את תלוש המשכורת וכדו'</a:t>
            </a:r>
          </a:p>
          <a:p>
            <a:r>
              <a:rPr lang="he-IL" dirty="0" smtClean="0"/>
              <a:t>ההוצאות שלנו: איך לחסוך כסף בקניות, השוואות מחירים וצרכנות נבונה ומבוקרת</a:t>
            </a:r>
          </a:p>
          <a:p>
            <a:r>
              <a:rPr lang="he-IL" dirty="0" smtClean="0"/>
              <a:t>תכנון תקציב: תכנון חודשי, הצבת יעדים, מעקב ובקרה</a:t>
            </a:r>
          </a:p>
          <a:p>
            <a:r>
              <a:rPr lang="he-IL" dirty="0" smtClean="0"/>
              <a:t>חיסכון: אפיקי חיסכון, טיפים לשמירה על החיסכון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7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התכניות שלכם לחופש הגדול?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80" y="1899916"/>
            <a:ext cx="2619375" cy="17430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0" y="1899916"/>
            <a:ext cx="2930575" cy="17430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80" y="1894352"/>
            <a:ext cx="3108693" cy="174863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85" y="4192079"/>
            <a:ext cx="3011280" cy="200752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46" y="4192080"/>
            <a:ext cx="1505640" cy="2007519"/>
          </a:xfrm>
          <a:prstGeom prst="rect">
            <a:avLst/>
          </a:prstGeom>
        </p:spPr>
      </p:pic>
      <p:pic>
        <p:nvPicPr>
          <p:cNvPr id="1030" name="Picture 6" descr="×ª××¦××ª ×ª××× × ×¢×××¨ ×ª× ××¢××ª × ××¢×¨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91" y="4192079"/>
            <a:ext cx="3019140" cy="20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כמה החופש עולה למשפחה? הוצאות נלוות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92045"/>
              </p:ext>
            </p:extLst>
          </p:nvPr>
        </p:nvGraphicFramePr>
        <p:xfrm>
          <a:off x="3131507" y="1562894"/>
          <a:ext cx="7102258" cy="50567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67420"/>
                <a:gridCol w="4734838"/>
              </a:tblGrid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פעילות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הוצאות נלוות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חופשה משפחתית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דלק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 לנסיעות, מדריך טיולים, קניות בחנות בדרך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קייטנות ומחנות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 קיץ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בריכה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מופעים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מוזיאונים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ארוחות בחוץ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סה"כ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9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ניחוש:</a:t>
            </a:r>
            <a:br>
              <a:rPr lang="he-IL" dirty="0" smtClean="0"/>
            </a:br>
            <a:r>
              <a:rPr lang="he-IL" dirty="0" smtClean="0"/>
              <a:t>כמה </a:t>
            </a:r>
            <a:r>
              <a:rPr lang="he-IL" dirty="0" smtClean="0"/>
              <a:t>כסף לדעתכם מוציאה משפחה </a:t>
            </a:r>
            <a:r>
              <a:rPr lang="he-IL" dirty="0" smtClean="0"/>
              <a:t>בקיץ</a:t>
            </a:r>
            <a:r>
              <a:rPr lang="he-IL" dirty="0" smtClean="0"/>
              <a:t>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55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הוצאות </a:t>
            </a:r>
            <a:r>
              <a:rPr lang="he-IL" dirty="0" smtClean="0"/>
              <a:t>ממוצעות למשפחה בחופש הגדול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5573"/>
              </p:ext>
            </p:extLst>
          </p:nvPr>
        </p:nvGraphicFramePr>
        <p:xfrm>
          <a:off x="2124468" y="1587946"/>
          <a:ext cx="9229332" cy="41373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507804"/>
                <a:gridCol w="1160980"/>
                <a:gridCol w="1356189"/>
                <a:gridCol w="1204359"/>
              </a:tblGrid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פעילות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מסלול זול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מסלול בינוני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מסלול יקר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חופשה משפחתית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250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2500 ₪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10,800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קייטנות ומחנות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 קיץ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1600 ₪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1000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3800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בריכה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480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600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315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560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770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מופעים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304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344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544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מוזיאונים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140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170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200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ארוחות בחוץ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100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120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160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459709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chemeClr val="tx1"/>
                          </a:solidFill>
                        </a:rPr>
                        <a:t>סה"כ</a:t>
                      </a:r>
                      <a:endParaRPr lang="he-I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3009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6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5174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16,874 ₪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איפה אנחנו נכנסים לתמונה?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44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בונים תקציב לחופש הגדול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הכינו את התקציב שלכם לחופש הגדול באמצעות הסימולטור: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464511" y="5248498"/>
            <a:ext cx="526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tinyurl.com/lehavin14</a:t>
            </a:r>
            <a:endParaRPr lang="he-IL" sz="3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65650" t="27762" r="24795" b="55434"/>
          <a:stretch/>
        </p:blipFill>
        <p:spPr>
          <a:xfrm>
            <a:off x="4697260" y="2229725"/>
            <a:ext cx="3051583" cy="30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8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חמישה שלבים לתכנון החופש: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89438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 smtClean="0"/>
              <a:t>האם התקציב מספיק? </a:t>
            </a:r>
          </a:p>
          <a:p>
            <a:pPr marL="0" indent="0">
              <a:buNone/>
            </a:pPr>
            <a:r>
              <a:rPr lang="he-IL" dirty="0" smtClean="0"/>
              <a:t>תכנון מדוקדק לחופש הגדול יכול לעזור לנו בהגשמת היעדים והמטרות שלנו.</a:t>
            </a:r>
          </a:p>
          <a:p>
            <a:pPr marL="0" indent="0">
              <a:buNone/>
            </a:pPr>
            <a:endParaRPr lang="he-IL" b="1" dirty="0" smtClean="0"/>
          </a:p>
          <a:p>
            <a:r>
              <a:rPr lang="he-IL" b="1" dirty="0" smtClean="0"/>
              <a:t>שלב 1</a:t>
            </a:r>
            <a:r>
              <a:rPr lang="he-IL" dirty="0" smtClean="0"/>
              <a:t>: </a:t>
            </a:r>
            <a:r>
              <a:rPr lang="he-IL" dirty="0" smtClean="0">
                <a:hlinkClick r:id="rId3" action="ppaction://hlinksldjump"/>
              </a:rPr>
              <a:t>הכנסות</a:t>
            </a:r>
            <a:endParaRPr lang="he-IL" dirty="0" smtClean="0"/>
          </a:p>
          <a:p>
            <a:r>
              <a:rPr lang="he-IL" b="1" dirty="0" smtClean="0"/>
              <a:t>שלב 2</a:t>
            </a:r>
            <a:r>
              <a:rPr lang="he-IL" dirty="0" smtClean="0"/>
              <a:t>: </a:t>
            </a:r>
            <a:r>
              <a:rPr lang="he-IL" dirty="0" smtClean="0">
                <a:hlinkClick r:id="rId4" action="ppaction://hlinksldjump"/>
              </a:rPr>
              <a:t>עלויות ההוצאות שלנו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למתקדמים:</a:t>
            </a:r>
          </a:p>
          <a:p>
            <a:r>
              <a:rPr lang="he-IL" b="1" dirty="0" smtClean="0"/>
              <a:t>שלב 3</a:t>
            </a:r>
            <a:r>
              <a:rPr lang="he-IL" dirty="0" smtClean="0"/>
              <a:t>: </a:t>
            </a:r>
            <a:r>
              <a:rPr lang="he-IL" dirty="0" smtClean="0">
                <a:hlinkClick r:id="rId5" action="ppaction://hlinksldjump"/>
              </a:rPr>
              <a:t>תכנון לפי ימים (שיבוץ ההוצאות לאורך החופש)</a:t>
            </a:r>
            <a:endParaRPr lang="he-IL" dirty="0" smtClean="0"/>
          </a:p>
          <a:p>
            <a:r>
              <a:rPr lang="he-IL" b="1" dirty="0" smtClean="0"/>
              <a:t>שלב 4</a:t>
            </a:r>
            <a:r>
              <a:rPr lang="he-IL" dirty="0" smtClean="0"/>
              <a:t>: בדיקת מאזן, מעקב ובקרה יומי. </a:t>
            </a:r>
            <a:endParaRPr lang="he-IL" dirty="0"/>
          </a:p>
          <a:p>
            <a:r>
              <a:rPr lang="he-IL" b="1" dirty="0" smtClean="0"/>
              <a:t>שלב 5</a:t>
            </a:r>
            <a:r>
              <a:rPr lang="he-IL" dirty="0" smtClean="0"/>
              <a:t>: מעקב ובקרה שבועי.</a:t>
            </a:r>
          </a:p>
          <a:p>
            <a:endParaRPr lang="he-IL" dirty="0"/>
          </a:p>
          <a:p>
            <a:pPr marL="0" indent="0">
              <a:buNone/>
            </a:pPr>
            <a:endParaRPr lang="he-IL" b="1" dirty="0" smtClean="0"/>
          </a:p>
          <a:p>
            <a:pPr marL="0" indent="0">
              <a:buNone/>
            </a:pPr>
            <a:r>
              <a:rPr lang="he-IL" b="1" dirty="0" smtClean="0"/>
              <a:t>מתכננים </a:t>
            </a:r>
            <a:r>
              <a:rPr lang="he-IL" b="1" dirty="0"/>
              <a:t>ביחד את החופש הגדול!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7067"/>
            <a:ext cx="5235879" cy="31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1498</Words>
  <Application>Microsoft Office PowerPoint</Application>
  <PresentationFormat>מסך רחב</PresentationFormat>
  <Paragraphs>442</Paragraphs>
  <Slides>16</Slides>
  <Notes>14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9" baseType="lpstr">
      <vt:lpstr>Arial</vt:lpstr>
      <vt:lpstr>Calibri</vt:lpstr>
      <vt:lpstr>ערכת נושא Office</vt:lpstr>
      <vt:lpstr>תכנון החופש הגדול</vt:lpstr>
      <vt:lpstr>איך מה שלמדנו השנה מכין אותנו לחופש הגדול?</vt:lpstr>
      <vt:lpstr>מה התכניות שלכם לחופש הגדול?</vt:lpstr>
      <vt:lpstr>כמה החופש עולה למשפחה? הוצאות נלוות</vt:lpstr>
      <vt:lpstr>ניחוש: כמה כסף לדעתכם מוציאה משפחה בקיץ?</vt:lpstr>
      <vt:lpstr>הוצאות ממוצעות למשפחה בחופש הגדול</vt:lpstr>
      <vt:lpstr>איפה אנחנו נכנסים לתמונה?</vt:lpstr>
      <vt:lpstr>בונים תקציב לחופש הגדול</vt:lpstr>
      <vt:lpstr>חמישה שלבים לתכנון החופש:</vt:lpstr>
      <vt:lpstr>שלב 1: ההכנסות שלנו</vt:lpstr>
      <vt:lpstr>שלב 2: עלויות ההוצאות שלנו</vt:lpstr>
      <vt:lpstr>שלב 3 – לוח חופש (חודש יולי) </vt:lpstr>
      <vt:lpstr>שלב 3 – לוח חופש (חודש אוגוסט) </vt:lpstr>
      <vt:lpstr>טיפים להצלחת בתהליך </vt:lpstr>
      <vt:lpstr>כלים  נוספים לבקרה אחר תקציב</vt:lpstr>
      <vt:lpstr>חופשה נעימה!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124</cp:revision>
  <dcterms:created xsi:type="dcterms:W3CDTF">2017-11-26T09:36:56Z</dcterms:created>
  <dcterms:modified xsi:type="dcterms:W3CDTF">2018-05-31T07:15:03Z</dcterms:modified>
</cp:coreProperties>
</file>