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324" r:id="rId2"/>
    <p:sldId id="325" r:id="rId3"/>
    <p:sldId id="326" r:id="rId4"/>
    <p:sldId id="335" r:id="rId5"/>
    <p:sldId id="327" r:id="rId6"/>
    <p:sldId id="328" r:id="rId7"/>
    <p:sldId id="329" r:id="rId8"/>
    <p:sldId id="342" r:id="rId9"/>
    <p:sldId id="343" r:id="rId10"/>
    <p:sldId id="336" r:id="rId11"/>
    <p:sldId id="330" r:id="rId12"/>
    <p:sldId id="331" r:id="rId13"/>
    <p:sldId id="332" r:id="rId14"/>
    <p:sldId id="333" r:id="rId15"/>
    <p:sldId id="334" r:id="rId16"/>
    <p:sldId id="337" r:id="rId17"/>
    <p:sldId id="339" r:id="rId18"/>
    <p:sldId id="340" r:id="rId19"/>
    <p:sldId id="341" r:id="rId2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0066FF"/>
    <a:srgbClr val="008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19" autoAdjust="0"/>
    <p:restoredTop sz="84943" autoAdjust="0"/>
  </p:normalViewPr>
  <p:slideViewPr>
    <p:cSldViewPr snapToGrid="0" showGuides="1">
      <p:cViewPr varScale="1">
        <p:scale>
          <a:sx n="99" d="100"/>
          <a:sy n="99" d="100"/>
        </p:scale>
        <p:origin x="8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D651D-6593-47F0-90D9-6A8C928E0294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A0842-1ABC-44FB-B29A-D3F512F4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 userDrawn="1"/>
        </p:nvSpPr>
        <p:spPr>
          <a:xfrm>
            <a:off x="-702711" y="-1"/>
            <a:ext cx="13597423" cy="6008915"/>
          </a:xfrm>
          <a:prstGeom prst="rect">
            <a:avLst/>
          </a:prstGeom>
          <a:gradFill flip="none" rotWithShape="1">
            <a:gsLst>
              <a:gs pos="35000">
                <a:srgbClr val="D1D1D1"/>
              </a:gs>
              <a:gs pos="100000">
                <a:srgbClr val="DCDCDC"/>
              </a:gs>
              <a:gs pos="0">
                <a:srgbClr val="C6C6C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/>
        </p:blipFill>
        <p:spPr bwMode="auto">
          <a:xfrm>
            <a:off x="870692" y="-1"/>
            <a:ext cx="10450616" cy="52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588" y="6185075"/>
            <a:ext cx="1060923" cy="555168"/>
          </a:xfrm>
          <a:prstGeom prst="rect">
            <a:avLst/>
          </a:prstGeom>
        </p:spPr>
      </p:pic>
      <p:pic>
        <p:nvPicPr>
          <p:cNvPr id="17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135488" y="6165721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מלבן 17"/>
          <p:cNvSpPr/>
          <p:nvPr userDrawn="1"/>
        </p:nvSpPr>
        <p:spPr>
          <a:xfrm>
            <a:off x="2109826" y="4249384"/>
            <a:ext cx="7972348" cy="146838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109826" y="4249383"/>
            <a:ext cx="7972348" cy="975374"/>
          </a:xfrm>
        </p:spPr>
        <p:txBody>
          <a:bodyPr vert="horz" lIns="91440" tIns="45720" rIns="91440" bIns="45720" rtlCol="1" anchor="b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כותרת ראשית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109826" y="5316832"/>
            <a:ext cx="7972348" cy="3561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cxnSp>
        <p:nvCxnSpPr>
          <p:cNvPr id="19" name="מחבר ישר 18"/>
          <p:cNvCxnSpPr/>
          <p:nvPr userDrawn="1"/>
        </p:nvCxnSpPr>
        <p:spPr>
          <a:xfrm>
            <a:off x="3026229" y="5259528"/>
            <a:ext cx="6139543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589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472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412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511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73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72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414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4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82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305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216" y="6121857"/>
            <a:ext cx="1060923" cy="555168"/>
          </a:xfrm>
          <a:prstGeom prst="rect">
            <a:avLst/>
          </a:prstGeom>
        </p:spPr>
      </p:pic>
      <p:pic>
        <p:nvPicPr>
          <p:cNvPr id="9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203560" y="6156044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כותרת 1"/>
          <p:cNvSpPr>
            <a:spLocks noGrp="1"/>
          </p:cNvSpPr>
          <p:nvPr>
            <p:ph type="ctrTitle" hasCustomPrompt="1"/>
          </p:nvPr>
        </p:nvSpPr>
        <p:spPr>
          <a:xfrm>
            <a:off x="3934407" y="1885560"/>
            <a:ext cx="4218993" cy="1939992"/>
          </a:xfrm>
        </p:spPr>
        <p:txBody>
          <a:bodyPr vert="horz" lIns="91440" tIns="45720" rIns="91440" bIns="45720" rtlCol="1" anchor="ctr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תודה ולהתראות!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407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840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מחבר ישר 6"/>
          <p:cNvCxnSpPr/>
          <p:nvPr userDrawn="1"/>
        </p:nvCxnSpPr>
        <p:spPr>
          <a:xfrm>
            <a:off x="2015412" y="1409877"/>
            <a:ext cx="10176588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381000" y="6356350"/>
            <a:ext cx="1251697" cy="395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506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23xuRB" TargetMode="External"/><Relationship Id="rId2" Type="http://schemas.openxmlformats.org/officeDocument/2006/relationships/hyperlink" Target="https://money.ort.org.il/&#1488;&#1502;&#1510;&#1506;&#1497;-&#1514;&#1511;&#1513;&#1493;&#1512;&#1514;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nswergarden.ch/68337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7eye.org.il/28896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צרכנות בין השורות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 smtClean="0"/>
              <a:t>פרק שיח תקשורתי פיננסי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83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עבודה עצמית: צרכנות</a:t>
            </a:r>
            <a:r>
              <a:rPr lang="he-IL" dirty="0"/>
              <a:t>-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לקרוא את האותיות הקטנות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12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צרכנות- לקרוא את האותיות הקטנות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4160115" y="4869653"/>
            <a:ext cx="5232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2400" dirty="0">
                <a:hlinkClick r:id="rId2"/>
              </a:rPr>
              <a:t>https://money.ort.org.il/</a:t>
            </a:r>
            <a:r>
              <a:rPr lang="he-IL" sz="2400" dirty="0" smtClean="0">
                <a:hlinkClick r:id="rId2"/>
              </a:rPr>
              <a:t>אמצעי-תקשורת</a:t>
            </a:r>
            <a:endParaRPr lang="en-US" sz="2400" dirty="0" smtClean="0"/>
          </a:p>
          <a:p>
            <a:pPr algn="ctr" rtl="0"/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goo.gl/23xuRB</a:t>
            </a:r>
            <a:endParaRPr lang="he-IL" sz="24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/>
          <a:srcRect l="65526" t="27789" r="24527" b="55088"/>
          <a:stretch/>
        </p:blipFill>
        <p:spPr>
          <a:xfrm>
            <a:off x="5127055" y="1690688"/>
            <a:ext cx="3298258" cy="319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יחצ"ן נולד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375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שלב א: כתבה בת 2 פסקאות </a:t>
            </a:r>
            <a:r>
              <a:rPr lang="he-IL" dirty="0"/>
              <a:t>לעיתון סוף השבוע 'המדינה הזו'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he-IL" dirty="0" smtClean="0"/>
              <a:t>משקה </a:t>
            </a:r>
            <a:r>
              <a:rPr lang="he-IL" dirty="0"/>
              <a:t>חדש בטעם גזוז אפרסק של חברת המשקאות 'שתו אותי'.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he-IL" dirty="0"/>
              <a:t>בניית גינה קהילתית בשכונה אמידה ע"י העירייה או המועצה המקומית של התלמידים.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he-IL" dirty="0"/>
              <a:t>מיזם חברתי לסיוע בלימודים למיעוטי יכולת של תנועת הנוער 'החברים'.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he-IL" dirty="0"/>
              <a:t>אלבום חדש של הזמרת צביה גולן שהוציאה חברת </a:t>
            </a:r>
            <a:r>
              <a:rPr lang="en-US" dirty="0"/>
              <a:t>'</a:t>
            </a:r>
            <a:r>
              <a:rPr lang="en-US" dirty="0" err="1"/>
              <a:t>disconans</a:t>
            </a:r>
            <a:r>
              <a:rPr lang="en-US" dirty="0"/>
              <a:t>'</a:t>
            </a:r>
            <a:r>
              <a:rPr lang="he-IL" dirty="0"/>
              <a:t>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he-IL" dirty="0" err="1"/>
              <a:t>סמארטפון</a:t>
            </a:r>
            <a:r>
              <a:rPr lang="he-IL" dirty="0"/>
              <a:t> חדש של חברת 'בננה'.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he-IL" dirty="0"/>
              <a:t>מסך טלוויזיה חדש שמפיצה בישראל חברת 'אלקטרו-חשמל'.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he-IL" dirty="0"/>
              <a:t>מחשב שפועל עם פקודות קול שמפיצה חברת 'נייד ונייח'.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he-IL" dirty="0"/>
              <a:t>מבנה מגורים חדש לדיור מוגן לקשישים של חברת 'בתי אבות ארד'.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he-IL" dirty="0"/>
              <a:t>אפליקציית אזעקה חדשה </a:t>
            </a:r>
            <a:r>
              <a:rPr lang="he-IL" dirty="0" err="1"/>
              <a:t>לסמארטפון</a:t>
            </a:r>
            <a:r>
              <a:rPr lang="he-IL" dirty="0"/>
              <a:t> מבית חברת 'ציף </a:t>
            </a:r>
            <a:r>
              <a:rPr lang="he-IL" dirty="0" err="1"/>
              <a:t>ציף</a:t>
            </a:r>
            <a:r>
              <a:rPr lang="he-IL" dirty="0"/>
              <a:t> אבטחה'.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he-IL" dirty="0"/>
              <a:t>מגנט אלבום חתונה של חברת '</a:t>
            </a:r>
            <a:r>
              <a:rPr lang="he-IL" dirty="0" err="1"/>
              <a:t>קולולוש</a:t>
            </a:r>
            <a:r>
              <a:rPr lang="he-IL" dirty="0"/>
              <a:t> שמחות</a:t>
            </a:r>
            <a:r>
              <a:rPr lang="he-IL" dirty="0" smtClean="0"/>
              <a:t>'.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שלב ב: עריכה </a:t>
            </a:r>
            <a:r>
              <a:rPr lang="he-IL" dirty="0" err="1" smtClean="0"/>
              <a:t>עיתונית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he-IL" dirty="0" smtClean="0"/>
              <a:t>העבירו את הכתבה שלכם לזוג אחר אשר ישמש כעורכי העיתון.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860"/>
            <a:ext cx="12192000" cy="319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שלב ג: קריאה ביקורתית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e-IL" dirty="0"/>
              <a:t>במה הכתבה עוסקת?</a:t>
            </a:r>
            <a:endParaRPr lang="en-US" dirty="0"/>
          </a:p>
          <a:p>
            <a:pPr lvl="0"/>
            <a:r>
              <a:rPr lang="he-IL" dirty="0"/>
              <a:t>אילו חברות מוזכרות בכתבה? אילו חברות אינן מוזכרות?</a:t>
            </a:r>
            <a:endParaRPr lang="en-US" dirty="0"/>
          </a:p>
          <a:p>
            <a:pPr lvl="0"/>
            <a:r>
              <a:rPr lang="he-IL" dirty="0"/>
              <a:t>איזה מידע חסר בכתבה?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255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היה לנו בשיעור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תחרות איתור פרסומות באתרים</a:t>
            </a:r>
          </a:p>
          <a:p>
            <a:r>
              <a:rPr lang="he-IL" dirty="0" smtClean="0"/>
              <a:t>קריאה ביקורתית (צרכנות- לקרוא את האותיות הקטנות)</a:t>
            </a:r>
          </a:p>
          <a:p>
            <a:r>
              <a:rPr lang="he-IL" dirty="0" smtClean="0"/>
              <a:t>יחצ"ן נולד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28" y="3218381"/>
            <a:ext cx="4839471" cy="24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שאלות לדיון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/>
              <a:t>לאחר שהתנסינו בשלושת השלבים, מה השלב הכי קשה?</a:t>
            </a:r>
            <a:endParaRPr lang="en-US" dirty="0"/>
          </a:p>
          <a:p>
            <a:pPr lvl="0"/>
            <a:r>
              <a:rPr lang="he-IL" dirty="0"/>
              <a:t>האם נזכרתם במהלך השיעור בדוגמאות לתוכן שיווקי שנתקלתם בו בתוך אמצעי תקשורת?</a:t>
            </a:r>
            <a:endParaRPr lang="en-US" dirty="0"/>
          </a:p>
          <a:p>
            <a:pPr lvl="0"/>
            <a:r>
              <a:rPr lang="he-IL" dirty="0" smtClean="0"/>
              <a:t>באיזו מידה </a:t>
            </a:r>
            <a:r>
              <a:rPr lang="he-IL" dirty="0"/>
              <a:t>השקעתם בתהליך הצנזורה בכיתה? </a:t>
            </a:r>
            <a:endParaRPr lang="he-IL" dirty="0" smtClean="0"/>
          </a:p>
          <a:p>
            <a:pPr lvl="0"/>
            <a:r>
              <a:rPr lang="he-IL" dirty="0" smtClean="0"/>
              <a:t>מתי </a:t>
            </a:r>
            <a:r>
              <a:rPr lang="he-IL" dirty="0"/>
              <a:t>עיתונים משקיעים יותר ומתי פחות בצנזורה של תוכן שיווקי</a:t>
            </a:r>
            <a:r>
              <a:rPr lang="he-IL" dirty="0" smtClean="0"/>
              <a:t>?</a:t>
            </a:r>
          </a:p>
          <a:p>
            <a:pPr lvl="0"/>
            <a:r>
              <a:rPr lang="he-IL" dirty="0" smtClean="0"/>
              <a:t>איזה טיפ יש לכם לקראת שימוש באינטרנט, אפליקציות ומידע שקיים בהן?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שאלות?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444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סקר שימוש באינטרנט: </a:t>
            </a:r>
            <a:br>
              <a:rPr lang="he-IL" dirty="0" smtClean="0"/>
            </a:br>
            <a:r>
              <a:rPr lang="he-IL" dirty="0" smtClean="0"/>
              <a:t>מהן האפליקציות והאתרים שמשתמשים </a:t>
            </a:r>
            <a:r>
              <a:rPr lang="he-IL" dirty="0"/>
              <a:t>בהם הכי הרבה?</a:t>
            </a:r>
            <a:br>
              <a:rPr lang="he-IL" dirty="0"/>
            </a:b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l="65676" t="27868" r="24459" b="54835"/>
          <a:stretch/>
        </p:blipFill>
        <p:spPr>
          <a:xfrm>
            <a:off x="4563764" y="1581665"/>
            <a:ext cx="3863546" cy="3810620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4691196" y="5312031"/>
            <a:ext cx="3544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answergarden.ch/683370</a:t>
            </a:r>
            <a:r>
              <a:rPr lang="he-IL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4740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שאלות לדיון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e-IL" dirty="0"/>
              <a:t>את מי יכולה לעניין הרשימה הזו?</a:t>
            </a:r>
            <a:endParaRPr lang="en-US" dirty="0"/>
          </a:p>
          <a:p>
            <a:pPr lvl="0"/>
            <a:r>
              <a:rPr lang="he-IL" dirty="0"/>
              <a:t>איזו תועלת אפשר להפיק מרשימה זו</a:t>
            </a:r>
            <a:r>
              <a:rPr lang="he-IL" dirty="0" smtClean="0"/>
              <a:t>?</a:t>
            </a:r>
            <a:endParaRPr lang="en-US" dirty="0"/>
          </a:p>
          <a:p>
            <a:pPr lvl="0"/>
            <a:r>
              <a:rPr lang="he-IL" dirty="0"/>
              <a:t>אילו סוגי פרסום ניתן לעשות באמצעות האפליקציות או האתרים הללו</a:t>
            </a:r>
            <a:r>
              <a:rPr lang="he-IL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2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תחרות איתור פרסומות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004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מצאו כמה שיותר פרסומות באתרים הבאים:</a:t>
            </a:r>
            <a:br>
              <a:rPr lang="he-IL" dirty="0"/>
            </a:b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1862522"/>
            <a:ext cx="5157787" cy="3684588"/>
          </a:xfrm>
        </p:spPr>
        <p:txBody>
          <a:bodyPr>
            <a:normAutofit/>
          </a:bodyPr>
          <a:lstStyle/>
          <a:p>
            <a:r>
              <a:rPr lang="en-US" dirty="0" smtClean="0"/>
              <a:t>Globes</a:t>
            </a:r>
            <a:endParaRPr lang="en-US" dirty="0"/>
          </a:p>
          <a:p>
            <a:r>
              <a:rPr lang="en-US" dirty="0" err="1" smtClean="0"/>
              <a:t>Themarker</a:t>
            </a:r>
            <a:endParaRPr lang="en-US" dirty="0"/>
          </a:p>
          <a:p>
            <a:r>
              <a:rPr lang="en-US" dirty="0" err="1" smtClean="0"/>
              <a:t>Calcalist</a:t>
            </a:r>
            <a:endParaRPr lang="en-US" dirty="0"/>
          </a:p>
          <a:p>
            <a:r>
              <a:rPr lang="en-US" dirty="0" smtClean="0"/>
              <a:t>msn</a:t>
            </a:r>
            <a:endParaRPr lang="en-US" dirty="0"/>
          </a:p>
          <a:p>
            <a:r>
              <a:rPr lang="en-US" dirty="0" err="1" smtClean="0"/>
              <a:t>Nrg</a:t>
            </a:r>
            <a:endParaRPr lang="en-US" dirty="0"/>
          </a:p>
          <a:p>
            <a:r>
              <a:rPr lang="en-US" dirty="0" err="1" smtClean="0"/>
              <a:t>Fxp</a:t>
            </a:r>
            <a:endParaRPr lang="en-US" dirty="0"/>
          </a:p>
          <a:p>
            <a:r>
              <a:rPr lang="en-US" dirty="0" err="1" smtClean="0"/>
              <a:t>Tapuz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1862522"/>
            <a:ext cx="5183188" cy="3684588"/>
          </a:xfrm>
        </p:spPr>
        <p:txBody>
          <a:bodyPr/>
          <a:lstStyle/>
          <a:p>
            <a:r>
              <a:rPr lang="en-US" dirty="0" err="1" smtClean="0"/>
              <a:t>Youtube</a:t>
            </a:r>
            <a:endParaRPr lang="en-US" dirty="0"/>
          </a:p>
          <a:p>
            <a:r>
              <a:rPr lang="en-US" dirty="0" err="1"/>
              <a:t>Ynet</a:t>
            </a:r>
            <a:endParaRPr lang="en-US" dirty="0"/>
          </a:p>
          <a:p>
            <a:r>
              <a:rPr lang="en-US" dirty="0"/>
              <a:t>Walla</a:t>
            </a:r>
          </a:p>
          <a:p>
            <a:r>
              <a:rPr lang="en-US" dirty="0" err="1"/>
              <a:t>Mako</a:t>
            </a:r>
            <a:endParaRPr lang="en-US" dirty="0"/>
          </a:p>
          <a:p>
            <a:r>
              <a:rPr lang="en-US" dirty="0" err="1" smtClean="0"/>
              <a:t>Ebay</a:t>
            </a:r>
            <a:endParaRPr lang="he-IL" dirty="0" smtClean="0"/>
          </a:p>
          <a:p>
            <a:r>
              <a:rPr lang="en-US" dirty="0" err="1" smtClean="0"/>
              <a:t>Aliexpress</a:t>
            </a:r>
            <a:endParaRPr lang="he-IL" dirty="0" smtClean="0"/>
          </a:p>
          <a:p>
            <a:r>
              <a:rPr lang="en-US" dirty="0" smtClean="0"/>
              <a:t>Nana10</a:t>
            </a:r>
            <a:endParaRPr lang="he-IL" dirty="0" smtClean="0"/>
          </a:p>
          <a:p>
            <a:r>
              <a:rPr lang="en-US" dirty="0" err="1"/>
              <a:t>Haaretz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ניתוח פרסומות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 smtClean="0"/>
              <a:t>מה ההבדלים בין הפרסומות השונים שהבחנתם בהם?</a:t>
            </a:r>
          </a:p>
          <a:p>
            <a:pPr lvl="0"/>
            <a:r>
              <a:rPr lang="he-IL" dirty="0" smtClean="0"/>
              <a:t>עבור אילו סוגים של פרסומות משלמות חברות לאתרים?</a:t>
            </a:r>
          </a:p>
          <a:p>
            <a:pPr lvl="0"/>
            <a:r>
              <a:rPr lang="he-IL" dirty="0" smtClean="0"/>
              <a:t>איזה </a:t>
            </a:r>
            <a:r>
              <a:rPr lang="he-IL" dirty="0"/>
              <a:t>מהפרסומות </a:t>
            </a:r>
            <a:r>
              <a:rPr lang="he-IL" dirty="0" smtClean="0"/>
              <a:t>שמצאתם הן </a:t>
            </a:r>
            <a:r>
              <a:rPr lang="he-IL" dirty="0"/>
              <a:t>פרסומות ממומנות? </a:t>
            </a:r>
            <a:endParaRPr lang="he-IL" dirty="0" smtClean="0"/>
          </a:p>
          <a:p>
            <a:pPr lvl="0"/>
            <a:r>
              <a:rPr lang="he-IL" dirty="0" smtClean="0"/>
              <a:t>אילו </a:t>
            </a:r>
            <a:r>
              <a:rPr lang="he-IL" dirty="0"/>
              <a:t>פרסומות הן סמויות?</a:t>
            </a:r>
            <a:endParaRPr lang="en-US" dirty="0"/>
          </a:p>
          <a:p>
            <a:pPr lvl="0"/>
            <a:r>
              <a:rPr lang="he-IL" dirty="0"/>
              <a:t>האם חלק מהתוכן של האתר הוא פרסומי?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1215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מהימנות המידע בתקשורת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e-IL" sz="3200" b="1" dirty="0"/>
              <a:t>פרסום ממומן</a:t>
            </a:r>
            <a:r>
              <a:rPr lang="he-IL" sz="3200" dirty="0"/>
              <a:t>: תשלום לפלטפורמות בתמורה להוספת מסרים פרסומיים, המובחנים מהתוכן של הפלטפורמה. לדוגמה, מודעת פרסום או מקבץ פרסומות בטלוויזיה</a:t>
            </a:r>
            <a:r>
              <a:rPr lang="he-IL" sz="3200" dirty="0" smtClean="0"/>
              <a:t>.</a:t>
            </a:r>
          </a:p>
          <a:p>
            <a:r>
              <a:rPr lang="he-IL" sz="3200" b="1" dirty="0"/>
              <a:t>יחסי ציבור</a:t>
            </a:r>
            <a:r>
              <a:rPr lang="he-IL" sz="3200" dirty="0"/>
              <a:t>: תוכן שמתפרסם בפלטפורמות השונות שמקורו בבעלי עניין שמעוניינים לקדם מסרים שונים (יכול גם להיות ממומן). לדוגמה, כתבה חדשותית על מוצר חדש או ידיעה בעיתון על חנות שמספקת שירות ייחודי.</a:t>
            </a:r>
          </a:p>
          <a:p>
            <a:pPr lvl="0"/>
            <a:endParaRPr lang="he-IL" sz="3200" dirty="0" smtClean="0"/>
          </a:p>
        </p:txBody>
      </p:sp>
    </p:spTree>
    <p:extLst>
      <p:ext uri="{BB962C8B-B14F-4D97-AF65-F5344CB8AC3E}">
        <p14:creationId xmlns:p14="http://schemas.microsoft.com/office/powerpoint/2010/main" val="3933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הידעתם?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he-IL" sz="3200" dirty="0" smtClean="0"/>
              <a:t>לעיתים </a:t>
            </a:r>
            <a:r>
              <a:rPr lang="he-IL" sz="3200" dirty="0"/>
              <a:t>יחסי הציבור "שותלים" את המוצר שאותו הם רוצים לשווק גם בצורה עקיפה בכתבות או בתמונות שכלל לא קשורות לנושא (פרסום סמוי</a:t>
            </a:r>
            <a:r>
              <a:rPr lang="he-IL" sz="3200" dirty="0" smtClean="0"/>
              <a:t>).</a:t>
            </a:r>
          </a:p>
          <a:p>
            <a:pPr marL="0" lvl="0" indent="0">
              <a:buNone/>
            </a:pPr>
            <a:endParaRPr lang="he-IL" sz="3200" dirty="0" smtClean="0"/>
          </a:p>
          <a:p>
            <a:pPr marL="0" lvl="0" indent="0">
              <a:buNone/>
            </a:pPr>
            <a:r>
              <a:rPr lang="he-IL" sz="3200" dirty="0" smtClean="0"/>
              <a:t>דוגמה לכתבה: </a:t>
            </a:r>
            <a:r>
              <a:rPr lang="he-IL" sz="3200" dirty="0" smtClean="0">
                <a:hlinkClick r:id="rId2"/>
              </a:rPr>
              <a:t>תביעה נוספת בגין פרסום סמוי</a:t>
            </a:r>
            <a:endParaRPr lang="he-IL" sz="3200" dirty="0" smtClean="0"/>
          </a:p>
          <a:p>
            <a:pPr marL="0" lvl="0" indent="0">
              <a:buNone/>
            </a:pPr>
            <a:r>
              <a:rPr lang="he-IL" sz="3200" dirty="0" smtClean="0"/>
              <a:t>תביעה ייצוגית </a:t>
            </a:r>
            <a:r>
              <a:rPr lang="he-IL" sz="3200" dirty="0"/>
              <a:t>שהוגשה </a:t>
            </a:r>
            <a:r>
              <a:rPr lang="he-IL" sz="3200" dirty="0" smtClean="0"/>
              <a:t>לבית-המשפט </a:t>
            </a:r>
            <a:r>
              <a:rPr lang="he-IL" sz="3200" dirty="0"/>
              <a:t>במטרה לחייב שבע חברות שהשתמשו בפרסום סמוי </a:t>
            </a:r>
            <a:r>
              <a:rPr lang="he-IL" sz="3200" dirty="0" err="1"/>
              <a:t>באינסטגרם</a:t>
            </a:r>
            <a:r>
              <a:rPr lang="he-IL" sz="3200" dirty="0"/>
              <a:t> לפצות בעשרות מיליוני שקלים את כל מי שנחשף לפרסומים בשנים </a:t>
            </a:r>
            <a:r>
              <a:rPr lang="he-IL" sz="3200" dirty="0" smtClean="0"/>
              <a:t>האחרונות.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2891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האם שמתם לב לפרסום הסמוי בתוך הכתבה?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e-IL" sz="3200" dirty="0" smtClean="0"/>
              <a:t>האם שמתם לב לפרסום הסמוי בתמונות בתוך הכתבה?</a:t>
            </a:r>
          </a:p>
          <a:p>
            <a:pPr marL="514350" indent="-514350">
              <a:buAutoNum type="arabicPeriod"/>
            </a:pPr>
            <a:r>
              <a:rPr lang="he-IL" sz="3200" dirty="0" smtClean="0"/>
              <a:t>האם אתם שמים לב </a:t>
            </a:r>
            <a:r>
              <a:rPr lang="he-IL" sz="3200" dirty="0"/>
              <a:t>לפרטים הסמויים שבתמונות </a:t>
            </a:r>
            <a:r>
              <a:rPr lang="he-IL" sz="3200" dirty="0" err="1" smtClean="0"/>
              <a:t>אינסטגרם</a:t>
            </a:r>
            <a:r>
              <a:rPr lang="he-IL" sz="3200" dirty="0" smtClean="0"/>
              <a:t> או באפליקציות אחרות?</a:t>
            </a:r>
            <a:endParaRPr lang="en-US" sz="3200" dirty="0"/>
          </a:p>
          <a:p>
            <a:pPr marL="0" indent="0">
              <a:buNone/>
            </a:pPr>
            <a:endParaRPr lang="he-IL" sz="3200" dirty="0" smtClean="0"/>
          </a:p>
          <a:p>
            <a:pPr marL="0" indent="0" algn="ctr">
              <a:buNone/>
            </a:pPr>
            <a:r>
              <a:rPr lang="he-IL" sz="3200" b="1" dirty="0" smtClean="0"/>
              <a:t>גם אם אינכם מודעים, המוח שלכם קולט </a:t>
            </a:r>
            <a:r>
              <a:rPr lang="he-IL" sz="3200" b="1" dirty="0"/>
              <a:t>את התמונות </a:t>
            </a:r>
            <a:r>
              <a:rPr lang="he-IL" sz="3200" b="1" dirty="0" smtClean="0"/>
              <a:t>ומשפיע על דעתכם </a:t>
            </a:r>
            <a:r>
              <a:rPr lang="he-IL" sz="3200" b="1" dirty="0"/>
              <a:t>על המוצרים </a:t>
            </a:r>
            <a:r>
              <a:rPr lang="he-IL" sz="3200" b="1" dirty="0" smtClean="0"/>
              <a:t>האלה!</a:t>
            </a:r>
            <a:endParaRPr lang="en-US" sz="3200" b="1" dirty="0"/>
          </a:p>
          <a:p>
            <a:pPr marL="0" lvl="0" indent="0">
              <a:buNone/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1655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פיננס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791EF"/>
      </a:hlink>
      <a:folHlink>
        <a:srgbClr val="954F72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524</Words>
  <Application>Microsoft Office PowerPoint</Application>
  <PresentationFormat>מסך רחב</PresentationFormat>
  <Paragraphs>79</Paragraphs>
  <Slides>19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2" baseType="lpstr">
      <vt:lpstr>Arial</vt:lpstr>
      <vt:lpstr>Calibri</vt:lpstr>
      <vt:lpstr>ערכת נושא Office</vt:lpstr>
      <vt:lpstr>צרכנות בין השורות</vt:lpstr>
      <vt:lpstr>סקר שימוש באינטרנט:  מהן האפליקציות והאתרים שמשתמשים בהם הכי הרבה? </vt:lpstr>
      <vt:lpstr>שאלות לדיון</vt:lpstr>
      <vt:lpstr>תחרות איתור פרסומות</vt:lpstr>
      <vt:lpstr>מצאו כמה שיותר פרסומות באתרים הבאים: </vt:lpstr>
      <vt:lpstr>ניתוח פרסומות</vt:lpstr>
      <vt:lpstr>מהימנות המידע בתקשורת</vt:lpstr>
      <vt:lpstr>הידעתם?</vt:lpstr>
      <vt:lpstr>האם שמתם לב לפרסום הסמוי בתוך הכתבה?</vt:lpstr>
      <vt:lpstr>עבודה עצמית: צרכנות- לקרוא את האותיות הקטנות</vt:lpstr>
      <vt:lpstr>צרכנות- לקרוא את האותיות הקטנות</vt:lpstr>
      <vt:lpstr>יחצ"ן נולד</vt:lpstr>
      <vt:lpstr>שלב א: כתבה בת 2 פסקאות לעיתון סוף השבוע 'המדינה הזו'</vt:lpstr>
      <vt:lpstr>שלב ב: עריכה עיתונית</vt:lpstr>
      <vt:lpstr>שלב ג: קריאה ביקורתית</vt:lpstr>
      <vt:lpstr>סיכום</vt:lpstr>
      <vt:lpstr>מה היה לנו בשיעור</vt:lpstr>
      <vt:lpstr>שאלות לדיון</vt:lpstr>
      <vt:lpstr>שאלות?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Hagit Matok</dc:creator>
  <cp:lastModifiedBy>Yarden Pinto Mossensohn</cp:lastModifiedBy>
  <cp:revision>44</cp:revision>
  <dcterms:created xsi:type="dcterms:W3CDTF">2017-11-26T09:36:56Z</dcterms:created>
  <dcterms:modified xsi:type="dcterms:W3CDTF">2018-05-29T09:34:01Z</dcterms:modified>
</cp:coreProperties>
</file>