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56" r:id="rId2"/>
    <p:sldId id="260" r:id="rId3"/>
    <p:sldId id="257" r:id="rId4"/>
    <p:sldId id="261" r:id="rId5"/>
    <p:sldId id="262" r:id="rId6"/>
    <p:sldId id="263" r:id="rId7"/>
    <p:sldId id="264" r:id="rId8"/>
    <p:sldId id="265" r:id="rId9"/>
    <p:sldId id="267" r:id="rId10"/>
    <p:sldId id="266" r:id="rId11"/>
    <p:sldId id="268" r:id="rId12"/>
    <p:sldId id="269" r:id="rId13"/>
    <p:sldId id="270" r:id="rId14"/>
    <p:sldId id="271" r:id="rId15"/>
    <p:sldId id="273" r:id="rId16"/>
    <p:sldId id="272" r:id="rId17"/>
    <p:sldId id="258" r:id="rId1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19" autoAdjust="0"/>
    <p:restoredTop sz="89310" autoAdjust="0"/>
  </p:normalViewPr>
  <p:slideViewPr>
    <p:cSldViewPr snapToGrid="0" showGuides="1">
      <p:cViewPr varScale="1">
        <p:scale>
          <a:sx n="104" d="100"/>
          <a:sy n="104" d="100"/>
        </p:scale>
        <p:origin x="70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536B297-0FBB-49D4-AF62-2C45CE775A92}" type="datetimeFigureOut">
              <a:rPr lang="he-IL" smtClean="0"/>
              <a:t>י'/אדר/תשע"ח</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BCDEF6A-38AA-4A0E-8078-1A6F94D57E2A}" type="slidenum">
              <a:rPr lang="he-IL" smtClean="0"/>
              <a:t>‹#›</a:t>
            </a:fld>
            <a:endParaRPr lang="he-IL"/>
          </a:p>
        </p:txBody>
      </p:sp>
    </p:spTree>
    <p:extLst>
      <p:ext uri="{BB962C8B-B14F-4D97-AF65-F5344CB8AC3E}">
        <p14:creationId xmlns:p14="http://schemas.microsoft.com/office/powerpoint/2010/main" val="9611328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we9zSw5dD2E?t=2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אדם ממוצע</a:t>
            </a:r>
            <a:r>
              <a:rPr lang="he-IL" baseline="0" dirty="0" smtClean="0"/>
              <a:t> נחשף לכ-3000 פרסומות ביום. פעמים רבות, אנחנו כלל לא שמים לב לכמות הפרסומות שאנחנו נחשפים אליהם, כיוון שיש גם לא מעט פרסומות סמויות.</a:t>
            </a:r>
            <a:endParaRPr lang="he-IL"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2</a:t>
            </a:fld>
            <a:endParaRPr lang="he-IL"/>
          </a:p>
        </p:txBody>
      </p:sp>
    </p:spTree>
    <p:extLst>
      <p:ext uri="{BB962C8B-B14F-4D97-AF65-F5344CB8AC3E}">
        <p14:creationId xmlns:p14="http://schemas.microsoft.com/office/powerpoint/2010/main" val="273040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קישור לסרטון:</a:t>
            </a:r>
          </a:p>
          <a:p>
            <a:r>
              <a:rPr lang="en-US" sz="1200" u="sng" kern="1200" dirty="0" smtClean="0">
                <a:solidFill>
                  <a:schemeClr val="tx1"/>
                </a:solidFill>
                <a:effectLst/>
                <a:latin typeface="+mn-lt"/>
                <a:ea typeface="+mn-ea"/>
                <a:cs typeface="+mn-cs"/>
                <a:hlinkClick r:id="rId3"/>
              </a:rPr>
              <a:t>https://youtu.be/we9zSw5dD2E?t=24</a:t>
            </a:r>
            <a:r>
              <a:rPr lang="en-US" sz="1200" kern="1200" dirty="0" smtClean="0">
                <a:solidFill>
                  <a:schemeClr val="tx1"/>
                </a:solidFill>
                <a:effectLst/>
                <a:latin typeface="+mn-lt"/>
                <a:ea typeface="+mn-ea"/>
                <a:cs typeface="+mn-cs"/>
              </a:rPr>
              <a:t> </a:t>
            </a:r>
            <a:endParaRPr lang="he-IL"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4</a:t>
            </a:fld>
            <a:endParaRPr lang="he-IL"/>
          </a:p>
        </p:txBody>
      </p:sp>
    </p:spTree>
    <p:extLst>
      <p:ext uri="{BB962C8B-B14F-4D97-AF65-F5344CB8AC3E}">
        <p14:creationId xmlns:p14="http://schemas.microsoft.com/office/powerpoint/2010/main" val="2862098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קישור לסרטון:</a:t>
            </a:r>
          </a:p>
          <a:p>
            <a:r>
              <a:rPr lang="en-US" sz="1200" u="none" kern="1200" dirty="0" smtClean="0">
                <a:solidFill>
                  <a:schemeClr val="tx1"/>
                </a:solidFill>
                <a:effectLst/>
                <a:latin typeface="+mn-lt"/>
                <a:ea typeface="+mn-ea"/>
                <a:cs typeface="+mn-cs"/>
              </a:rPr>
              <a:t>https://youtu.be/GP9enms7xY4?t=49</a:t>
            </a:r>
            <a:endParaRPr lang="he-IL" u="none"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5</a:t>
            </a:fld>
            <a:endParaRPr lang="he-IL"/>
          </a:p>
        </p:txBody>
      </p:sp>
    </p:spTree>
    <p:extLst>
      <p:ext uri="{BB962C8B-B14F-4D97-AF65-F5344CB8AC3E}">
        <p14:creationId xmlns:p14="http://schemas.microsoft.com/office/powerpoint/2010/main" val="2994932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קישור לסרטון:</a:t>
            </a:r>
          </a:p>
          <a:p>
            <a:r>
              <a:rPr lang="en-US" sz="1200" u="none" kern="1200" dirty="0" smtClean="0">
                <a:solidFill>
                  <a:schemeClr val="tx1"/>
                </a:solidFill>
                <a:effectLst/>
                <a:latin typeface="+mn-lt"/>
                <a:ea typeface="+mn-ea"/>
                <a:cs typeface="+mn-cs"/>
              </a:rPr>
              <a:t>https://youtu.be/8AF5sdK1wSk?t=260</a:t>
            </a:r>
            <a:endParaRPr lang="he-IL" u="none"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6</a:t>
            </a:fld>
            <a:endParaRPr lang="he-IL"/>
          </a:p>
        </p:txBody>
      </p:sp>
    </p:spTree>
    <p:extLst>
      <p:ext uri="{BB962C8B-B14F-4D97-AF65-F5344CB8AC3E}">
        <p14:creationId xmlns:p14="http://schemas.microsoft.com/office/powerpoint/2010/main" val="3061172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המשימות השונות:</a:t>
            </a:r>
          </a:p>
          <a:p>
            <a:pPr lvl="0" rtl="1"/>
            <a:r>
              <a:rPr lang="he-IL" sz="1200" kern="1200" dirty="0" smtClean="0">
                <a:solidFill>
                  <a:schemeClr val="tx1"/>
                </a:solidFill>
                <a:effectLst/>
                <a:latin typeface="+mn-lt"/>
                <a:ea typeface="+mn-ea"/>
                <a:cs typeface="+mn-cs"/>
              </a:rPr>
              <a:t>א.</a:t>
            </a:r>
            <a:r>
              <a:rPr lang="he-IL" sz="1200" kern="1200" baseline="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אתם עורכים של עיתון. המפרסמים לוחצים עליכם להכניס תוכן שיווקי בכתבות. מצד אחד הם מקור ההכנסה שלכם. מצד שני התפוצה שלכם תלויה באמון הקוראים. נסו לנסח כללים לאזן בין הדרישות.</a:t>
            </a:r>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ב. אתם מחוקקים בכנסת. אתם רוצים לקבוע הגבלות על פרסום סמוי של מזון עתיר סוכר הפונה לילדים. נסו לנסח חוק בנושא.</a:t>
            </a:r>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ג. אתם חברה המשווקת משקה מוגז חדש. נסו לנסח תוכן שיווקי שייראה כמו כתבה </a:t>
            </a:r>
            <a:r>
              <a:rPr lang="he-IL" sz="1200" kern="1200" dirty="0" err="1" smtClean="0">
                <a:solidFill>
                  <a:schemeClr val="tx1"/>
                </a:solidFill>
                <a:effectLst/>
                <a:latin typeface="+mn-lt"/>
                <a:ea typeface="+mn-ea"/>
                <a:cs typeface="+mn-cs"/>
              </a:rPr>
              <a:t>אמיתית</a:t>
            </a:r>
            <a:r>
              <a:rPr lang="he-IL" sz="1200" kern="1200" dirty="0" smtClean="0">
                <a:solidFill>
                  <a:schemeClr val="tx1"/>
                </a:solidFill>
                <a:effectLst/>
                <a:latin typeface="+mn-lt"/>
                <a:ea typeface="+mn-ea"/>
                <a:cs typeface="+mn-cs"/>
              </a:rPr>
              <a:t> ולא כמו פרסומת.</a:t>
            </a:r>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ד. אתם כתבים בערוץ חדשות. אתם רוצים לצלם כתבה על זיהום אוויר באזור מסוים בארץ, אבל אין לכם מימון לכתבה. חברת תעשייה מציעה לארח אתכם בבית מלון ולערוך לכם סיור מקיף ואף לסייע לכם בצילומי </a:t>
            </a:r>
            <a:r>
              <a:rPr lang="he-IL" sz="1200" kern="1200" dirty="0" err="1" smtClean="0">
                <a:solidFill>
                  <a:schemeClr val="tx1"/>
                </a:solidFill>
                <a:effectLst/>
                <a:latin typeface="+mn-lt"/>
                <a:ea typeface="+mn-ea"/>
                <a:cs typeface="+mn-cs"/>
              </a:rPr>
              <a:t>רחפן</a:t>
            </a:r>
            <a:r>
              <a:rPr lang="he-IL" sz="1200" kern="1200" dirty="0" smtClean="0">
                <a:solidFill>
                  <a:schemeClr val="tx1"/>
                </a:solidFill>
                <a:effectLst/>
                <a:latin typeface="+mn-lt"/>
                <a:ea typeface="+mn-ea"/>
                <a:cs typeface="+mn-cs"/>
              </a:rPr>
              <a:t> ב-</a:t>
            </a:r>
            <a:r>
              <a:rPr lang="en-US" sz="1200" kern="1200" dirty="0" smtClean="0">
                <a:solidFill>
                  <a:schemeClr val="tx1"/>
                </a:solidFill>
                <a:effectLst/>
                <a:latin typeface="+mn-lt"/>
                <a:ea typeface="+mn-ea"/>
                <a:cs typeface="+mn-cs"/>
              </a:rPr>
              <a:t>HD</a:t>
            </a:r>
            <a:r>
              <a:rPr lang="he-IL" sz="1200" kern="1200" dirty="0" smtClean="0">
                <a:solidFill>
                  <a:schemeClr val="tx1"/>
                </a:solidFill>
                <a:effectLst/>
                <a:latin typeface="+mn-lt"/>
                <a:ea typeface="+mn-ea"/>
                <a:cs typeface="+mn-cs"/>
              </a:rPr>
              <a:t>. האם תקבלו את ההצעה?</a:t>
            </a:r>
            <a:endParaRPr lang="en-US" sz="12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12</a:t>
            </a:fld>
            <a:endParaRPr lang="he-IL"/>
          </a:p>
        </p:txBody>
      </p:sp>
    </p:spTree>
    <p:extLst>
      <p:ext uri="{BB962C8B-B14F-4D97-AF65-F5344CB8AC3E}">
        <p14:creationId xmlns:p14="http://schemas.microsoft.com/office/powerpoint/2010/main" val="901839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13</a:t>
            </a:fld>
            <a:endParaRPr lang="he-IL"/>
          </a:p>
        </p:txBody>
      </p:sp>
    </p:spTree>
    <p:extLst>
      <p:ext uri="{BB962C8B-B14F-4D97-AF65-F5344CB8AC3E}">
        <p14:creationId xmlns:p14="http://schemas.microsoft.com/office/powerpoint/2010/main" val="246248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14</a:t>
            </a:fld>
            <a:endParaRPr lang="he-IL"/>
          </a:p>
        </p:txBody>
      </p:sp>
    </p:spTree>
    <p:extLst>
      <p:ext uri="{BB962C8B-B14F-4D97-AF65-F5344CB8AC3E}">
        <p14:creationId xmlns:p14="http://schemas.microsoft.com/office/powerpoint/2010/main" val="934694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15</a:t>
            </a:fld>
            <a:endParaRPr lang="he-IL"/>
          </a:p>
        </p:txBody>
      </p:sp>
    </p:spTree>
    <p:extLst>
      <p:ext uri="{BB962C8B-B14F-4D97-AF65-F5344CB8AC3E}">
        <p14:creationId xmlns:p14="http://schemas.microsoft.com/office/powerpoint/2010/main" val="3195254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16</a:t>
            </a:fld>
            <a:endParaRPr lang="he-IL"/>
          </a:p>
        </p:txBody>
      </p:sp>
    </p:spTree>
    <p:extLst>
      <p:ext uri="{BB962C8B-B14F-4D97-AF65-F5344CB8AC3E}">
        <p14:creationId xmlns:p14="http://schemas.microsoft.com/office/powerpoint/2010/main" val="3426409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2" name="מלבן 1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userDrawn="1"/>
        </p:nvSpPr>
        <p:spPr>
          <a:xfrm>
            <a:off x="-702711" y="-1"/>
            <a:ext cx="13597423" cy="6008915"/>
          </a:xfrm>
          <a:prstGeom prst="rect">
            <a:avLst/>
          </a:prstGeom>
          <a:gradFill flip="none" rotWithShape="1">
            <a:gsLst>
              <a:gs pos="35000">
                <a:srgbClr val="D1D1D1"/>
              </a:gs>
              <a:gs pos="100000">
                <a:srgbClr val="DCDCDC"/>
              </a:gs>
              <a:gs pos="0">
                <a:srgbClr val="C6C6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56"/>
          <a:stretch/>
        </p:blipFill>
        <p:spPr bwMode="auto">
          <a:xfrm>
            <a:off x="870692" y="-1"/>
            <a:ext cx="10450616" cy="525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מציין מיקום של תאריך 3"/>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pic>
        <p:nvPicPr>
          <p:cNvPr id="15" name="תמונה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3060" y="6175398"/>
            <a:ext cx="1060923" cy="555168"/>
          </a:xfrm>
          <a:prstGeom prst="rect">
            <a:avLst/>
          </a:prstGeom>
        </p:spPr>
      </p:pic>
      <p:pic>
        <p:nvPicPr>
          <p:cNvPr id="16" name="תמונה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5172" y="6268335"/>
            <a:ext cx="1944628" cy="481585"/>
          </a:xfrm>
          <a:prstGeom prst="rect">
            <a:avLst/>
          </a:prstGeom>
        </p:spPr>
      </p:pic>
      <p:pic>
        <p:nvPicPr>
          <p:cNvPr id="17" name="Picture 1"/>
          <p:cNvPicPr/>
          <p:nvPr userDrawn="1"/>
        </p:nvPicPr>
        <p:blipFill rotWithShape="1">
          <a:blip r:embed="rId5" cstate="print">
            <a:extLst>
              <a:ext uri="{28A0092B-C50C-407E-A947-70E740481C1C}">
                <a14:useLocalDpi xmlns:a14="http://schemas.microsoft.com/office/drawing/2010/main" val="0"/>
              </a:ext>
            </a:extLst>
          </a:blip>
          <a:srcRect l="1" r="-18"/>
          <a:stretch/>
        </p:blipFill>
        <p:spPr bwMode="auto">
          <a:xfrm>
            <a:off x="10182147" y="6175398"/>
            <a:ext cx="1817020" cy="574522"/>
          </a:xfrm>
          <a:prstGeom prst="rect">
            <a:avLst/>
          </a:prstGeom>
          <a:ln>
            <a:noFill/>
          </a:ln>
          <a:extLst>
            <a:ext uri="{53640926-AAD7-44D8-BBD7-CCE9431645EC}">
              <a14:shadowObscured xmlns:a14="http://schemas.microsoft.com/office/drawing/2010/main"/>
            </a:ext>
          </a:extLst>
        </p:spPr>
      </p:pic>
      <p:sp>
        <p:nvSpPr>
          <p:cNvPr id="18" name="מלבן 17"/>
          <p:cNvSpPr/>
          <p:nvPr userDrawn="1"/>
        </p:nvSpPr>
        <p:spPr>
          <a:xfrm>
            <a:off x="2109826" y="4249384"/>
            <a:ext cx="7972348" cy="1468383"/>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ctrTitle" hasCustomPrompt="1"/>
          </p:nvPr>
        </p:nvSpPr>
        <p:spPr>
          <a:xfrm>
            <a:off x="2109826" y="4249383"/>
            <a:ext cx="7972348" cy="975374"/>
          </a:xfrm>
        </p:spPr>
        <p:txBody>
          <a:bodyPr vert="horz" lIns="91440" tIns="45720" rIns="91440" bIns="45720" rtlCol="1" anchor="b">
            <a:normAutofit/>
          </a:bodyPr>
          <a:lstStyle>
            <a:lvl1pPr algn="ctr">
              <a:defRPr lang="he-IL" sz="3200" dirty="0" smtClean="0">
                <a:solidFill>
                  <a:srgbClr val="B01A1A"/>
                </a:solidFill>
                <a:effectLst/>
                <a:cs typeface="+mn-cs"/>
              </a:defRPr>
            </a:lvl1pPr>
          </a:lstStyle>
          <a:p>
            <a:pPr lvl="0" algn="ctr"/>
            <a:r>
              <a:rPr lang="he-IL" dirty="0" smtClean="0"/>
              <a:t>כותרת ראשית</a:t>
            </a:r>
            <a:endParaRPr lang="he-IL" dirty="0"/>
          </a:p>
        </p:txBody>
      </p:sp>
      <p:sp>
        <p:nvSpPr>
          <p:cNvPr id="3" name="כותרת משנה 2"/>
          <p:cNvSpPr>
            <a:spLocks noGrp="1"/>
          </p:cNvSpPr>
          <p:nvPr>
            <p:ph type="subTitle" idx="1"/>
          </p:nvPr>
        </p:nvSpPr>
        <p:spPr>
          <a:xfrm>
            <a:off x="2109826" y="5316832"/>
            <a:ext cx="7972348" cy="3561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smtClean="0"/>
              <a:t>לחץ כדי לערוך סגנון כותרת משנה של תבנית בסיס</a:t>
            </a:r>
            <a:endParaRPr lang="he-IL" dirty="0"/>
          </a:p>
        </p:txBody>
      </p:sp>
      <p:cxnSp>
        <p:nvCxnSpPr>
          <p:cNvPr id="19" name="מחבר ישר 18"/>
          <p:cNvCxnSpPr/>
          <p:nvPr userDrawn="1"/>
        </p:nvCxnSpPr>
        <p:spPr>
          <a:xfrm>
            <a:off x="3026229" y="5259528"/>
            <a:ext cx="6139543" cy="0"/>
          </a:xfrm>
          <a:prstGeom prst="line">
            <a:avLst/>
          </a:prstGeom>
          <a:ln>
            <a:solidFill>
              <a:srgbClr val="B01A1A"/>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589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236472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714127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369511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78173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28272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113414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19814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159282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322305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ריק">
    <p:spTree>
      <p:nvGrpSpPr>
        <p:cNvPr id="1" name=""/>
        <p:cNvGrpSpPr/>
        <p:nvPr/>
      </p:nvGrpSpPr>
      <p:grpSpPr>
        <a:xfrm>
          <a:off x="0" y="0"/>
          <a:ext cx="0" cy="0"/>
          <a:chOff x="0" y="0"/>
          <a:chExt cx="0" cy="0"/>
        </a:xfrm>
      </p:grpSpPr>
      <p:pic>
        <p:nvPicPr>
          <p:cNvPr id="5" name="תמונה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מציין מיקום של תאריך 1"/>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2E6EFA1-D64E-45DE-BD0B-5BA5E7F3A374}" type="slidenum">
              <a:rPr lang="he-IL" smtClean="0"/>
              <a:t>‹#›</a:t>
            </a:fld>
            <a:endParaRPr lang="he-IL"/>
          </a:p>
        </p:txBody>
      </p:sp>
      <p:pic>
        <p:nvPicPr>
          <p:cNvPr id="7" name="תמונה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3060" y="6175398"/>
            <a:ext cx="1060923" cy="555168"/>
          </a:xfrm>
          <a:prstGeom prst="rect">
            <a:avLst/>
          </a:prstGeom>
        </p:spPr>
      </p:pic>
      <p:pic>
        <p:nvPicPr>
          <p:cNvPr id="8" name="תמונה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5172" y="6268335"/>
            <a:ext cx="1944628" cy="481585"/>
          </a:xfrm>
          <a:prstGeom prst="rect">
            <a:avLst/>
          </a:prstGeom>
        </p:spPr>
      </p:pic>
      <p:pic>
        <p:nvPicPr>
          <p:cNvPr id="9" name="Picture 1"/>
          <p:cNvPicPr/>
          <p:nvPr userDrawn="1"/>
        </p:nvPicPr>
        <p:blipFill rotWithShape="1">
          <a:blip r:embed="rId5" cstate="print">
            <a:extLst>
              <a:ext uri="{28A0092B-C50C-407E-A947-70E740481C1C}">
                <a14:useLocalDpi xmlns:a14="http://schemas.microsoft.com/office/drawing/2010/main" val="0"/>
              </a:ext>
            </a:extLst>
          </a:blip>
          <a:srcRect l="1" r="-18"/>
          <a:stretch/>
        </p:blipFill>
        <p:spPr bwMode="auto">
          <a:xfrm>
            <a:off x="10182147" y="6175398"/>
            <a:ext cx="1817020" cy="574522"/>
          </a:xfrm>
          <a:prstGeom prst="rect">
            <a:avLst/>
          </a:prstGeom>
          <a:ln>
            <a:noFill/>
          </a:ln>
          <a:extLst>
            <a:ext uri="{53640926-AAD7-44D8-BBD7-CCE9431645EC}">
              <a14:shadowObscured xmlns:a14="http://schemas.microsoft.com/office/drawing/2010/main"/>
            </a:ext>
          </a:extLst>
        </p:spPr>
      </p:pic>
      <p:sp>
        <p:nvSpPr>
          <p:cNvPr id="10" name="כותרת 1"/>
          <p:cNvSpPr>
            <a:spLocks noGrp="1"/>
          </p:cNvSpPr>
          <p:nvPr>
            <p:ph type="ctrTitle" hasCustomPrompt="1"/>
          </p:nvPr>
        </p:nvSpPr>
        <p:spPr>
          <a:xfrm>
            <a:off x="3934407" y="1885560"/>
            <a:ext cx="4218993" cy="1939992"/>
          </a:xfrm>
        </p:spPr>
        <p:txBody>
          <a:bodyPr vert="horz" lIns="91440" tIns="45720" rIns="91440" bIns="45720" rtlCol="1" anchor="ctr">
            <a:normAutofit/>
          </a:bodyPr>
          <a:lstStyle>
            <a:lvl1pPr algn="ctr">
              <a:defRPr lang="he-IL" sz="3200" dirty="0" smtClean="0">
                <a:solidFill>
                  <a:srgbClr val="B01A1A"/>
                </a:solidFill>
                <a:effectLst/>
                <a:cs typeface="+mn-cs"/>
              </a:defRPr>
            </a:lvl1pPr>
          </a:lstStyle>
          <a:p>
            <a:pPr lvl="0" algn="ctr"/>
            <a:r>
              <a:rPr lang="he-IL" dirty="0" smtClean="0"/>
              <a:t>תודה ולהתראות!</a:t>
            </a:r>
            <a:endParaRPr lang="he-IL" dirty="0"/>
          </a:p>
        </p:txBody>
      </p:sp>
    </p:spTree>
    <p:extLst>
      <p:ext uri="{BB962C8B-B14F-4D97-AF65-F5344CB8AC3E}">
        <p14:creationId xmlns:p14="http://schemas.microsoft.com/office/powerpoint/2010/main" val="33407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7E63B89-5A57-44D2-AE9F-B71FACF867A4}" type="datetimeFigureOut">
              <a:rPr lang="he-IL" smtClean="0"/>
              <a:t>י'/אדר/תשע"ח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88840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690688"/>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7E63B89-5A57-44D2-AE9F-B71FACF867A4}" type="datetimeFigureOut">
              <a:rPr lang="he-IL" smtClean="0"/>
              <a:t>י'/אדר/תשע"ח</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2E6EFA1-D64E-45DE-BD0B-5BA5E7F3A374}" type="slidenum">
              <a:rPr lang="he-IL" smtClean="0"/>
              <a:t>‹#›</a:t>
            </a:fld>
            <a:endParaRPr lang="he-IL"/>
          </a:p>
        </p:txBody>
      </p:sp>
      <p:cxnSp>
        <p:nvCxnSpPr>
          <p:cNvPr id="7" name="מחבר ישר 6"/>
          <p:cNvCxnSpPr/>
          <p:nvPr userDrawn="1"/>
        </p:nvCxnSpPr>
        <p:spPr>
          <a:xfrm>
            <a:off x="2015412" y="1409877"/>
            <a:ext cx="10176588" cy="0"/>
          </a:xfrm>
          <a:prstGeom prst="line">
            <a:avLst/>
          </a:prstGeom>
          <a:ln>
            <a:solidFill>
              <a:srgbClr val="B01A1A"/>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1"/>
          <p:cNvPicPr/>
          <p:nvPr userDrawn="1"/>
        </p:nvPicPr>
        <p:blipFill rotWithShape="1">
          <a:blip r:embed="rId14" cstate="print">
            <a:extLst>
              <a:ext uri="{28A0092B-C50C-407E-A947-70E740481C1C}">
                <a14:useLocalDpi xmlns:a14="http://schemas.microsoft.com/office/drawing/2010/main" val="0"/>
              </a:ext>
            </a:extLst>
          </a:blip>
          <a:srcRect l="1" r="-18"/>
          <a:stretch/>
        </p:blipFill>
        <p:spPr bwMode="auto">
          <a:xfrm>
            <a:off x="381000" y="6356350"/>
            <a:ext cx="1251697" cy="3957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5067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r" defTabSz="914400" rtl="1"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e9zSw5dD2E&amp;feature=youtu.be&amp;t=2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GP9enms7xY4?t=4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8AF5sdK1wSk?t=26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איפה הפרסומת</a:t>
            </a:r>
            <a:endParaRPr lang="he-IL" dirty="0"/>
          </a:p>
        </p:txBody>
      </p:sp>
      <p:sp>
        <p:nvSpPr>
          <p:cNvPr id="3" name="כותרת משנה 2"/>
          <p:cNvSpPr>
            <a:spLocks noGrp="1"/>
          </p:cNvSpPr>
          <p:nvPr>
            <p:ph type="subTitle" idx="1"/>
          </p:nvPr>
        </p:nvSpPr>
        <p:spPr/>
        <p:txBody>
          <a:bodyPr>
            <a:normAutofit fontScale="92500" lnSpcReduction="20000"/>
          </a:bodyPr>
          <a:lstStyle/>
          <a:p>
            <a:r>
              <a:rPr lang="he-IL" dirty="0" smtClean="0"/>
              <a:t>פעילות פרסומות מתחבאות</a:t>
            </a:r>
            <a:endParaRPr lang="he-IL" dirty="0"/>
          </a:p>
        </p:txBody>
      </p:sp>
    </p:spTree>
    <p:extLst>
      <p:ext uri="{BB962C8B-B14F-4D97-AF65-F5344CB8AC3E}">
        <p14:creationId xmlns:p14="http://schemas.microsoft.com/office/powerpoint/2010/main" val="2198165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איפה הבעיה?</a:t>
            </a:r>
            <a:endParaRPr lang="he-IL" dirty="0"/>
          </a:p>
        </p:txBody>
      </p:sp>
      <p:sp>
        <p:nvSpPr>
          <p:cNvPr id="3" name="מציין מיקום תוכן 2"/>
          <p:cNvSpPr>
            <a:spLocks noGrp="1"/>
          </p:cNvSpPr>
          <p:nvPr>
            <p:ph idx="1"/>
          </p:nvPr>
        </p:nvSpPr>
        <p:spPr/>
        <p:txBody>
          <a:bodyPr/>
          <a:lstStyle/>
          <a:p>
            <a:pPr marL="0" indent="0">
              <a:buNone/>
            </a:pPr>
            <a:r>
              <a:rPr lang="he-IL" dirty="0"/>
              <a:t>הרעיון העומד בבסיס הפרסום הסמוי והתוכן השיווקי הוא לדלג מעל הגבול בין פרסומת לתוכן בכדי להתגבר על </a:t>
            </a:r>
            <a:r>
              <a:rPr lang="he-IL" dirty="0" err="1"/>
              <a:t>ההגנות</a:t>
            </a:r>
            <a:r>
              <a:rPr lang="he-IL" dirty="0"/>
              <a:t> של הצופה/קורא</a:t>
            </a:r>
            <a:r>
              <a:rPr lang="he-IL" dirty="0" smtClean="0"/>
              <a:t>.</a:t>
            </a:r>
            <a:endParaRPr lang="he-IL" dirty="0"/>
          </a:p>
          <a:p>
            <a:pPr marL="0" indent="0">
              <a:buNone/>
            </a:pPr>
            <a:r>
              <a:rPr lang="he-IL" dirty="0" smtClean="0"/>
              <a:t>הפרדה </a:t>
            </a:r>
            <a:r>
              <a:rPr lang="he-IL" dirty="0"/>
              <a:t>בזמן ובמקום בין תוכן ופרסום מאותת למשמש באיזה סוג תוכן מדובר. </a:t>
            </a:r>
            <a:endParaRPr lang="he-IL" dirty="0" smtClean="0"/>
          </a:p>
          <a:p>
            <a:pPr marL="0" indent="0">
              <a:buNone/>
            </a:pPr>
            <a:r>
              <a:rPr lang="he-IL" dirty="0" smtClean="0"/>
              <a:t>כאשר </a:t>
            </a:r>
            <a:r>
              <a:rPr lang="he-IL" dirty="0" err="1"/>
              <a:t>הפרוסמת</a:t>
            </a:r>
            <a:r>
              <a:rPr lang="he-IL" dirty="0"/>
              <a:t> עוברת את הגבול </a:t>
            </a:r>
            <a:r>
              <a:rPr lang="he-IL" dirty="0" err="1"/>
              <a:t>ההגנות</a:t>
            </a:r>
            <a:r>
              <a:rPr lang="he-IL" dirty="0"/>
              <a:t> שלנו יורדות.</a:t>
            </a:r>
            <a:endParaRPr lang="en-US" dirty="0"/>
          </a:p>
          <a:p>
            <a:pPr marL="0" indent="0">
              <a:buNone/>
            </a:pPr>
            <a:endParaRPr lang="he-IL" dirty="0"/>
          </a:p>
        </p:txBody>
      </p:sp>
    </p:spTree>
    <p:extLst>
      <p:ext uri="{BB962C8B-B14F-4D97-AF65-F5344CB8AC3E}">
        <p14:creationId xmlns:p14="http://schemas.microsoft.com/office/powerpoint/2010/main" val="3231001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כללי אצבע להתמודדות</a:t>
            </a:r>
            <a:endParaRPr lang="he-IL" dirty="0"/>
          </a:p>
        </p:txBody>
      </p:sp>
      <p:sp>
        <p:nvSpPr>
          <p:cNvPr id="3" name="מציין מיקום תוכן 2"/>
          <p:cNvSpPr>
            <a:spLocks noGrp="1"/>
          </p:cNvSpPr>
          <p:nvPr>
            <p:ph idx="1"/>
          </p:nvPr>
        </p:nvSpPr>
        <p:spPr/>
        <p:txBody>
          <a:bodyPr/>
          <a:lstStyle/>
          <a:p>
            <a:r>
              <a:rPr lang="he-IL" dirty="0" smtClean="0"/>
              <a:t>מודעות</a:t>
            </a:r>
          </a:p>
          <a:p>
            <a:r>
              <a:rPr lang="he-IL" dirty="0" smtClean="0"/>
              <a:t>איתור כתבות מגמתיות</a:t>
            </a:r>
          </a:p>
          <a:p>
            <a:r>
              <a:rPr lang="he-IL" dirty="0" smtClean="0"/>
              <a:t>קריאה ביקורתית: הצגה חד-צדדית של רעיון</a:t>
            </a:r>
          </a:p>
          <a:p>
            <a:r>
              <a:rPr lang="he-IL" dirty="0" smtClean="0"/>
              <a:t>הצעה- המשחק הסמוי: מי יצליח למצוא הכי הרבה פרסומות סמויות תוך שבוע?</a:t>
            </a:r>
            <a:endParaRPr lang="he-IL" dirty="0"/>
          </a:p>
        </p:txBody>
      </p:sp>
    </p:spTree>
    <p:extLst>
      <p:ext uri="{BB962C8B-B14F-4D97-AF65-F5344CB8AC3E}">
        <p14:creationId xmlns:p14="http://schemas.microsoft.com/office/powerpoint/2010/main" val="2210928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משימות פרסום סמוי</a:t>
            </a:r>
            <a:endParaRPr lang="he-IL" dirty="0"/>
          </a:p>
        </p:txBody>
      </p:sp>
      <p:sp>
        <p:nvSpPr>
          <p:cNvPr id="3" name="מציין מיקום טקסט 2"/>
          <p:cNvSpPr>
            <a:spLocks noGrp="1"/>
          </p:cNvSpPr>
          <p:nvPr>
            <p:ph type="body" idx="1"/>
          </p:nvPr>
        </p:nvSpPr>
        <p:spPr/>
        <p:txBody>
          <a:bodyPr/>
          <a:lstStyle/>
          <a:p>
            <a:endParaRPr lang="he-IL"/>
          </a:p>
        </p:txBody>
      </p:sp>
    </p:spTree>
    <p:extLst>
      <p:ext uri="{BB962C8B-B14F-4D97-AF65-F5344CB8AC3E}">
        <p14:creationId xmlns:p14="http://schemas.microsoft.com/office/powerpoint/2010/main" val="2159050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קבוצת העיתונאים</a:t>
            </a:r>
            <a:endParaRPr lang="he-IL" dirty="0"/>
          </a:p>
        </p:txBody>
      </p:sp>
      <p:sp>
        <p:nvSpPr>
          <p:cNvPr id="3" name="מציין מיקום טקסט 2"/>
          <p:cNvSpPr>
            <a:spLocks noGrp="1"/>
          </p:cNvSpPr>
          <p:nvPr>
            <p:ph type="body" idx="1"/>
          </p:nvPr>
        </p:nvSpPr>
        <p:spPr/>
        <p:txBody>
          <a:bodyPr/>
          <a:lstStyle/>
          <a:p>
            <a:r>
              <a:rPr lang="he-IL" dirty="0" smtClean="0"/>
              <a:t>הצגת תוצרים</a:t>
            </a:r>
            <a:endParaRPr lang="he-IL" dirty="0"/>
          </a:p>
        </p:txBody>
      </p:sp>
    </p:spTree>
    <p:extLst>
      <p:ext uri="{BB962C8B-B14F-4D97-AF65-F5344CB8AC3E}">
        <p14:creationId xmlns:p14="http://schemas.microsoft.com/office/powerpoint/2010/main" val="2636215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קבוצת המחוקקים</a:t>
            </a:r>
            <a:endParaRPr lang="he-IL" dirty="0"/>
          </a:p>
        </p:txBody>
      </p:sp>
      <p:sp>
        <p:nvSpPr>
          <p:cNvPr id="3" name="מציין מיקום טקסט 2"/>
          <p:cNvSpPr>
            <a:spLocks noGrp="1"/>
          </p:cNvSpPr>
          <p:nvPr>
            <p:ph type="body" idx="1"/>
          </p:nvPr>
        </p:nvSpPr>
        <p:spPr/>
        <p:txBody>
          <a:bodyPr/>
          <a:lstStyle/>
          <a:p>
            <a:r>
              <a:rPr lang="he-IL" dirty="0" smtClean="0"/>
              <a:t>הצגת תוצרים</a:t>
            </a:r>
            <a:endParaRPr lang="he-IL" dirty="0"/>
          </a:p>
        </p:txBody>
      </p:sp>
    </p:spTree>
    <p:extLst>
      <p:ext uri="{BB962C8B-B14F-4D97-AF65-F5344CB8AC3E}">
        <p14:creationId xmlns:p14="http://schemas.microsoft.com/office/powerpoint/2010/main" val="182616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קבוצת חברת המשקאות</a:t>
            </a:r>
            <a:endParaRPr lang="he-IL" dirty="0"/>
          </a:p>
        </p:txBody>
      </p:sp>
      <p:sp>
        <p:nvSpPr>
          <p:cNvPr id="3" name="מציין מיקום טקסט 2"/>
          <p:cNvSpPr>
            <a:spLocks noGrp="1"/>
          </p:cNvSpPr>
          <p:nvPr>
            <p:ph type="body" idx="1"/>
          </p:nvPr>
        </p:nvSpPr>
        <p:spPr/>
        <p:txBody>
          <a:bodyPr/>
          <a:lstStyle/>
          <a:p>
            <a:r>
              <a:rPr lang="he-IL" smtClean="0"/>
              <a:t>הצגת תוצרים</a:t>
            </a:r>
            <a:endParaRPr lang="he-IL"/>
          </a:p>
        </p:txBody>
      </p:sp>
    </p:spTree>
    <p:extLst>
      <p:ext uri="{BB962C8B-B14F-4D97-AF65-F5344CB8AC3E}">
        <p14:creationId xmlns:p14="http://schemas.microsoft.com/office/powerpoint/2010/main" val="1150123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קבוצת כתבי החדשות</a:t>
            </a:r>
            <a:endParaRPr lang="he-IL" dirty="0"/>
          </a:p>
        </p:txBody>
      </p:sp>
      <p:sp>
        <p:nvSpPr>
          <p:cNvPr id="3" name="מציין מיקום טקסט 2"/>
          <p:cNvSpPr>
            <a:spLocks noGrp="1"/>
          </p:cNvSpPr>
          <p:nvPr>
            <p:ph type="body" idx="1"/>
          </p:nvPr>
        </p:nvSpPr>
        <p:spPr/>
        <p:txBody>
          <a:bodyPr/>
          <a:lstStyle/>
          <a:p>
            <a:r>
              <a:rPr lang="he-IL" smtClean="0"/>
              <a:t>הצגת תוצרים</a:t>
            </a:r>
            <a:endParaRPr lang="he-IL"/>
          </a:p>
        </p:txBody>
      </p:sp>
    </p:spTree>
    <p:extLst>
      <p:ext uri="{BB962C8B-B14F-4D97-AF65-F5344CB8AC3E}">
        <p14:creationId xmlns:p14="http://schemas.microsoft.com/office/powerpoint/2010/main" val="2535484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ctrTitle"/>
          </p:nvPr>
        </p:nvSpPr>
        <p:spPr/>
        <p:txBody>
          <a:bodyPr/>
          <a:lstStyle/>
          <a:p>
            <a:endParaRPr lang="he-IL"/>
          </a:p>
        </p:txBody>
      </p:sp>
    </p:spTree>
    <p:extLst>
      <p:ext uri="{BB962C8B-B14F-4D97-AF65-F5344CB8AC3E}">
        <p14:creationId xmlns:p14="http://schemas.microsoft.com/office/powerpoint/2010/main" val="285750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לכמה פרסומות אתם נחשפים ביום?</a:t>
            </a:r>
            <a:endParaRPr lang="he-IL" dirty="0"/>
          </a:p>
        </p:txBody>
      </p:sp>
      <p:sp>
        <p:nvSpPr>
          <p:cNvPr id="3" name="מציין מיקום טקסט 2"/>
          <p:cNvSpPr>
            <a:spLocks noGrp="1"/>
          </p:cNvSpPr>
          <p:nvPr>
            <p:ph type="body" idx="1"/>
          </p:nvPr>
        </p:nvSpPr>
        <p:spPr/>
        <p:txBody>
          <a:bodyPr/>
          <a:lstStyle/>
          <a:p>
            <a:endParaRPr lang="he-IL"/>
          </a:p>
        </p:txBody>
      </p:sp>
    </p:spTree>
    <p:extLst>
      <p:ext uri="{BB962C8B-B14F-4D97-AF65-F5344CB8AC3E}">
        <p14:creationId xmlns:p14="http://schemas.microsoft.com/office/powerpoint/2010/main" val="409782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איפה הפרסומת? (</a:t>
            </a:r>
            <a:r>
              <a:rPr lang="en-US" dirty="0" smtClean="0"/>
              <a:t>GOOGLE</a:t>
            </a:r>
            <a:r>
              <a:rPr lang="he-IL" dirty="0" smtClean="0"/>
              <a:t>)</a:t>
            </a:r>
            <a:endParaRPr lang="he-IL" dirty="0"/>
          </a:p>
        </p:txBody>
      </p:sp>
      <p:pic>
        <p:nvPicPr>
          <p:cNvPr id="5" name="Picture 1"/>
          <p:cNvPicPr>
            <a:picLocks noGrp="1"/>
          </p:cNvPicPr>
          <p:nvPr>
            <p:ph idx="1"/>
          </p:nvPr>
        </p:nvPicPr>
        <p:blipFill>
          <a:blip r:embed="rId2"/>
          <a:stretch>
            <a:fillRect/>
          </a:stretch>
        </p:blipFill>
        <p:spPr>
          <a:xfrm>
            <a:off x="2924175" y="2270919"/>
            <a:ext cx="6343650" cy="3190875"/>
          </a:xfrm>
          <a:prstGeom prst="rect">
            <a:avLst/>
          </a:prstGeom>
        </p:spPr>
      </p:pic>
    </p:spTree>
    <p:extLst>
      <p:ext uri="{BB962C8B-B14F-4D97-AF65-F5344CB8AC3E}">
        <p14:creationId xmlns:p14="http://schemas.microsoft.com/office/powerpoint/2010/main" val="2173590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איפה הפרסומת? (פארק היורה)</a:t>
            </a:r>
            <a:endParaRPr lang="he-IL" dirty="0"/>
          </a:p>
        </p:txBody>
      </p:sp>
      <p:pic>
        <p:nvPicPr>
          <p:cNvPr id="4" name="מציין מיקום תוכן 3">
            <a:hlinkClick r:id="rId3"/>
          </p:cNvPr>
          <p:cNvPicPr>
            <a:picLocks noGrp="1" noChangeAspect="1"/>
          </p:cNvPicPr>
          <p:nvPr>
            <p:ph idx="1"/>
          </p:nvPr>
        </p:nvPicPr>
        <p:blipFill rotWithShape="1">
          <a:blip r:embed="rId4"/>
          <a:srcRect l="38300" t="18670" r="16926" b="43759"/>
          <a:stretch/>
        </p:blipFill>
        <p:spPr>
          <a:xfrm>
            <a:off x="2391902" y="1857398"/>
            <a:ext cx="8119079" cy="3832202"/>
          </a:xfrm>
          <a:prstGeom prst="rect">
            <a:avLst/>
          </a:prstGeom>
        </p:spPr>
      </p:pic>
    </p:spTree>
    <p:extLst>
      <p:ext uri="{BB962C8B-B14F-4D97-AF65-F5344CB8AC3E}">
        <p14:creationId xmlns:p14="http://schemas.microsoft.com/office/powerpoint/2010/main" val="323596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איפה הפרסומת? (המפץ הגדול)</a:t>
            </a:r>
            <a:endParaRPr lang="he-IL" dirty="0"/>
          </a:p>
        </p:txBody>
      </p:sp>
      <p:pic>
        <p:nvPicPr>
          <p:cNvPr id="6" name="תמונה 5">
            <a:hlinkClick r:id="rId3"/>
          </p:cNvPr>
          <p:cNvPicPr>
            <a:picLocks noChangeAspect="1"/>
          </p:cNvPicPr>
          <p:nvPr/>
        </p:nvPicPr>
        <p:blipFill rotWithShape="1">
          <a:blip r:embed="rId4"/>
          <a:srcRect l="45075" t="22357" r="22349" b="49226"/>
          <a:stretch/>
        </p:blipFill>
        <p:spPr>
          <a:xfrm>
            <a:off x="2752436" y="1911928"/>
            <a:ext cx="7860146" cy="3856955"/>
          </a:xfrm>
          <a:prstGeom prst="rect">
            <a:avLst/>
          </a:prstGeom>
        </p:spPr>
      </p:pic>
    </p:spTree>
    <p:extLst>
      <p:ext uri="{BB962C8B-B14F-4D97-AF65-F5344CB8AC3E}">
        <p14:creationId xmlns:p14="http://schemas.microsoft.com/office/powerpoint/2010/main" val="53976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איפה הפרסומת? (תכנית בוקר)</a:t>
            </a:r>
            <a:endParaRPr lang="he-IL" dirty="0"/>
          </a:p>
        </p:txBody>
      </p:sp>
      <p:pic>
        <p:nvPicPr>
          <p:cNvPr id="3" name="תמונה 2">
            <a:hlinkClick r:id="rId3"/>
          </p:cNvPr>
          <p:cNvPicPr>
            <a:picLocks noChangeAspect="1"/>
          </p:cNvPicPr>
          <p:nvPr/>
        </p:nvPicPr>
        <p:blipFill rotWithShape="1">
          <a:blip r:embed="rId4"/>
          <a:srcRect l="44242" t="17508" r="23561" b="45320"/>
          <a:stretch/>
        </p:blipFill>
        <p:spPr>
          <a:xfrm>
            <a:off x="3001818" y="1782616"/>
            <a:ext cx="6188364" cy="4018799"/>
          </a:xfrm>
          <a:prstGeom prst="rect">
            <a:avLst/>
          </a:prstGeom>
        </p:spPr>
      </p:pic>
    </p:spTree>
    <p:extLst>
      <p:ext uri="{BB962C8B-B14F-4D97-AF65-F5344CB8AC3E}">
        <p14:creationId xmlns:p14="http://schemas.microsoft.com/office/powerpoint/2010/main" val="313692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מה זה פרסום סמוי?</a:t>
            </a:r>
            <a:endParaRPr lang="he-IL" dirty="0"/>
          </a:p>
        </p:txBody>
      </p:sp>
      <p:sp>
        <p:nvSpPr>
          <p:cNvPr id="3" name="מציין מיקום טקסט 2"/>
          <p:cNvSpPr>
            <a:spLocks noGrp="1"/>
          </p:cNvSpPr>
          <p:nvPr>
            <p:ph type="body" idx="1"/>
          </p:nvPr>
        </p:nvSpPr>
        <p:spPr/>
        <p:txBody>
          <a:bodyPr/>
          <a:lstStyle/>
          <a:p>
            <a:endParaRPr lang="he-IL"/>
          </a:p>
        </p:txBody>
      </p:sp>
    </p:spTree>
    <p:extLst>
      <p:ext uri="{BB962C8B-B14F-4D97-AF65-F5344CB8AC3E}">
        <p14:creationId xmlns:p14="http://schemas.microsoft.com/office/powerpoint/2010/main" val="2512112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מה זה פרסום סמוי?</a:t>
            </a:r>
            <a:endParaRPr lang="he-IL" dirty="0"/>
          </a:p>
        </p:txBody>
      </p:sp>
      <p:sp>
        <p:nvSpPr>
          <p:cNvPr id="3" name="מציין מיקום תוכן 2"/>
          <p:cNvSpPr>
            <a:spLocks noGrp="1"/>
          </p:cNvSpPr>
          <p:nvPr>
            <p:ph idx="1"/>
          </p:nvPr>
        </p:nvSpPr>
        <p:spPr/>
        <p:txBody>
          <a:bodyPr/>
          <a:lstStyle/>
          <a:p>
            <a:r>
              <a:rPr lang="he-IL" dirty="0"/>
              <a:t>פרסום הוא אמצעי לקדם מכירות. </a:t>
            </a:r>
            <a:endParaRPr lang="he-IL" dirty="0" smtClean="0"/>
          </a:p>
          <a:p>
            <a:r>
              <a:rPr lang="he-IL" dirty="0" smtClean="0"/>
              <a:t>לפעמים </a:t>
            </a:r>
            <a:r>
              <a:rPr lang="he-IL" dirty="0"/>
              <a:t>עושים בפרסום עם שימוש בשביל לקדם רעיונות, פעילות פוליטית (תעמולת בחירות) והתנהגות אזרחית (חיסכון במים). </a:t>
            </a:r>
            <a:endParaRPr lang="he-IL" dirty="0" smtClean="0"/>
          </a:p>
          <a:p>
            <a:r>
              <a:rPr lang="he-IL" dirty="0" smtClean="0"/>
              <a:t>בישראל</a:t>
            </a:r>
            <a:r>
              <a:rPr lang="he-IL" dirty="0"/>
              <a:t>, כמו במרבית המדינות המפותחות, פרסום הוא מקור ההכנסה העיקרי של אמצעי התקשורת המרכזיים (טלוויזיה מסחרית, רדיו, עיתונים ואתרי אינטרנט</a:t>
            </a:r>
            <a:r>
              <a:rPr lang="he-IL" dirty="0" smtClean="0"/>
              <a:t>).</a:t>
            </a:r>
          </a:p>
          <a:p>
            <a:r>
              <a:rPr lang="he-IL" dirty="0"/>
              <a:t>תופעת החדרת פרסומות סמויות בתוכן תקשורתי, בעיקר בסרטי קולנוע ובתוכניות טלוויזיה קיימת מאז הומצאו. </a:t>
            </a:r>
            <a:endParaRPr lang="he-IL" dirty="0" smtClean="0"/>
          </a:p>
          <a:p>
            <a:r>
              <a:rPr lang="he-IL" dirty="0" smtClean="0"/>
              <a:t>הפרסום </a:t>
            </a:r>
            <a:r>
              <a:rPr lang="he-IL" dirty="0"/>
              <a:t>הסמוי יכול לבוא באופן מרומז כמו דמות בסרט שאוחזת דרך אגב במוצר (פאר היורה) ועד הפיכת שם או תצוגת המותג למרכיב מרכזי בעלילה (סירי).</a:t>
            </a:r>
            <a:endParaRPr lang="en-US" dirty="0"/>
          </a:p>
          <a:p>
            <a:endParaRPr lang="en-US" dirty="0"/>
          </a:p>
          <a:p>
            <a:endParaRPr lang="he-IL" dirty="0"/>
          </a:p>
        </p:txBody>
      </p:sp>
    </p:spTree>
    <p:extLst>
      <p:ext uri="{BB962C8B-B14F-4D97-AF65-F5344CB8AC3E}">
        <p14:creationId xmlns:p14="http://schemas.microsoft.com/office/powerpoint/2010/main" val="254162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אז איפה הבעיה?</a:t>
            </a:r>
            <a:endParaRPr lang="he-IL" dirty="0"/>
          </a:p>
        </p:txBody>
      </p:sp>
      <p:sp>
        <p:nvSpPr>
          <p:cNvPr id="3" name="מציין מיקום טקסט 2"/>
          <p:cNvSpPr>
            <a:spLocks noGrp="1"/>
          </p:cNvSpPr>
          <p:nvPr>
            <p:ph type="body" idx="1"/>
          </p:nvPr>
        </p:nvSpPr>
        <p:spPr/>
        <p:txBody>
          <a:bodyPr/>
          <a:lstStyle/>
          <a:p>
            <a:endParaRPr lang="he-IL"/>
          </a:p>
        </p:txBody>
      </p:sp>
    </p:spTree>
    <p:extLst>
      <p:ext uri="{BB962C8B-B14F-4D97-AF65-F5344CB8AC3E}">
        <p14:creationId xmlns:p14="http://schemas.microsoft.com/office/powerpoint/2010/main" val="2511491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פיננס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791EF"/>
      </a:hlink>
      <a:folHlink>
        <a:srgbClr val="954F72"/>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435</Words>
  <Application>Microsoft Office PowerPoint</Application>
  <PresentationFormat>מסך רחב</PresentationFormat>
  <Paragraphs>54</Paragraphs>
  <Slides>17</Slides>
  <Notes>9</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17</vt:i4>
      </vt:variant>
    </vt:vector>
  </HeadingPairs>
  <TitlesOfParts>
    <vt:vector size="20" baseType="lpstr">
      <vt:lpstr>Arial</vt:lpstr>
      <vt:lpstr>Calibri</vt:lpstr>
      <vt:lpstr>ערכת נושא Office</vt:lpstr>
      <vt:lpstr>איפה הפרסומת</vt:lpstr>
      <vt:lpstr>לכמה פרסומות אתם נחשפים ביום?</vt:lpstr>
      <vt:lpstr>איפה הפרסומת? (GOOGLE)</vt:lpstr>
      <vt:lpstr>איפה הפרסומת? (פארק היורה)</vt:lpstr>
      <vt:lpstr>איפה הפרסומת? (המפץ הגדול)</vt:lpstr>
      <vt:lpstr>איפה הפרסומת? (תכנית בוקר)</vt:lpstr>
      <vt:lpstr>מה זה פרסום סמוי?</vt:lpstr>
      <vt:lpstr>מה זה פרסום סמוי?</vt:lpstr>
      <vt:lpstr>אז איפה הבעיה?</vt:lpstr>
      <vt:lpstr>איפה הבעיה?</vt:lpstr>
      <vt:lpstr>כללי אצבע להתמודדות</vt:lpstr>
      <vt:lpstr>משימות פרסום סמוי</vt:lpstr>
      <vt:lpstr>קבוצת העיתונאים</vt:lpstr>
      <vt:lpstr>קבוצת המחוקקים</vt:lpstr>
      <vt:lpstr>קבוצת חברת המשקאות</vt:lpstr>
      <vt:lpstr>קבוצת כתבי החדשות</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Hagit Matok</dc:creator>
  <cp:lastModifiedBy>Yarden Pinto Mossensohn</cp:lastModifiedBy>
  <cp:revision>13</cp:revision>
  <dcterms:created xsi:type="dcterms:W3CDTF">2017-11-26T09:36:56Z</dcterms:created>
  <dcterms:modified xsi:type="dcterms:W3CDTF">2018-02-25T14:20:29Z</dcterms:modified>
</cp:coreProperties>
</file>