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8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019" autoAdjust="0"/>
    <p:restoredTop sz="79885" autoAdjust="0"/>
  </p:normalViewPr>
  <p:slideViewPr>
    <p:cSldViewPr snapToGrid="0" showGuides="1">
      <p:cViewPr varScale="1">
        <p:scale>
          <a:sx n="93" d="100"/>
          <a:sy n="93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36DB9E-1969-44E5-B7A7-6E65C3E5A058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00C2493-FCA6-4248-9254-1A4B1F19B5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05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8 שאלות טריוויה נבחרות</a:t>
            </a:r>
            <a:r>
              <a:rPr lang="he-IL" baseline="0" dirty="0" smtClean="0"/>
              <a:t> על היבטים פיננסיים של המשפחה הישראלית, במטרה להדגים כיצד התחום הפיננסי מלווה אותנו בכל רגע ורגע בחיים ובפרט בהיבטי ניהול משק בית.</a:t>
            </a:r>
          </a:p>
          <a:p>
            <a:r>
              <a:rPr lang="he-IL" baseline="0" dirty="0" smtClean="0"/>
              <a:t>אורך המשחק בין 10 ל-15 דקות.</a:t>
            </a:r>
            <a:endParaRPr lang="he-IL" dirty="0" smtClean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aseline="0" dirty="0" smtClean="0"/>
              <a:t>הנתונים נלקחו </a:t>
            </a:r>
            <a:r>
              <a:rPr lang="he-IL" baseline="0" dirty="0" err="1" smtClean="0"/>
              <a:t>מהלמ"ס</a:t>
            </a:r>
            <a:r>
              <a:rPr lang="he-IL" baseline="0" dirty="0" smtClean="0"/>
              <a:t> ומעודכנים לשנת 2016.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2714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המשמעות של הקילומטרים האלה היא של דלק שצריך למלא ברכב, טיפולים שצריך לעשות לרכב וירידת הערך שלו עקב שחיקה.</a:t>
            </a:r>
          </a:p>
          <a:p>
            <a:r>
              <a:rPr lang="he-IL" dirty="0" smtClean="0"/>
              <a:t>מומלץ לדון עם התלמידים בשיקולים לשימוש בתחבורה ציבורית במקום ברכב.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8544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מספר</a:t>
            </a:r>
            <a:r>
              <a:rPr lang="he-IL" baseline="0" dirty="0" smtClean="0"/>
              <a:t> הנפשות הממוצע למשק בית בישראל הוא </a:t>
            </a:r>
            <a:r>
              <a:rPr lang="he-IL" baseline="0" dirty="0" smtClean="0"/>
              <a:t>2.3. </a:t>
            </a:r>
            <a:r>
              <a:rPr lang="he-IL" baseline="0" dirty="0" smtClean="0"/>
              <a:t>כלומר ברוב הבתים בישראל יש </a:t>
            </a:r>
            <a:r>
              <a:rPr lang="he-IL" baseline="0" dirty="0" smtClean="0"/>
              <a:t>שניים או שלושה ילדים.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8287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כלומר: כמעט</a:t>
            </a:r>
            <a:r>
              <a:rPr lang="he-IL" baseline="0" dirty="0" smtClean="0"/>
              <a:t> 7 מכל 10 משקי בית או משפחות מחזיקים דירה בבעלותם.</a:t>
            </a:r>
            <a:endParaRPr lang="he-IL" dirty="0" smtClean="0"/>
          </a:p>
          <a:p>
            <a:r>
              <a:rPr lang="he-IL" dirty="0" smtClean="0"/>
              <a:t>המשמעות של בעלות על דירה היא</a:t>
            </a:r>
            <a:r>
              <a:rPr lang="he-IL" baseline="0" dirty="0" smtClean="0"/>
              <a:t> שיש למשפחה בעלות פרטית רשומה בלשכת רישום המקרקעין (טאבו), זוהי זכות משפטית על המבנה, על האפשרות לשנות בו דברים ועוד.</a:t>
            </a:r>
          </a:p>
          <a:p>
            <a:r>
              <a:rPr lang="he-IL" baseline="0" dirty="0" smtClean="0"/>
              <a:t>הנתון לא מציג כמה מתוך המשפחות משלמות על כך משכנתא מדי חודש לבנק כדי להבטיח זכות זו.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0366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נכון לשנת </a:t>
            </a:r>
            <a:r>
              <a:rPr lang="he-IL" dirty="0" smtClean="0"/>
              <a:t>2016, השנה האחרונה בה בוצע המחקר המעמיק בנושא, תוחלת </a:t>
            </a:r>
            <a:r>
              <a:rPr lang="he-IL" dirty="0" smtClean="0"/>
              <a:t>החיים של נשים היא 84.25 ושל גברים 80.7 ובכל שנה התוחלת עולה לשניהם בעוד 0.25. אפשר לנסות</a:t>
            </a:r>
            <a:r>
              <a:rPr lang="he-IL" baseline="0" dirty="0" smtClean="0"/>
              <a:t> לחשב עם הילדים מה אמורה להיות תוחלת החיים </a:t>
            </a:r>
            <a:r>
              <a:rPr lang="he-IL" baseline="0" dirty="0" smtClean="0"/>
              <a:t>הממוצעת של השנתון שלהם.</a:t>
            </a:r>
            <a:endParaRPr lang="he-IL" baseline="0" dirty="0" smtClean="0"/>
          </a:p>
          <a:p>
            <a:r>
              <a:rPr lang="he-IL" baseline="0" dirty="0" smtClean="0"/>
              <a:t>בחישוב פשוט יוצא כי עבור התלמידים בני ה-16 תוחלת החיים תעלה בממוצע 17 שנים יותר, כלומר גברים יחיו עד גיל 97 בממוצע ונשים עד גיל 101 בממוצע. 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המשמעות היא שגיל</a:t>
            </a:r>
            <a:r>
              <a:rPr lang="he-IL" baseline="0" dirty="0" smtClean="0"/>
              <a:t> היציאה לפנסיה יתאחר כי אפשר יהיה לעבוד עד גיל מאוחר יותר, </a:t>
            </a:r>
            <a:r>
              <a:rPr lang="he-IL" dirty="0" smtClean="0"/>
              <a:t>בנוסף נהיה</a:t>
            </a:r>
            <a:r>
              <a:rPr lang="he-IL" baseline="0" dirty="0" smtClean="0"/>
              <a:t> הרבה יותר </a:t>
            </a:r>
            <a:r>
              <a:rPr lang="he-IL" dirty="0" smtClean="0"/>
              <a:t>שנים בפנסיה ונזדקק לחסכונות נוספים שככל שנפתח אותם בגיל צעיר יותר ככה הם יהיו יותר משתלמים.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105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שנות החיים הבריאות בישראל הצפויות הן 65.1 בקרב נשים ו-65.4 בקרב גברים.</a:t>
            </a:r>
          </a:p>
          <a:p>
            <a:r>
              <a:rPr lang="he-IL" dirty="0" smtClean="0"/>
              <a:t>נושא</a:t>
            </a:r>
            <a:r>
              <a:rPr lang="he-IL" baseline="0" dirty="0" smtClean="0"/>
              <a:t> הבריאות של </a:t>
            </a:r>
            <a:r>
              <a:rPr lang="he-IL" baseline="0" dirty="0" err="1" smtClean="0"/>
              <a:t>אוכלוסיה</a:t>
            </a:r>
            <a:r>
              <a:rPr lang="he-IL" baseline="0" dirty="0" smtClean="0"/>
              <a:t> מבוגרת חשוב גם הוא בהיבטים פיננסיים של פנסיה וחסכונות לטווח הרחוק.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9152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בשנת 2016 הייתה</a:t>
            </a:r>
            <a:r>
              <a:rPr lang="he-IL" baseline="0" dirty="0" smtClean="0"/>
              <a:t> עליה של עוד </a:t>
            </a:r>
            <a:r>
              <a:rPr lang="he-IL" dirty="0" smtClean="0"/>
              <a:t>8.7% בשימוש בכרטיסי אשראי</a:t>
            </a:r>
            <a:r>
              <a:rPr lang="he-IL" baseline="0" dirty="0" smtClean="0"/>
              <a:t> בקניות השונות. הסיבות השונות לכך שמוזכרות בדו"חות הן:</a:t>
            </a:r>
          </a:p>
          <a:p>
            <a:pPr marL="228600" indent="-228600">
              <a:buAutoNum type="arabicPeriod"/>
            </a:pPr>
            <a:r>
              <a:rPr lang="he-IL" dirty="0" smtClean="0"/>
              <a:t>עלייה כללית בכמות המוצרים שנצרכים ע"י משפחה בישראל.</a:t>
            </a:r>
          </a:p>
          <a:p>
            <a:pPr marL="228600" indent="-228600">
              <a:buAutoNum type="arabicPeriod"/>
            </a:pPr>
            <a:r>
              <a:rPr lang="he-IL" dirty="0" smtClean="0"/>
              <a:t>שימוש</a:t>
            </a:r>
            <a:r>
              <a:rPr lang="he-IL" baseline="0" dirty="0" smtClean="0"/>
              <a:t> רב יותר בכרטיסי אשראי באינטרנט.</a:t>
            </a:r>
          </a:p>
          <a:p>
            <a:pPr marL="0" indent="0">
              <a:buNone/>
            </a:pPr>
            <a:r>
              <a:rPr lang="he-IL" baseline="0" dirty="0" smtClean="0"/>
              <a:t>האם זה טוב?</a:t>
            </a:r>
          </a:p>
          <a:p>
            <a:pPr marL="0" indent="0">
              <a:buNone/>
            </a:pPr>
            <a:r>
              <a:rPr lang="he-IL" baseline="0" dirty="0" smtClean="0"/>
              <a:t>ישנם ויכוחים על כך, כיוון שישנם יתרונות לאשראי המאפשר בקרה טובה יותר אחר הכסף שלנו.</a:t>
            </a:r>
          </a:p>
          <a:p>
            <a:pPr marL="0" indent="0">
              <a:buNone/>
            </a:pPr>
            <a:r>
              <a:rPr lang="he-IL" baseline="0" dirty="0" smtClean="0"/>
              <a:t>מנגד, ישנם מחקרים שהצביעו על כך שאזור הכאב במוח עובד פחות כאשר אנחנו קונים באמצעות אשראי מאשר באמצעות מזומן ולכן למשל בקנייה מקוונת קל יותר "לבזבז".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868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הנתון הזה לקוח מתוך סקר </a:t>
            </a:r>
            <a:r>
              <a:rPr lang="he-IL" dirty="0" err="1" smtClean="0"/>
              <a:t>הלמ"ס</a:t>
            </a:r>
            <a:r>
              <a:rPr lang="he-IL" dirty="0" smtClean="0"/>
              <a:t> של שנת 2015.</a:t>
            </a:r>
          </a:p>
          <a:p>
            <a:r>
              <a:rPr lang="he-IL" dirty="0" smtClean="0"/>
              <a:t>פירוט</a:t>
            </a:r>
            <a:r>
              <a:rPr lang="he-IL" baseline="0" dirty="0" smtClean="0"/>
              <a:t> הוצאות ממוצע של משפחה בחודש: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דיור- 3812 שקלים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תחבורה ותקשורת- 3094 שקלים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מזון- 2517 שקלים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חינוך, תרבות ובידור- 1818 שקלים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0182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משך חיי משפחה ממוצעת</a:t>
            </a:r>
            <a:r>
              <a:rPr lang="he-IL" baseline="0" dirty="0" smtClean="0"/>
              <a:t> הוא כ-30 </a:t>
            </a:r>
            <a:r>
              <a:rPr lang="he-IL" dirty="0" smtClean="0"/>
              <a:t>שנה שבה הילדים וההורים חיים ביחד</a:t>
            </a:r>
          </a:p>
          <a:p>
            <a:r>
              <a:rPr lang="he-IL" dirty="0" smtClean="0"/>
              <a:t>המשמעות של ממוצע היא ש</a:t>
            </a:r>
            <a:r>
              <a:rPr lang="he-IL" baseline="0" dirty="0" smtClean="0"/>
              <a:t>יש גם משפחות שמוציאות יותר ויש כאלה שפחות </a:t>
            </a:r>
          </a:p>
          <a:p>
            <a:r>
              <a:rPr lang="he-IL" baseline="0" dirty="0" smtClean="0"/>
              <a:t>עסק המנהל כאלה סכומים מחזיק בתכנית עסקית מסודרת, מבצע מעקב ובקרה אחר ההוצאות וההכנסות.</a:t>
            </a:r>
          </a:p>
          <a:p>
            <a:r>
              <a:rPr lang="he-IL" baseline="0" dirty="0" smtClean="0"/>
              <a:t>זהו בדיוק העיקרון של ניהול תקציב משפחתי.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1142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בחמש השנים וחצי האחרונות הייתה עלייה משמעותית בכמות ההלוואות והחובות של משפחות</a:t>
            </a:r>
            <a:r>
              <a:rPr lang="he-IL" baseline="0" dirty="0" smtClean="0"/>
              <a:t> (הנתון לא כולל משכנתאות).</a:t>
            </a:r>
            <a:endParaRPr lang="he-IL" dirty="0" smtClean="0"/>
          </a:p>
          <a:p>
            <a:r>
              <a:rPr lang="he-IL" dirty="0" smtClean="0"/>
              <a:t>העלייה של החובות עומדת על </a:t>
            </a:r>
            <a:r>
              <a:rPr lang="he-IL" baseline="0" dirty="0" smtClean="0"/>
              <a:t>37%, יותר מפי שתיים עליית השכר בתקופה זו. </a:t>
            </a:r>
          </a:p>
          <a:p>
            <a:r>
              <a:rPr lang="he-IL" baseline="0" dirty="0" smtClean="0"/>
              <a:t>חשוב לדון עם התלמידים בשאלה זו מה המשמעות של הלוואות, מה גורם לאנשים לקחת אותם ומתי הם לא יכולים לעמוד בהחזרה שלהם (חדלות פירעון).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956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972" y="6166307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92780" y="6175398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977" y="6138186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575043" y="6146953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כ"ט/שבט/תשע"ט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משפחה ישראלית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משחק טריוויה חינוך פיננסי על משק הבית בישראל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981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כמה קילומטרים בממוצע עושה רכב משפחתי בשנה?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12 אלף </a:t>
            </a:r>
            <a:r>
              <a:rPr lang="he-IL" dirty="0"/>
              <a:t>קילומטר</a:t>
            </a:r>
            <a:endParaRPr lang="en-US" dirty="0"/>
          </a:p>
          <a:p>
            <a:pPr lvl="0"/>
            <a:r>
              <a:rPr lang="he-IL" dirty="0" smtClean="0"/>
              <a:t>15 </a:t>
            </a:r>
            <a:r>
              <a:rPr lang="he-IL" dirty="0"/>
              <a:t>אלף קילומטר </a:t>
            </a:r>
            <a:endParaRPr lang="en-US" dirty="0"/>
          </a:p>
          <a:p>
            <a:pPr lvl="0"/>
            <a:r>
              <a:rPr lang="he-IL" dirty="0"/>
              <a:t>16 אלף קילומטר </a:t>
            </a:r>
            <a:endParaRPr lang="en-US" dirty="0"/>
          </a:p>
          <a:p>
            <a:r>
              <a:rPr lang="he-IL" dirty="0" smtClean="0"/>
              <a:t>17 אלף קילומטר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147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mtClean="0"/>
              <a:t>שאלות?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75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מהו מספר </a:t>
            </a:r>
            <a:r>
              <a:rPr lang="he-IL" dirty="0" smtClean="0"/>
              <a:t>הילדים הממוצע </a:t>
            </a:r>
            <a:r>
              <a:rPr lang="he-IL" dirty="0" smtClean="0"/>
              <a:t>למשק בית?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2</a:t>
            </a:r>
            <a:endParaRPr lang="he-IL" dirty="0"/>
          </a:p>
          <a:p>
            <a:r>
              <a:rPr lang="he-IL" dirty="0"/>
              <a:t>2</a:t>
            </a:r>
            <a:r>
              <a:rPr lang="he-IL" dirty="0" smtClean="0"/>
              <a:t>.3</a:t>
            </a:r>
            <a:endParaRPr lang="he-IL" dirty="0"/>
          </a:p>
          <a:p>
            <a:r>
              <a:rPr lang="he-IL" dirty="0"/>
              <a:t>2</a:t>
            </a:r>
            <a:r>
              <a:rPr lang="he-IL" dirty="0" smtClean="0"/>
              <a:t>.5</a:t>
            </a:r>
            <a:endParaRPr lang="he-IL" dirty="0"/>
          </a:p>
          <a:p>
            <a:r>
              <a:rPr lang="he-IL" dirty="0"/>
              <a:t>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1377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לכמה אחוזים ממשקי הבית בישראל יש דירות בבעלותם?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67%</a:t>
            </a:r>
            <a:endParaRPr lang="he-IL" dirty="0"/>
          </a:p>
          <a:p>
            <a:r>
              <a:rPr lang="he-IL" dirty="0" smtClean="0"/>
              <a:t>71%</a:t>
            </a:r>
            <a:endParaRPr lang="he-IL" dirty="0"/>
          </a:p>
          <a:p>
            <a:r>
              <a:rPr lang="he-IL" dirty="0" smtClean="0"/>
              <a:t>73%</a:t>
            </a:r>
            <a:endParaRPr lang="he-IL" dirty="0"/>
          </a:p>
          <a:p>
            <a:r>
              <a:rPr lang="he-IL" dirty="0" smtClean="0"/>
              <a:t>77%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666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 תוחלת החיים הממוצעת בישראל?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82</a:t>
            </a:r>
            <a:endParaRPr lang="en-US" dirty="0"/>
          </a:p>
          <a:p>
            <a:pPr lvl="0"/>
            <a:r>
              <a:rPr lang="he-IL" dirty="0"/>
              <a:t>85</a:t>
            </a:r>
            <a:endParaRPr lang="en-US" dirty="0"/>
          </a:p>
          <a:p>
            <a:pPr lvl="0"/>
            <a:r>
              <a:rPr lang="he-IL" dirty="0"/>
              <a:t>86</a:t>
            </a:r>
            <a:endParaRPr lang="en-US" dirty="0"/>
          </a:p>
          <a:p>
            <a:pPr lvl="0"/>
            <a:r>
              <a:rPr lang="he-IL" dirty="0" smtClean="0"/>
              <a:t>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9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מהו ממוצע שנות החיים הבריאות בישראל?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62</a:t>
            </a:r>
            <a:endParaRPr lang="he-IL" dirty="0" smtClean="0"/>
          </a:p>
          <a:p>
            <a:pPr lvl="0"/>
            <a:r>
              <a:rPr lang="he-IL" dirty="0" smtClean="0"/>
              <a:t>64</a:t>
            </a:r>
            <a:endParaRPr lang="he-IL" dirty="0" smtClean="0"/>
          </a:p>
          <a:p>
            <a:pPr lvl="0"/>
            <a:r>
              <a:rPr lang="he-IL" dirty="0" smtClean="0"/>
              <a:t>65</a:t>
            </a:r>
            <a:endParaRPr lang="he-IL" dirty="0" smtClean="0"/>
          </a:p>
          <a:p>
            <a:pPr lvl="0"/>
            <a:r>
              <a:rPr lang="he-IL" dirty="0" smtClean="0"/>
              <a:t>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0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בכמה אחוזים עלה השימוש בכרטיסי אשראי </a:t>
            </a:r>
            <a:r>
              <a:rPr lang="he-IL" dirty="0" smtClean="0"/>
              <a:t>בחמש השנים האחרונות?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/>
              <a:t>לא </a:t>
            </a:r>
            <a:r>
              <a:rPr lang="he-IL" dirty="0" err="1"/>
              <a:t>היתה</a:t>
            </a:r>
            <a:r>
              <a:rPr lang="he-IL" dirty="0"/>
              <a:t> כלל עליה אלא ירידה אנחנו צרכנים נבונים יותר </a:t>
            </a:r>
            <a:endParaRPr lang="en-US" dirty="0"/>
          </a:p>
          <a:p>
            <a:pPr lvl="0"/>
            <a:r>
              <a:rPr lang="he-IL" dirty="0"/>
              <a:t>עליה של 5%</a:t>
            </a:r>
            <a:endParaRPr lang="en-US" dirty="0"/>
          </a:p>
          <a:p>
            <a:pPr lvl="0"/>
            <a:r>
              <a:rPr lang="he-IL" dirty="0"/>
              <a:t>עליה של 7%</a:t>
            </a:r>
            <a:endParaRPr lang="en-US" dirty="0"/>
          </a:p>
          <a:p>
            <a:pPr lvl="0"/>
            <a:r>
              <a:rPr lang="he-IL" dirty="0"/>
              <a:t>עליה של 8.7</a:t>
            </a:r>
            <a:r>
              <a:rPr lang="he-IL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3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 ההוצאה הגדולה ביותר של משק הבית בישראל?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חינוך, תרבות ובידור</a:t>
            </a:r>
          </a:p>
          <a:p>
            <a:pPr lvl="0"/>
            <a:r>
              <a:rPr lang="he-IL" dirty="0" smtClean="0"/>
              <a:t>מזון</a:t>
            </a:r>
          </a:p>
          <a:p>
            <a:pPr lvl="0"/>
            <a:r>
              <a:rPr lang="he-IL" dirty="0" smtClean="0"/>
              <a:t>דיור</a:t>
            </a:r>
          </a:p>
          <a:p>
            <a:pPr lvl="0"/>
            <a:r>
              <a:rPr lang="he-IL" dirty="0" smtClean="0"/>
              <a:t>תחבורה ותקשורת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7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כמה כסף בממוצע מוציאה משפחה בישראל במשך 30 שנים?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/>
              <a:t> מיליון ₪ </a:t>
            </a:r>
            <a:endParaRPr lang="en-US" dirty="0"/>
          </a:p>
          <a:p>
            <a:pPr lvl="0"/>
            <a:r>
              <a:rPr lang="he-IL" dirty="0"/>
              <a:t>2-5 מיליון ₪ </a:t>
            </a:r>
            <a:endParaRPr lang="en-US" dirty="0"/>
          </a:p>
          <a:p>
            <a:pPr lvl="0"/>
            <a:r>
              <a:rPr lang="he-IL" dirty="0"/>
              <a:t>5-8 מיליון ₪ </a:t>
            </a:r>
            <a:endParaRPr lang="en-US" dirty="0"/>
          </a:p>
          <a:p>
            <a:pPr lvl="0"/>
            <a:r>
              <a:rPr lang="he-IL" dirty="0"/>
              <a:t>8-12- </a:t>
            </a:r>
            <a:r>
              <a:rPr lang="he-IL" dirty="0" err="1"/>
              <a:t>מליון</a:t>
            </a:r>
            <a:r>
              <a:rPr lang="he-IL" dirty="0"/>
              <a:t> 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6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בכמה גדלו החובות של משקי הבית בישראל בחמש השנים האחרונות?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12 מיליארד ₪ </a:t>
            </a:r>
            <a:endParaRPr lang="he-IL" dirty="0"/>
          </a:p>
          <a:p>
            <a:r>
              <a:rPr lang="he-IL" dirty="0" smtClean="0"/>
              <a:t>38 מיליארד ₪ </a:t>
            </a:r>
            <a:endParaRPr lang="he-IL" dirty="0"/>
          </a:p>
          <a:p>
            <a:r>
              <a:rPr lang="he-IL" dirty="0" smtClean="0"/>
              <a:t>63 מיליארד ₪ </a:t>
            </a:r>
            <a:endParaRPr lang="he-IL" dirty="0"/>
          </a:p>
          <a:p>
            <a:r>
              <a:rPr lang="he-IL" dirty="0" smtClean="0"/>
              <a:t>107 מיליארד ₪ 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856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706</Words>
  <Application>Microsoft Office PowerPoint</Application>
  <PresentationFormat>מסך רחב</PresentationFormat>
  <Paragraphs>91</Paragraphs>
  <Slides>11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Calibri</vt:lpstr>
      <vt:lpstr>ערכת נושא Office</vt:lpstr>
      <vt:lpstr>משפחה ישראלית</vt:lpstr>
      <vt:lpstr>מהו מספר הילדים הממוצע למשק בית?</vt:lpstr>
      <vt:lpstr>לכמה אחוזים ממשקי הבית בישראל יש דירות בבעלותם?</vt:lpstr>
      <vt:lpstr>מהי תוחלת החיים הממוצעת בישראל?</vt:lpstr>
      <vt:lpstr>מהו ממוצע שנות החיים הבריאות בישראל?</vt:lpstr>
      <vt:lpstr>בכמה אחוזים עלה השימוש בכרטיסי אשראי בחמש השנים האחרונות?</vt:lpstr>
      <vt:lpstr>מהי ההוצאה הגדולה ביותר של משק הבית בישראל?</vt:lpstr>
      <vt:lpstr>כמה כסף בממוצע מוציאה משפחה בישראל במשך 30 שנים?</vt:lpstr>
      <vt:lpstr>בכמה גדלו החובות של משקי הבית בישראל בחמש השנים האחרונות?</vt:lpstr>
      <vt:lpstr>כמה קילומטרים בממוצע עושה רכב משפחתי בשנה?</vt:lpstr>
      <vt:lpstr>שאלות?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Yarden Pinto Mossensohn</cp:lastModifiedBy>
  <cp:revision>16</cp:revision>
  <dcterms:created xsi:type="dcterms:W3CDTF">2017-11-26T09:36:56Z</dcterms:created>
  <dcterms:modified xsi:type="dcterms:W3CDTF">2019-02-04T13:19:53Z</dcterms:modified>
</cp:coreProperties>
</file>