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324" r:id="rId2"/>
    <p:sldId id="343" r:id="rId3"/>
    <p:sldId id="375" r:id="rId4"/>
    <p:sldId id="336" r:id="rId5"/>
    <p:sldId id="376" r:id="rId6"/>
    <p:sldId id="330" r:id="rId7"/>
    <p:sldId id="367" r:id="rId8"/>
    <p:sldId id="377" r:id="rId9"/>
    <p:sldId id="381" r:id="rId10"/>
    <p:sldId id="378" r:id="rId11"/>
    <p:sldId id="379" r:id="rId12"/>
    <p:sldId id="380" r:id="rId13"/>
    <p:sldId id="382" r:id="rId14"/>
    <p:sldId id="383" r:id="rId15"/>
    <p:sldId id="384" r:id="rId16"/>
    <p:sldId id="385" r:id="rId17"/>
    <p:sldId id="386" r:id="rId18"/>
    <p:sldId id="387" r:id="rId19"/>
    <p:sldId id="369" r:id="rId20"/>
    <p:sldId id="389" r:id="rId21"/>
    <p:sldId id="390" r:id="rId22"/>
    <p:sldId id="391" r:id="rId23"/>
    <p:sldId id="392" r:id="rId24"/>
    <p:sldId id="393" r:id="rId25"/>
    <p:sldId id="394" r:id="rId26"/>
    <p:sldId id="388" r:id="rId27"/>
    <p:sldId id="395" r:id="rId28"/>
    <p:sldId id="364" r:id="rId2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84943" autoAdjust="0"/>
  </p:normalViewPr>
  <p:slideViewPr>
    <p:cSldViewPr snapToGrid="0" showGuides="1">
      <p:cViewPr varScale="1">
        <p:scale>
          <a:sx n="99" d="100"/>
          <a:sy n="99" d="100"/>
        </p:scale>
        <p:origin x="318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9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5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2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לאחר מטלה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99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6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35488" y="616572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3560" y="6156044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כ"ח/סיון/תשע"ח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tAa5FK3bQ8?list=PL218A9BA1522CF033" TargetMode="External"/><Relationship Id="rId2" Type="http://schemas.openxmlformats.org/officeDocument/2006/relationships/hyperlink" Target="https://youtu.be/foYhO7XH2XY?list=PL218A9BA1522CF033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OgTvmGFsZf0?list=PL218A9BA1522CF03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fgWyqwwZ2U" TargetMode="Externa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ort.org.il/%D7%94%D7%9B%D7%99%D7%A8%D7%95-%D7%90%D7%AA-%D7%A9%D7%A8%D7%95%D7%AA%D7%99-%D7%94%D7%91%D7%A0%D7%A7-%D7%94%D7%9E%D7%A8%D7%9B%D7%96%D7%99%D7%99%D7%9D-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S7c8hbKpFI" TargetMode="External"/><Relationship Id="rId2" Type="http://schemas.openxmlformats.org/officeDocument/2006/relationships/hyperlink" Target="https://youtu.be/CqD3hnjZBT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wPnMWModBW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חשבון בנק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לקראת פתיחת חשבון בנק (וגם אחריו)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מערכת הבנקאות בישראל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sz="2800" b="1" dirty="0" smtClean="0"/>
              <a:t>בנק מרכזי </a:t>
            </a:r>
            <a:r>
              <a:rPr lang="he-IL" dirty="0" smtClean="0"/>
              <a:t>	בנק מסחרי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he-IL" dirty="0" smtClean="0">
                <a:hlinkClick r:id="rId2"/>
              </a:rPr>
              <a:t>שער ריבית בסיסי ויציבות מחירים</a:t>
            </a: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he-IL" dirty="0" smtClean="0">
                <a:hlinkClick r:id="rId3"/>
              </a:rPr>
              <a:t>הנפקת מטבעות ושטרות</a:t>
            </a: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he-IL" dirty="0" smtClean="0">
                <a:hlinkClick r:id="rId4"/>
              </a:rPr>
              <a:t>פיקוח על הבנקים המסחריים</a:t>
            </a: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he-IL" dirty="0" smtClean="0"/>
              <a:t>מחקר וייעוץ לממשלת ישראל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41679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מערכת הבנקאות בישראל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בנק מרכזי 	</a:t>
            </a:r>
            <a:r>
              <a:rPr lang="he-IL" sz="2800" b="1" dirty="0" smtClean="0"/>
              <a:t>בנק מסחרי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		אילו בנקים מסחריים פועלים בישראל?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גדולים (מאוד):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בינוני עד גדול: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קטנים:</a:t>
            </a:r>
          </a:p>
        </p:txBody>
      </p:sp>
      <p:pic>
        <p:nvPicPr>
          <p:cNvPr id="4098" name="Picture 2" descr="×× ×§ ××¤××¢××× ××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81" y="3305969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×× ×§ ××××× ×××©×¨×× ××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52" y="3305969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×× ×§ ×××¡×§×× × ×××©×¨×× ××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81" y="4001294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×× ×§ ×××¨×× ××¤×××ª ××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08" y="4001293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××× ×§ ×××× ××××× ××¨××©×× ×××©×¨×× ××¢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99" y="4001292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×× ×§ ×××× ×××©×¨×× ××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718" y="4696619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×× ×§ ××¨××©××× ××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45" y="4696619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×× ×§ ×××¦×¨ ××××× ××¢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46" y="4741464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×× ×§ ××¡× ××¢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47" y="4741464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×× ×§ ××× ××¢×××× ××××× × ××¢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80" y="5456244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×× ×§ ××¨×× ×ª××-×××¡×§×× × ××¢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07" y="5481638"/>
            <a:ext cx="14954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מערכת הבנקאות בישראל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סגירת סניפים ומעבר לבנקאות מקוונת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חיסכון בעמלות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חשבון לצעירים</a:t>
            </a:r>
          </a:p>
        </p:txBody>
      </p:sp>
    </p:spTree>
    <p:extLst>
      <p:ext uri="{BB962C8B-B14F-4D97-AF65-F5344CB8AC3E}">
        <p14:creationId xmlns:p14="http://schemas.microsoft.com/office/powerpoint/2010/main" val="39759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חשבון בנק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58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חשבון עו"ש – עובר ושב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כסף נכנס ויוצא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תשלומים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העברות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ניהול החשבון</a:t>
            </a:r>
          </a:p>
          <a:p>
            <a:pPr>
              <a:lnSpc>
                <a:spcPct val="150000"/>
              </a:lnSpc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9458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חיסכון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13627" y="1825625"/>
            <a:ext cx="9340174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איך בוחרים או מה שואלים?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תדירות ההפקדה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טווח הזמן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ריבית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גודל ההפקדה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dirty="0" smtClean="0"/>
              <a:t>אפשר לחסוך גם במוסדות שאינם בנקים או בבנק אחר מזה שמנהלים בו את חשבון העו"ש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44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הלוואות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רק לבגירים (18+)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להשקעה ולא לצריכה שוטפת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תכנון החזר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אפשר ללוות בבנק אחר מזה שמנהלים בו את חשבון העו"ש ויש גם מוסדות פיננסיים שאינם בנקים שמלווים כסף</a:t>
            </a:r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0821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כרטיסים בנקאיים ומטבעות חוץ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כרטיס בנקאי – למשיכה ובירור חשבון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כרטיסי חיוב</a:t>
            </a:r>
          </a:p>
          <a:p>
            <a:pPr lvl="1">
              <a:lnSpc>
                <a:spcPct val="150000"/>
              </a:lnSpc>
            </a:pPr>
            <a:r>
              <a:rPr lang="he-IL" dirty="0" smtClean="0"/>
              <a:t>חיוב מיידי</a:t>
            </a:r>
          </a:p>
          <a:p>
            <a:pPr lvl="1">
              <a:lnSpc>
                <a:spcPct val="150000"/>
              </a:lnSpc>
            </a:pPr>
            <a:r>
              <a:rPr lang="he-IL" dirty="0" smtClean="0"/>
              <a:t>חיוב נטען</a:t>
            </a:r>
          </a:p>
          <a:p>
            <a:pPr lvl="1">
              <a:lnSpc>
                <a:spcPct val="150000"/>
              </a:lnSpc>
            </a:pPr>
            <a:r>
              <a:rPr lang="he-IL" dirty="0" smtClean="0"/>
              <a:t>כרטיס אשראי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רכישת מטבע חוץ – מט"ח</a:t>
            </a:r>
          </a:p>
          <a:p>
            <a:pPr lvl="1">
              <a:lnSpc>
                <a:spcPct val="150000"/>
              </a:lnSpc>
            </a:pPr>
            <a:endParaRPr lang="he-IL" dirty="0" smtClean="0"/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8412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ניהול החשבון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דרך האינטרנט</a:t>
            </a:r>
          </a:p>
          <a:p>
            <a:pPr lvl="1">
              <a:lnSpc>
                <a:spcPct val="150000"/>
              </a:lnSpc>
            </a:pPr>
            <a:r>
              <a:rPr lang="he-IL" dirty="0" smtClean="0"/>
              <a:t>מחשב</a:t>
            </a:r>
          </a:p>
          <a:p>
            <a:pPr lvl="1">
              <a:lnSpc>
                <a:spcPct val="150000"/>
              </a:lnSpc>
            </a:pPr>
            <a:r>
              <a:rPr lang="he-IL" dirty="0" smtClean="0"/>
              <a:t>נייד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פירוט פעולות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ביצוע פעולות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מעקב חשבון ודו"חות</a:t>
            </a:r>
          </a:p>
          <a:p>
            <a:pPr lvl="1">
              <a:lnSpc>
                <a:spcPct val="150000"/>
              </a:lnSpc>
            </a:pPr>
            <a:endParaRPr lang="he-IL" dirty="0" smtClean="0"/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3490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צרכנות פיננסית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8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חשבון בנק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למי יש חשבון בנק?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מי </a:t>
            </a:r>
            <a:r>
              <a:rPr lang="he-IL" dirty="0"/>
              <a:t>מתכנן לפתוח חשבון בנק השנה</a:t>
            </a:r>
            <a:r>
              <a:rPr lang="he-IL" dirty="0" smtClean="0"/>
              <a:t>?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 smtClean="0"/>
              <a:t>מבין </a:t>
            </a:r>
            <a:r>
              <a:rPr lang="he-IL" dirty="0"/>
              <a:t>המתכננים ובעלי חשבון הבנק – מי פתח חשבון בנק באותו בנק שיש להורים שלו חשבון בנק?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מבין </a:t>
            </a:r>
            <a:r>
              <a:rPr lang="he-IL" dirty="0"/>
              <a:t>המתכננים ובעלי חשבון הבנק – מי בירר תנאים לגבי חשבון בנק ביותר מבנק אחד?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31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פתיחת חשבון בנק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האם בדקת תנאים לחשבון הבנק ביותר מבנק אחד?</a:t>
            </a:r>
          </a:p>
          <a:p>
            <a:pPr>
              <a:lnSpc>
                <a:spcPct val="150000"/>
              </a:lnSpc>
            </a:pPr>
            <a:r>
              <a:rPr lang="he-IL" dirty="0"/>
              <a:t>מדוע בחרת בבנק שבו יש לך חשבון?</a:t>
            </a:r>
          </a:p>
          <a:p>
            <a:pPr>
              <a:lnSpc>
                <a:spcPct val="150000"/>
              </a:lnSpc>
            </a:pPr>
            <a:r>
              <a:rPr lang="he-IL" dirty="0"/>
              <a:t>האם ההורים עזרו בפתיחת חשבון הבנק?</a:t>
            </a:r>
          </a:p>
          <a:p>
            <a:pPr>
              <a:lnSpc>
                <a:spcPct val="150000"/>
              </a:lnSpc>
            </a:pPr>
            <a:r>
              <a:rPr lang="he-IL" dirty="0"/>
              <a:t>איזה כרטיס בנקאי הנפיקו לך? מה התנאים שלו?</a:t>
            </a:r>
          </a:p>
          <a:p>
            <a:pPr lvl="1">
              <a:lnSpc>
                <a:spcPct val="150000"/>
              </a:lnSpc>
            </a:pPr>
            <a:endParaRPr lang="he-IL" dirty="0" smtClean="0"/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2171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פתיחת חשבון בנק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1228039"/>
              </p:ext>
            </p:extLst>
          </p:nvPr>
        </p:nvGraphicFramePr>
        <p:xfrm>
          <a:off x="593387" y="1449422"/>
          <a:ext cx="11353801" cy="5175116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1260809">
                  <a:extLst>
                    <a:ext uri="{9D8B030D-6E8A-4147-A177-3AD203B41FA5}">
                      <a16:colId xmlns:a16="http://schemas.microsoft.com/office/drawing/2014/main" xmlns="" val="857033596"/>
                    </a:ext>
                  </a:extLst>
                </a:gridCol>
                <a:gridCol w="1261624">
                  <a:extLst>
                    <a:ext uri="{9D8B030D-6E8A-4147-A177-3AD203B41FA5}">
                      <a16:colId xmlns:a16="http://schemas.microsoft.com/office/drawing/2014/main" xmlns="" val="1216962282"/>
                    </a:ext>
                  </a:extLst>
                </a:gridCol>
                <a:gridCol w="1261624">
                  <a:extLst>
                    <a:ext uri="{9D8B030D-6E8A-4147-A177-3AD203B41FA5}">
                      <a16:colId xmlns:a16="http://schemas.microsoft.com/office/drawing/2014/main" xmlns="" val="13878449"/>
                    </a:ext>
                  </a:extLst>
                </a:gridCol>
                <a:gridCol w="1261624">
                  <a:extLst>
                    <a:ext uri="{9D8B030D-6E8A-4147-A177-3AD203B41FA5}">
                      <a16:colId xmlns:a16="http://schemas.microsoft.com/office/drawing/2014/main" xmlns="" val="4129491364"/>
                    </a:ext>
                  </a:extLst>
                </a:gridCol>
                <a:gridCol w="1261624">
                  <a:extLst>
                    <a:ext uri="{9D8B030D-6E8A-4147-A177-3AD203B41FA5}">
                      <a16:colId xmlns:a16="http://schemas.microsoft.com/office/drawing/2014/main" xmlns="" val="3675900085"/>
                    </a:ext>
                  </a:extLst>
                </a:gridCol>
                <a:gridCol w="1261624">
                  <a:extLst>
                    <a:ext uri="{9D8B030D-6E8A-4147-A177-3AD203B41FA5}">
                      <a16:colId xmlns:a16="http://schemas.microsoft.com/office/drawing/2014/main" xmlns="" val="1153893751"/>
                    </a:ext>
                  </a:extLst>
                </a:gridCol>
                <a:gridCol w="1261624">
                  <a:extLst>
                    <a:ext uri="{9D8B030D-6E8A-4147-A177-3AD203B41FA5}">
                      <a16:colId xmlns:a16="http://schemas.microsoft.com/office/drawing/2014/main" xmlns="" val="2496482634"/>
                    </a:ext>
                  </a:extLst>
                </a:gridCol>
                <a:gridCol w="1261624">
                  <a:extLst>
                    <a:ext uri="{9D8B030D-6E8A-4147-A177-3AD203B41FA5}">
                      <a16:colId xmlns:a16="http://schemas.microsoft.com/office/drawing/2014/main" xmlns="" val="691763929"/>
                    </a:ext>
                  </a:extLst>
                </a:gridCol>
                <a:gridCol w="1261624">
                  <a:extLst>
                    <a:ext uri="{9D8B030D-6E8A-4147-A177-3AD203B41FA5}">
                      <a16:colId xmlns:a16="http://schemas.microsoft.com/office/drawing/2014/main" xmlns="" val="2940849829"/>
                    </a:ext>
                  </a:extLst>
                </a:gridCol>
              </a:tblGrid>
              <a:tr h="431260">
                <a:tc row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שם הבנק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 grid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עמלות עו"ש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מסגרת אשראי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אמצעי תשלום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 row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שירות אדיב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 row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מיקום פיזי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 row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אפשרויות ניהול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extLst>
                  <a:ext uri="{0D108BD9-81ED-4DB2-BD59-A6C34878D82A}">
                    <a16:rowId xmlns:a16="http://schemas.microsoft.com/office/drawing/2014/main" xmlns="" val="851177295"/>
                  </a:ext>
                </a:extLst>
              </a:tr>
              <a:tr h="431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סוג עמלה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עלות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היקף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עמלה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360203"/>
                  </a:ext>
                </a:extLst>
              </a:tr>
              <a:tr h="718766"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extLst>
                  <a:ext uri="{0D108BD9-81ED-4DB2-BD59-A6C34878D82A}">
                    <a16:rowId xmlns:a16="http://schemas.microsoft.com/office/drawing/2014/main" xmlns="" val="2651814373"/>
                  </a:ext>
                </a:extLst>
              </a:tr>
              <a:tr h="718766"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extLst>
                  <a:ext uri="{0D108BD9-81ED-4DB2-BD59-A6C34878D82A}">
                    <a16:rowId xmlns:a16="http://schemas.microsoft.com/office/drawing/2014/main" xmlns="" val="3366857494"/>
                  </a:ext>
                </a:extLst>
              </a:tr>
              <a:tr h="718766"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extLst>
                  <a:ext uri="{0D108BD9-81ED-4DB2-BD59-A6C34878D82A}">
                    <a16:rowId xmlns:a16="http://schemas.microsoft.com/office/drawing/2014/main" xmlns="" val="32622293"/>
                  </a:ext>
                </a:extLst>
              </a:tr>
              <a:tr h="718766"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extLst>
                  <a:ext uri="{0D108BD9-81ED-4DB2-BD59-A6C34878D82A}">
                    <a16:rowId xmlns:a16="http://schemas.microsoft.com/office/drawing/2014/main" xmlns="" val="244491284"/>
                  </a:ext>
                </a:extLst>
              </a:tr>
              <a:tr h="718766"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extLst>
                  <a:ext uri="{0D108BD9-81ED-4DB2-BD59-A6C34878D82A}">
                    <a16:rowId xmlns:a16="http://schemas.microsoft.com/office/drawing/2014/main" xmlns="" val="608623989"/>
                  </a:ext>
                </a:extLst>
              </a:tr>
              <a:tr h="718766"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118" marR="40118" marT="0" marB="0"/>
                </a:tc>
                <a:extLst>
                  <a:ext uri="{0D108BD9-81ED-4DB2-BD59-A6C34878D82A}">
                    <a16:rowId xmlns:a16="http://schemas.microsoft.com/office/drawing/2014/main" xmlns="" val="3790149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פתיחת חשבון בנק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5" name="xfgWyqwwZ2U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5174" y="1690688"/>
            <a:ext cx="8321652" cy="46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פתיחת חשבון בנק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עד </a:t>
            </a:r>
            <a:r>
              <a:rPr lang="he-IL" dirty="0"/>
              <a:t>לאיזה גיל יש פטור מעמלות? 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האפליקציה </a:t>
            </a:r>
            <a:r>
              <a:rPr lang="he-IL" dirty="0"/>
              <a:t>של הבנק ואילו פעולות אפשר לעשות דרכה.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ריבית </a:t>
            </a:r>
            <a:r>
              <a:rPr lang="he-IL" dirty="0"/>
              <a:t>ותנאים לחיסכון.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הטבות </a:t>
            </a:r>
            <a:r>
              <a:rPr lang="he-IL" dirty="0"/>
              <a:t>משמעותיות נוספות כמו ריבית על </a:t>
            </a:r>
            <a:r>
              <a:rPr lang="he-IL" dirty="0" smtClean="0"/>
              <a:t>פלוס (יתרה חיובית) בחשבון.</a:t>
            </a:r>
            <a:endParaRPr lang="he-IL" dirty="0"/>
          </a:p>
          <a:p>
            <a:pPr lvl="1">
              <a:lnSpc>
                <a:spcPct val="150000"/>
              </a:lnSpc>
            </a:pPr>
            <a:endParaRPr lang="he-IL" dirty="0" smtClean="0"/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4879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פתיחת חשבון בנק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עד גיל 16 חייבים לבוא עם אחד ההורים, למרות שגם בגיל מבוגר יותר כדאי לבקש מהם להתלוות אליכם. </a:t>
            </a:r>
          </a:p>
          <a:p>
            <a:pPr>
              <a:lnSpc>
                <a:spcPct val="150000"/>
              </a:lnSpc>
            </a:pPr>
            <a:r>
              <a:rPr lang="he-IL" dirty="0"/>
              <a:t>מגיל 16 צריך להציג תעודת זהות. </a:t>
            </a:r>
          </a:p>
          <a:p>
            <a:pPr>
              <a:lnSpc>
                <a:spcPct val="150000"/>
              </a:lnSpc>
            </a:pPr>
            <a:r>
              <a:rPr lang="he-IL" dirty="0"/>
              <a:t>במסגרת פתיחת החשבון תתבקשו לחתום הרבה.זכרו כי חתימה זו תשמש אתכם מכאן והלאה חשוב שזו תהיה חתימה מכובדת ומכבדת.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/>
              <a:t>לבקש מהפקיד או הפקידה להסביר לכם על חשבון הבנק והמחויבויות שלכם</a:t>
            </a:r>
            <a:r>
              <a:rPr lang="he-IL" dirty="0" smtClean="0"/>
              <a:t>.</a:t>
            </a:r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328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כיצד עוברים בנק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מותר ואפשר לעבור בנק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כמו פתיחת חשבון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הכל עובר איתכם בלחיצת כפתור</a:t>
            </a:r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6785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9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– השירותים הבנקאיים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u="sng" dirty="0" smtClean="0">
                <a:hlinkClick r:id="rId3"/>
              </a:rPr>
              <a:t>פעילות השירותים הבנקאיים</a:t>
            </a:r>
            <a:endParaRPr lang="he-IL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5451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68285" y="1825625"/>
            <a:ext cx="9385515" cy="4838646"/>
          </a:xfrm>
        </p:spPr>
        <p:txBody>
          <a:bodyPr>
            <a:normAutofit/>
          </a:bodyPr>
          <a:lstStyle/>
          <a:p>
            <a:r>
              <a:rPr lang="he-IL" dirty="0" smtClean="0"/>
              <a:t>למדנו על אמצעי הבנקים:</a:t>
            </a:r>
          </a:p>
          <a:p>
            <a:pPr lvl="1"/>
            <a:r>
              <a:rPr lang="he-IL" dirty="0"/>
              <a:t>חשבון </a:t>
            </a:r>
            <a:r>
              <a:rPr lang="he-IL" dirty="0" smtClean="0"/>
              <a:t>בנק</a:t>
            </a:r>
          </a:p>
          <a:p>
            <a:pPr lvl="1"/>
            <a:r>
              <a:rPr lang="he-IL" dirty="0" smtClean="0"/>
              <a:t>עו"ש</a:t>
            </a:r>
          </a:p>
          <a:p>
            <a:pPr lvl="1"/>
            <a:r>
              <a:rPr lang="he-IL" dirty="0" smtClean="0"/>
              <a:t>ניהול </a:t>
            </a:r>
            <a:r>
              <a:rPr lang="he-IL" dirty="0"/>
              <a:t>חשבון </a:t>
            </a:r>
            <a:r>
              <a:rPr lang="he-IL" dirty="0" smtClean="0"/>
              <a:t>בנק</a:t>
            </a:r>
          </a:p>
          <a:p>
            <a:pPr lvl="1"/>
            <a:r>
              <a:rPr lang="he-IL" dirty="0" smtClean="0"/>
              <a:t>עמלות</a:t>
            </a:r>
            <a:endParaRPr lang="he-IL" dirty="0"/>
          </a:p>
          <a:p>
            <a:r>
              <a:rPr lang="he-IL" dirty="0" smtClean="0"/>
              <a:t>למדנו להשוות בין הבנקים וכיצד פותחים חשבון בנק</a:t>
            </a:r>
          </a:p>
        </p:txBody>
      </p:sp>
    </p:spTree>
    <p:extLst>
      <p:ext uri="{BB962C8B-B14F-4D97-AF65-F5344CB8AC3E}">
        <p14:creationId xmlns:p14="http://schemas.microsoft.com/office/powerpoint/2010/main" val="27530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חשבון בנק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ל-54% מבני הנוער בגילאי 14-17 יש חשבון </a:t>
            </a:r>
            <a:r>
              <a:rPr lang="he-IL" dirty="0" smtClean="0"/>
              <a:t>בנק</a:t>
            </a:r>
          </a:p>
          <a:p>
            <a:pPr>
              <a:lnSpc>
                <a:spcPct val="150000"/>
              </a:lnSpc>
            </a:pPr>
            <a:r>
              <a:rPr lang="he-IL" dirty="0"/>
              <a:t>מרבית בני הנוער לא עורכים סקר שוק לפני פתיחת חשבון בנק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82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מהו בנק?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12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רקע והיסטוריה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בנקים הם מוסדות די וותיקים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מקור המילה </a:t>
            </a:r>
            <a:r>
              <a:rPr lang="en-US" dirty="0" err="1" smtClean="0"/>
              <a:t>Banko</a:t>
            </a:r>
            <a:r>
              <a:rPr lang="he-IL" dirty="0" smtClean="0"/>
              <a:t> – ספסל, עליו ישבו חלפני הכספים באיטליה במאה ה-11</a:t>
            </a:r>
            <a:endParaRPr lang="en-US" dirty="0" smtClean="0"/>
          </a:p>
          <a:p>
            <a:pPr marL="0" lvl="0" indent="0">
              <a:lnSpc>
                <a:spcPct val="150000"/>
              </a:lnSpc>
              <a:buNone/>
            </a:pP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/>
          </a:p>
          <a:p>
            <a:pPr marL="0" lvl="0" indent="0">
              <a:lnSpc>
                <a:spcPct val="150000"/>
              </a:lnSpc>
              <a:buNone/>
            </a:pPr>
            <a:endParaRPr lang="he-IL" sz="1800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sz="1800" dirty="0" smtClean="0"/>
              <a:t>בתמונה: חלפני כספים באיטליה, המאה ה-14</a:t>
            </a:r>
            <a:endParaRPr lang="en-US" sz="1800" dirty="0"/>
          </a:p>
        </p:txBody>
      </p:sp>
      <p:pic>
        <p:nvPicPr>
          <p:cNvPr id="1028" name="Picture 4" descr="https://upload.wikimedia.org/wikipedia/commons/a/a3/Avaric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1" y="1366603"/>
            <a:ext cx="5019539" cy="41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רקע והיסטוריה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 smtClean="0"/>
              <a:t>כיום פועלים יותר מ-30,000 בנקים ברחבי העולם</a:t>
            </a:r>
            <a:r>
              <a:rPr lang="en-US" dirty="0" smtClean="0"/>
              <a:t> </a:t>
            </a:r>
            <a:r>
              <a:rPr lang="he-IL" dirty="0" smtClean="0"/>
              <a:t>שהעבירו ביניהם קרוב ל- 2 מיליארד דולר בשנייה (2017).</a:t>
            </a:r>
          </a:p>
          <a:p>
            <a:pPr marL="0" lv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lv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he-IL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sz="1600" dirty="0" smtClean="0"/>
              <a:t>בתמונה</a:t>
            </a:r>
            <a:r>
              <a:rPr lang="he-IL" sz="1600" dirty="0"/>
              <a:t>: </a:t>
            </a:r>
            <a:r>
              <a:rPr lang="he-IL" sz="1600" dirty="0" smtClean="0"/>
              <a:t>הסיטי של לונדון, ממרכזי הבנקאות החשובים בעולם</a:t>
            </a:r>
            <a:endParaRPr lang="en-US" sz="1600" dirty="0"/>
          </a:p>
        </p:txBody>
      </p:sp>
      <p:pic>
        <p:nvPicPr>
          <p:cNvPr id="1030" name="Picture 6" descr="https://upload.wikimedia.org/wikipedia/commons/thumb/3/3a/Bishopsgate2.jpg/800px-Bishopsga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58" y="848046"/>
            <a:ext cx="311688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סרטון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 </a:t>
            </a:r>
            <a:r>
              <a:rPr lang="en-US" u="sng" dirty="0">
                <a:hlinkClick r:id="rId2"/>
              </a:rPr>
              <a:t>https://youtu.be/CqD3hnjZBTM</a:t>
            </a:r>
            <a:endParaRPr lang="en-US" dirty="0"/>
          </a:p>
          <a:p>
            <a:pPr marL="0" indent="0">
              <a:buNone/>
            </a:pP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://youtu.be/4S7c8hbKpFI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://youtu.be/wPnMWModBWo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למה צריך את הבנקים?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01519" y="1825625"/>
            <a:ext cx="6952281" cy="483864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מה השירותים שהבנקים נותנים לנו?</a:t>
            </a:r>
            <a:endParaRPr lang="he-IL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96655"/>
              </p:ext>
            </p:extLst>
          </p:nvPr>
        </p:nvGraphicFramePr>
        <p:xfrm>
          <a:off x="2106937" y="2484055"/>
          <a:ext cx="7825726" cy="3666871"/>
        </p:xfrm>
        <a:graphic>
          <a:graphicData uri="http://schemas.openxmlformats.org/drawingml/2006/table">
            <a:tbl>
              <a:tblPr rtl="1" firstRow="1" firstCol="1" bandRow="1">
                <a:tableStyleId>{C083E6E3-FA7D-4D7B-A595-EF9225AFEA82}</a:tableStyleId>
              </a:tblPr>
              <a:tblGrid>
                <a:gridCol w="1955972">
                  <a:extLst>
                    <a:ext uri="{9D8B030D-6E8A-4147-A177-3AD203B41FA5}">
                      <a16:colId xmlns:a16="http://schemas.microsoft.com/office/drawing/2014/main" xmlns="" val="2837202047"/>
                    </a:ext>
                  </a:extLst>
                </a:gridCol>
                <a:gridCol w="1955972">
                  <a:extLst>
                    <a:ext uri="{9D8B030D-6E8A-4147-A177-3AD203B41FA5}">
                      <a16:colId xmlns:a16="http://schemas.microsoft.com/office/drawing/2014/main" xmlns="" val="415791957"/>
                    </a:ext>
                  </a:extLst>
                </a:gridCol>
                <a:gridCol w="1956891">
                  <a:extLst>
                    <a:ext uri="{9D8B030D-6E8A-4147-A177-3AD203B41FA5}">
                      <a16:colId xmlns:a16="http://schemas.microsoft.com/office/drawing/2014/main" xmlns="" val="562601783"/>
                    </a:ext>
                  </a:extLst>
                </a:gridCol>
                <a:gridCol w="1956891">
                  <a:extLst>
                    <a:ext uri="{9D8B030D-6E8A-4147-A177-3AD203B41FA5}">
                      <a16:colId xmlns:a16="http://schemas.microsoft.com/office/drawing/2014/main" xmlns="" val="3090680258"/>
                    </a:ext>
                  </a:extLst>
                </a:gridCol>
              </a:tblGrid>
              <a:tr h="673031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ניהול כסף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מימון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חיסכון והשקעות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שירותי תשלום, העברות והמרה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1693650"/>
                  </a:ext>
                </a:extLst>
              </a:tr>
              <a:tr h="993267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he-IL" sz="16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he-IL" sz="16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he-IL" sz="16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he-IL" sz="16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he-IL" sz="16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he-IL" sz="16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he-IL" sz="16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133425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78749" y="5970109"/>
            <a:ext cx="6096000" cy="9010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e-IL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*-יש גם מחוץ לבנקים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**-</a:t>
            </a:r>
            <a:r>
              <a:rPr lang="he-IL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בעתיד יופרדו מהבנקים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22200"/>
              </p:ext>
            </p:extLst>
          </p:nvPr>
        </p:nvGraphicFramePr>
        <p:xfrm>
          <a:off x="2097312" y="2520848"/>
          <a:ext cx="7825726" cy="3622476"/>
        </p:xfrm>
        <a:graphic>
          <a:graphicData uri="http://schemas.openxmlformats.org/drawingml/2006/table">
            <a:tbl>
              <a:tblPr rtl="1" firstRow="1" firstCol="1" bandRow="1">
                <a:tableStyleId>{C083E6E3-FA7D-4D7B-A595-EF9225AFEA82}</a:tableStyleId>
              </a:tblPr>
              <a:tblGrid>
                <a:gridCol w="1955972">
                  <a:extLst>
                    <a:ext uri="{9D8B030D-6E8A-4147-A177-3AD203B41FA5}">
                      <a16:colId xmlns:a16="http://schemas.microsoft.com/office/drawing/2014/main" xmlns="" val="2837202047"/>
                    </a:ext>
                  </a:extLst>
                </a:gridCol>
                <a:gridCol w="1955972">
                  <a:extLst>
                    <a:ext uri="{9D8B030D-6E8A-4147-A177-3AD203B41FA5}">
                      <a16:colId xmlns:a16="http://schemas.microsoft.com/office/drawing/2014/main" xmlns="" val="415791957"/>
                    </a:ext>
                  </a:extLst>
                </a:gridCol>
                <a:gridCol w="1956891">
                  <a:extLst>
                    <a:ext uri="{9D8B030D-6E8A-4147-A177-3AD203B41FA5}">
                      <a16:colId xmlns:a16="http://schemas.microsoft.com/office/drawing/2014/main" xmlns="" val="562601783"/>
                    </a:ext>
                  </a:extLst>
                </a:gridCol>
                <a:gridCol w="1956891">
                  <a:extLst>
                    <a:ext uri="{9D8B030D-6E8A-4147-A177-3AD203B41FA5}">
                      <a16:colId xmlns:a16="http://schemas.microsoft.com/office/drawing/2014/main" xmlns="" val="3090680258"/>
                    </a:ext>
                  </a:extLst>
                </a:gridCol>
              </a:tblGrid>
              <a:tr h="742116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1693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b="0" dirty="0">
                          <a:effectLst/>
                        </a:rPr>
                        <a:t>חשבון עו"ש (עובר ושב)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b="0" dirty="0">
                          <a:effectLst/>
                        </a:rPr>
                        <a:t>שמירה על הכסף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b="0" dirty="0">
                          <a:effectLst/>
                        </a:rPr>
                        <a:t>הפקדה ומשיכה של כסף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b="0" dirty="0">
                          <a:effectLst/>
                        </a:rPr>
                        <a:t>חשבונות לעסקים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>
                          <a:effectLst/>
                        </a:rPr>
                        <a:t>הלוואות*</a:t>
                      </a:r>
                      <a:endParaRPr lang="en-US" sz="160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>
                          <a:effectLst/>
                        </a:rPr>
                        <a:t>מסגרות אשראי</a:t>
                      </a:r>
                      <a:endParaRPr lang="en-US" sz="160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>
                          <a:effectLst/>
                        </a:rPr>
                        <a:t>משכנתא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>
                          <a:effectLst/>
                        </a:rPr>
                        <a:t>תכניות חיסכון*</a:t>
                      </a:r>
                      <a:endParaRPr lang="en-US" sz="160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>
                          <a:effectLst/>
                        </a:rPr>
                        <a:t>פקדונות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</a:rPr>
                        <a:t>כרטיסי אשראי**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</a:rPr>
                        <a:t>המחאות (צ'קים)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</a:rPr>
                        <a:t>העברות כסף*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</a:rPr>
                        <a:t>תשלומים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1800" dirty="0">
                          <a:effectLst/>
                        </a:rPr>
                        <a:t>המרת מט"ח*</a:t>
                      </a:r>
                      <a:endParaRPr lang="en-US" sz="1600" dirty="0">
                        <a:effectLst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133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מערכת הבנקאות בישראל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37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588</Words>
  <Application>Microsoft Office PowerPoint</Application>
  <PresentationFormat>מסך רחב</PresentationFormat>
  <Paragraphs>227</Paragraphs>
  <Slides>28</Slides>
  <Notes>13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ערכת נושא Office</vt:lpstr>
      <vt:lpstr>חשבון בנק</vt:lpstr>
      <vt:lpstr>חשבון בנק</vt:lpstr>
      <vt:lpstr>חשבון בנק</vt:lpstr>
      <vt:lpstr>מהו בנק?</vt:lpstr>
      <vt:lpstr>רקע והיסטוריה</vt:lpstr>
      <vt:lpstr>רקע והיסטוריה</vt:lpstr>
      <vt:lpstr>סרטון</vt:lpstr>
      <vt:lpstr>למה צריך את הבנקים?</vt:lpstr>
      <vt:lpstr>מערכת הבנקאות בישראל</vt:lpstr>
      <vt:lpstr>מערכת הבנקאות בישראל</vt:lpstr>
      <vt:lpstr>מערכת הבנקאות בישראל</vt:lpstr>
      <vt:lpstr>מערכת הבנקאות בישראל</vt:lpstr>
      <vt:lpstr>חשבון בנק</vt:lpstr>
      <vt:lpstr>חשבון עו"ש – עובר ושב</vt:lpstr>
      <vt:lpstr>חיסכון</vt:lpstr>
      <vt:lpstr>הלוואות</vt:lpstr>
      <vt:lpstr>כרטיסים בנקאיים ומטבעות חוץ</vt:lpstr>
      <vt:lpstr>ניהול החשבון</vt:lpstr>
      <vt:lpstr>צרכנות פיננסית</vt:lpstr>
      <vt:lpstr>פתיחת חשבון בנק</vt:lpstr>
      <vt:lpstr>פתיחת חשבון בנק</vt:lpstr>
      <vt:lpstr>פתיחת חשבון בנק</vt:lpstr>
      <vt:lpstr>פתיחת חשבון בנק</vt:lpstr>
      <vt:lpstr>פתיחת חשבון בנק</vt:lpstr>
      <vt:lpstr>כיצד עוברים בנק</vt:lpstr>
      <vt:lpstr>סיכום</vt:lpstr>
      <vt:lpstr>סיכום – השירותים הבנקאיים</vt:lpstr>
      <vt:lpstr>סיכום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74</cp:revision>
  <dcterms:created xsi:type="dcterms:W3CDTF">2017-11-26T09:36:56Z</dcterms:created>
  <dcterms:modified xsi:type="dcterms:W3CDTF">2018-06-11T12:08:19Z</dcterms:modified>
</cp:coreProperties>
</file>